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83"/>
  </p:notesMasterIdLst>
  <p:sldIdLst>
    <p:sldId id="256" r:id="rId2"/>
    <p:sldId id="271" r:id="rId3"/>
    <p:sldId id="272" r:id="rId4"/>
    <p:sldId id="273" r:id="rId5"/>
    <p:sldId id="274" r:id="rId6"/>
    <p:sldId id="275" r:id="rId7"/>
    <p:sldId id="276" r:id="rId8"/>
    <p:sldId id="277" r:id="rId9"/>
    <p:sldId id="278" r:id="rId10"/>
    <p:sldId id="279" r:id="rId11"/>
    <p:sldId id="290" r:id="rId12"/>
    <p:sldId id="291" r:id="rId13"/>
    <p:sldId id="281" r:id="rId14"/>
    <p:sldId id="282" r:id="rId15"/>
    <p:sldId id="285" r:id="rId16"/>
    <p:sldId id="286" r:id="rId17"/>
    <p:sldId id="283" r:id="rId18"/>
    <p:sldId id="287" r:id="rId19"/>
    <p:sldId id="288" r:id="rId20"/>
    <p:sldId id="284" r:id="rId21"/>
    <p:sldId id="261" r:id="rId22"/>
    <p:sldId id="257" r:id="rId23"/>
    <p:sldId id="258" r:id="rId24"/>
    <p:sldId id="259" r:id="rId25"/>
    <p:sldId id="260" r:id="rId26"/>
    <p:sldId id="262" r:id="rId27"/>
    <p:sldId id="263" r:id="rId28"/>
    <p:sldId id="292" r:id="rId29"/>
    <p:sldId id="293" r:id="rId30"/>
    <p:sldId id="294" r:id="rId31"/>
    <p:sldId id="264" r:id="rId32"/>
    <p:sldId id="265" r:id="rId33"/>
    <p:sldId id="266" r:id="rId34"/>
    <p:sldId id="267" r:id="rId35"/>
    <p:sldId id="268" r:id="rId36"/>
    <p:sldId id="269" r:id="rId37"/>
    <p:sldId id="270" r:id="rId38"/>
    <p:sldId id="334" r:id="rId39"/>
    <p:sldId id="295" r:id="rId40"/>
    <p:sldId id="333" r:id="rId41"/>
    <p:sldId id="296" r:id="rId42"/>
    <p:sldId id="297" r:id="rId43"/>
    <p:sldId id="298" r:id="rId44"/>
    <p:sldId id="299" r:id="rId45"/>
    <p:sldId id="300" r:id="rId46"/>
    <p:sldId id="331" r:id="rId47"/>
    <p:sldId id="332" r:id="rId48"/>
    <p:sldId id="335" r:id="rId49"/>
    <p:sldId id="336" r:id="rId50"/>
    <p:sldId id="337" r:id="rId51"/>
    <p:sldId id="338" r:id="rId52"/>
    <p:sldId id="339" r:id="rId53"/>
    <p:sldId id="340" r:id="rId54"/>
    <p:sldId id="341" r:id="rId55"/>
    <p:sldId id="342" r:id="rId56"/>
    <p:sldId id="301" r:id="rId57"/>
    <p:sldId id="302" r:id="rId58"/>
    <p:sldId id="305" r:id="rId59"/>
    <p:sldId id="303" r:id="rId60"/>
    <p:sldId id="304" r:id="rId61"/>
    <p:sldId id="306" r:id="rId62"/>
    <p:sldId id="307" r:id="rId63"/>
    <p:sldId id="308" r:id="rId64"/>
    <p:sldId id="309" r:id="rId65"/>
    <p:sldId id="310" r:id="rId66"/>
    <p:sldId id="311" r:id="rId67"/>
    <p:sldId id="312" r:id="rId68"/>
    <p:sldId id="313" r:id="rId69"/>
    <p:sldId id="314" r:id="rId70"/>
    <p:sldId id="316" r:id="rId71"/>
    <p:sldId id="317" r:id="rId72"/>
    <p:sldId id="318" r:id="rId73"/>
    <p:sldId id="343" r:id="rId74"/>
    <p:sldId id="319" r:id="rId75"/>
    <p:sldId id="315" r:id="rId76"/>
    <p:sldId id="320" r:id="rId77"/>
    <p:sldId id="321" r:id="rId78"/>
    <p:sldId id="322" r:id="rId79"/>
    <p:sldId id="323" r:id="rId80"/>
    <p:sldId id="324" r:id="rId81"/>
    <p:sldId id="325"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956" autoAdjust="0"/>
  </p:normalViewPr>
  <p:slideViewPr>
    <p:cSldViewPr snapToGrid="0">
      <p:cViewPr varScale="1">
        <p:scale>
          <a:sx n="97" d="100"/>
          <a:sy n="97" d="100"/>
        </p:scale>
        <p:origin x="4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CC970-6E01-4207-990F-C834A1217043}" type="datetimeFigureOut">
              <a:rPr lang="zh-CN" altLang="en-US" smtClean="0"/>
              <a:t>2017/9/19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F6191-9F43-4EF5-B709-D6901C774E06}" type="slidenum">
              <a:rPr lang="zh-CN" altLang="en-US" smtClean="0"/>
              <a:t>‹#›</a:t>
            </a:fld>
            <a:endParaRPr lang="zh-CN" altLang="en-US"/>
          </a:p>
        </p:txBody>
      </p:sp>
    </p:spTree>
    <p:extLst>
      <p:ext uri="{BB962C8B-B14F-4D97-AF65-F5344CB8AC3E}">
        <p14:creationId xmlns:p14="http://schemas.microsoft.com/office/powerpoint/2010/main" val="250935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AF6191-9F43-4EF5-B709-D6901C774E06}" type="slidenum">
              <a:rPr lang="zh-CN" altLang="en-US" smtClean="0"/>
              <a:t>22</a:t>
            </a:fld>
            <a:endParaRPr lang="zh-CN" altLang="en-US"/>
          </a:p>
        </p:txBody>
      </p:sp>
    </p:spTree>
    <p:extLst>
      <p:ext uri="{BB962C8B-B14F-4D97-AF65-F5344CB8AC3E}">
        <p14:creationId xmlns:p14="http://schemas.microsoft.com/office/powerpoint/2010/main" val="16793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AF6191-9F43-4EF5-B709-D6901C774E06}" type="slidenum">
              <a:rPr lang="zh-CN" altLang="en-US" smtClean="0"/>
              <a:t>26</a:t>
            </a:fld>
            <a:endParaRPr lang="zh-CN" altLang="en-US"/>
          </a:p>
        </p:txBody>
      </p:sp>
    </p:spTree>
    <p:extLst>
      <p:ext uri="{BB962C8B-B14F-4D97-AF65-F5344CB8AC3E}">
        <p14:creationId xmlns:p14="http://schemas.microsoft.com/office/powerpoint/2010/main" val="380730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AF6191-9F43-4EF5-B709-D6901C774E06}" type="slidenum">
              <a:rPr lang="zh-CN" altLang="en-US" smtClean="0"/>
              <a:t>43</a:t>
            </a:fld>
            <a:endParaRPr lang="zh-CN" altLang="en-US"/>
          </a:p>
        </p:txBody>
      </p:sp>
    </p:spTree>
    <p:extLst>
      <p:ext uri="{BB962C8B-B14F-4D97-AF65-F5344CB8AC3E}">
        <p14:creationId xmlns:p14="http://schemas.microsoft.com/office/powerpoint/2010/main" val="832884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AF6191-9F43-4EF5-B709-D6901C774E06}" type="slidenum">
              <a:rPr lang="zh-CN" altLang="en-US" smtClean="0"/>
              <a:t>57</a:t>
            </a:fld>
            <a:endParaRPr lang="zh-CN" altLang="en-US"/>
          </a:p>
        </p:txBody>
      </p:sp>
    </p:spTree>
    <p:extLst>
      <p:ext uri="{BB962C8B-B14F-4D97-AF65-F5344CB8AC3E}">
        <p14:creationId xmlns:p14="http://schemas.microsoft.com/office/powerpoint/2010/main" val="3234482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AF6191-9F43-4EF5-B709-D6901C774E06}" type="slidenum">
              <a:rPr lang="zh-CN" altLang="en-US" smtClean="0"/>
              <a:t>69</a:t>
            </a:fld>
            <a:endParaRPr lang="zh-CN" altLang="en-US"/>
          </a:p>
        </p:txBody>
      </p:sp>
    </p:spTree>
    <p:extLst>
      <p:ext uri="{BB962C8B-B14F-4D97-AF65-F5344CB8AC3E}">
        <p14:creationId xmlns:p14="http://schemas.microsoft.com/office/powerpoint/2010/main" val="374605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AF6191-9F43-4EF5-B709-D6901C774E06}" type="slidenum">
              <a:rPr lang="zh-CN" altLang="en-US" smtClean="0"/>
              <a:t>70</a:t>
            </a:fld>
            <a:endParaRPr lang="zh-CN" altLang="en-US"/>
          </a:p>
        </p:txBody>
      </p:sp>
    </p:spTree>
    <p:extLst>
      <p:ext uri="{BB962C8B-B14F-4D97-AF65-F5344CB8AC3E}">
        <p14:creationId xmlns:p14="http://schemas.microsoft.com/office/powerpoint/2010/main" val="233305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3637315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621562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C547769-F0FD-4A61-9450-29E268FF6AF8}"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82700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编辑母版文本样式</a:t>
            </a:r>
          </a:p>
        </p:txBody>
      </p:sp>
      <p:sp>
        <p:nvSpPr>
          <p:cNvPr id="5" name="Date Placeholder 4"/>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3880901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编辑母版文本样式</a:t>
            </a:r>
          </a:p>
        </p:txBody>
      </p:sp>
      <p:sp>
        <p:nvSpPr>
          <p:cNvPr id="5" name="Date Placeholder 4"/>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C547769-F0FD-4A61-9450-29E268FF6AF8}"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30474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编辑母版文本样式</a:t>
            </a:r>
          </a:p>
        </p:txBody>
      </p:sp>
      <p:sp>
        <p:nvSpPr>
          <p:cNvPr id="5" name="Date Placeholder 4"/>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3951098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2063499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92192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2542536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3055756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3446447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3772517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2577703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2376871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53862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CB57DFD-CF1E-44C6-8009-A143E4CC00BA}" type="datetimeFigureOut">
              <a:rPr lang="zh-CN" altLang="en-US" smtClean="0"/>
              <a:t>2017/9/19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253664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CB57DFD-CF1E-44C6-8009-A143E4CC00BA}" type="datetimeFigureOut">
              <a:rPr lang="zh-CN" altLang="en-US" smtClean="0"/>
              <a:t>2017/9/19</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C547769-F0FD-4A61-9450-29E268FF6AF8}" type="slidenum">
              <a:rPr lang="zh-CN" altLang="en-US" smtClean="0"/>
              <a:t>‹#›</a:t>
            </a:fld>
            <a:endParaRPr lang="zh-CN" altLang="en-US"/>
          </a:p>
        </p:txBody>
      </p:sp>
    </p:spTree>
    <p:extLst>
      <p:ext uri="{BB962C8B-B14F-4D97-AF65-F5344CB8AC3E}">
        <p14:creationId xmlns:p14="http://schemas.microsoft.com/office/powerpoint/2010/main" val="134275710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rbgirshick/fast-rcn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rbgirshick/fast-rcnn"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host.robots.ox.ac.uk:8080/leaderboard/displaylb.php?challengeid=11&amp;compid=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CharlesShang/FastMaskRCNN"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76852" y="1506929"/>
            <a:ext cx="6153912" cy="369332"/>
          </a:xfrm>
          <a:prstGeom prst="rect">
            <a:avLst/>
          </a:prstGeom>
          <a:noFill/>
        </p:spPr>
        <p:txBody>
          <a:bodyPr wrap="square" rtlCol="0">
            <a:spAutoFit/>
          </a:bodyPr>
          <a:lstStyle/>
          <a:p>
            <a:r>
              <a:rPr lang="en-US" altLang="zh-CN" dirty="0" smtClean="0"/>
              <a:t>1</a:t>
            </a:r>
            <a:r>
              <a:rPr lang="zh-CN" altLang="en-US" dirty="0" smtClean="0"/>
              <a:t>、深度学习</a:t>
            </a:r>
            <a:r>
              <a:rPr lang="en-US" altLang="zh-CN" dirty="0" smtClean="0"/>
              <a:t>RCNN</a:t>
            </a:r>
            <a:r>
              <a:rPr lang="zh-CN" altLang="en-US" dirty="0" smtClean="0"/>
              <a:t>系列详解</a:t>
            </a:r>
            <a:endParaRPr lang="zh-CN" altLang="en-US" dirty="0"/>
          </a:p>
        </p:txBody>
      </p:sp>
      <p:sp>
        <p:nvSpPr>
          <p:cNvPr id="5" name="矩形 4"/>
          <p:cNvSpPr/>
          <p:nvPr/>
        </p:nvSpPr>
        <p:spPr>
          <a:xfrm>
            <a:off x="2739469" y="2021238"/>
            <a:ext cx="6653784" cy="369332"/>
          </a:xfrm>
          <a:prstGeom prst="rect">
            <a:avLst/>
          </a:prstGeom>
        </p:spPr>
        <p:txBody>
          <a:bodyPr wrap="square">
            <a:spAutoFit/>
          </a:bodyPr>
          <a:lstStyle/>
          <a:p>
            <a:r>
              <a:rPr lang="zh-CN" altLang="en-US" dirty="0"/>
              <a:t>http://blog.csdn.net/column/details/ym-alanyannick.html</a:t>
            </a:r>
          </a:p>
        </p:txBody>
      </p:sp>
      <p:sp>
        <p:nvSpPr>
          <p:cNvPr id="6" name="矩形 5"/>
          <p:cNvSpPr/>
          <p:nvPr/>
        </p:nvSpPr>
        <p:spPr>
          <a:xfrm>
            <a:off x="2240860" y="3042198"/>
            <a:ext cx="1792478" cy="369332"/>
          </a:xfrm>
          <a:prstGeom prst="rect">
            <a:avLst/>
          </a:prstGeom>
        </p:spPr>
        <p:txBody>
          <a:bodyPr wrap="none">
            <a:spAutoFit/>
          </a:bodyPr>
          <a:lstStyle/>
          <a:p>
            <a:r>
              <a:rPr lang="en-US" altLang="zh-CN" dirty="0" smtClean="0"/>
              <a:t>2</a:t>
            </a:r>
            <a:r>
              <a:rPr lang="zh-CN" altLang="en-US" dirty="0" smtClean="0"/>
              <a:t>、</a:t>
            </a:r>
            <a:r>
              <a:rPr lang="en-US" altLang="zh-CN" dirty="0" smtClean="0"/>
              <a:t>Fast R-CNN</a:t>
            </a:r>
            <a:endParaRPr lang="zh-CN" altLang="en-US" dirty="0"/>
          </a:p>
        </p:txBody>
      </p:sp>
      <p:sp>
        <p:nvSpPr>
          <p:cNvPr id="7" name="矩形 6"/>
          <p:cNvSpPr/>
          <p:nvPr/>
        </p:nvSpPr>
        <p:spPr>
          <a:xfrm>
            <a:off x="2739468" y="3531339"/>
            <a:ext cx="6900672" cy="369332"/>
          </a:xfrm>
          <a:prstGeom prst="rect">
            <a:avLst/>
          </a:prstGeom>
        </p:spPr>
        <p:txBody>
          <a:bodyPr wrap="square">
            <a:spAutoFit/>
          </a:bodyPr>
          <a:lstStyle/>
          <a:p>
            <a:r>
              <a:rPr lang="zh-CN" altLang="en-US" dirty="0"/>
              <a:t>http://blog.csdn.net/u011534057/article/details/51241831</a:t>
            </a:r>
          </a:p>
        </p:txBody>
      </p:sp>
      <p:sp>
        <p:nvSpPr>
          <p:cNvPr id="2" name="矩形 1"/>
          <p:cNvSpPr/>
          <p:nvPr/>
        </p:nvSpPr>
        <p:spPr>
          <a:xfrm>
            <a:off x="2731848" y="4598074"/>
            <a:ext cx="7781365" cy="369332"/>
          </a:xfrm>
          <a:prstGeom prst="rect">
            <a:avLst/>
          </a:prstGeom>
        </p:spPr>
        <p:txBody>
          <a:bodyPr wrap="square">
            <a:spAutoFit/>
          </a:bodyPr>
          <a:lstStyle/>
          <a:p>
            <a:r>
              <a:rPr lang="zh-CN" altLang="en-US" dirty="0"/>
              <a:t>http://blog.csdn.net/Seven_year_Promise/article/details/60954553</a:t>
            </a:r>
          </a:p>
        </p:txBody>
      </p:sp>
      <p:sp>
        <p:nvSpPr>
          <p:cNvPr id="8" name="矩形 7"/>
          <p:cNvSpPr/>
          <p:nvPr/>
        </p:nvSpPr>
        <p:spPr>
          <a:xfrm>
            <a:off x="2240860" y="4083765"/>
            <a:ext cx="2935419" cy="369332"/>
          </a:xfrm>
          <a:prstGeom prst="rect">
            <a:avLst/>
          </a:prstGeom>
        </p:spPr>
        <p:txBody>
          <a:bodyPr wrap="none">
            <a:spAutoFit/>
          </a:bodyPr>
          <a:lstStyle/>
          <a:p>
            <a:r>
              <a:rPr lang="en-US" altLang="zh-CN" dirty="0" smtClean="0"/>
              <a:t>3</a:t>
            </a:r>
            <a:r>
              <a:rPr lang="zh-CN" altLang="en-US" dirty="0" smtClean="0"/>
              <a:t>、</a:t>
            </a:r>
            <a:r>
              <a:rPr lang="en-US" altLang="zh-CN" dirty="0" smtClean="0"/>
              <a:t>Faster R-CNN</a:t>
            </a:r>
            <a:r>
              <a:rPr lang="zh-CN" altLang="en-US" dirty="0" smtClean="0"/>
              <a:t>逐层讲解</a:t>
            </a:r>
            <a:endParaRPr lang="zh-CN" altLang="en-US" dirty="0"/>
          </a:p>
        </p:txBody>
      </p:sp>
      <p:sp>
        <p:nvSpPr>
          <p:cNvPr id="3" name="矩形 2"/>
          <p:cNvSpPr/>
          <p:nvPr/>
        </p:nvSpPr>
        <p:spPr>
          <a:xfrm>
            <a:off x="2739468" y="2464604"/>
            <a:ext cx="7613904" cy="369332"/>
          </a:xfrm>
          <a:prstGeom prst="rect">
            <a:avLst/>
          </a:prstGeom>
        </p:spPr>
        <p:txBody>
          <a:bodyPr wrap="square">
            <a:spAutoFit/>
          </a:bodyPr>
          <a:lstStyle/>
          <a:p>
            <a:r>
              <a:rPr lang="zh-CN" altLang="en-US" dirty="0"/>
              <a:t>http://blog.csdn.net/u011534057/article/details/52733823</a:t>
            </a:r>
          </a:p>
        </p:txBody>
      </p:sp>
      <p:sp>
        <p:nvSpPr>
          <p:cNvPr id="9" name="矩形 8"/>
          <p:cNvSpPr/>
          <p:nvPr/>
        </p:nvSpPr>
        <p:spPr>
          <a:xfrm>
            <a:off x="3529450" y="476282"/>
            <a:ext cx="4801314" cy="461665"/>
          </a:xfrm>
          <a:prstGeom prst="rect">
            <a:avLst/>
          </a:prstGeom>
        </p:spPr>
        <p:txBody>
          <a:bodyPr wrap="none">
            <a:spAutoFit/>
          </a:bodyPr>
          <a:lstStyle/>
          <a:p>
            <a:r>
              <a:rPr lang="zh-CN" altLang="en-US" sz="2400" dirty="0" smtClean="0">
                <a:solidFill>
                  <a:srgbClr val="7030A0"/>
                </a:solidFill>
              </a:rPr>
              <a:t>图像的目标检测经典论文系列解读</a:t>
            </a:r>
            <a:endParaRPr lang="en-US" altLang="zh-CN" sz="2400" dirty="0">
              <a:solidFill>
                <a:srgbClr val="7030A0"/>
              </a:solidFill>
            </a:endParaRPr>
          </a:p>
        </p:txBody>
      </p:sp>
      <p:sp>
        <p:nvSpPr>
          <p:cNvPr id="10" name="矩形 9"/>
          <p:cNvSpPr/>
          <p:nvPr/>
        </p:nvSpPr>
        <p:spPr>
          <a:xfrm>
            <a:off x="2739468" y="5568095"/>
            <a:ext cx="9464292" cy="369332"/>
          </a:xfrm>
          <a:prstGeom prst="rect">
            <a:avLst/>
          </a:prstGeom>
        </p:spPr>
        <p:txBody>
          <a:bodyPr wrap="square">
            <a:spAutoFit/>
          </a:bodyPr>
          <a:lstStyle/>
          <a:p>
            <a:r>
              <a:rPr lang="zh-CN" altLang="en-US" dirty="0"/>
              <a:t>https://handong1587.github.io/deep_learning/2015/10/09/object-detection.html</a:t>
            </a:r>
          </a:p>
        </p:txBody>
      </p:sp>
      <p:sp>
        <p:nvSpPr>
          <p:cNvPr id="11" name="矩形 10"/>
          <p:cNvSpPr/>
          <p:nvPr/>
        </p:nvSpPr>
        <p:spPr>
          <a:xfrm>
            <a:off x="2240860" y="5053786"/>
            <a:ext cx="2852063" cy="369332"/>
          </a:xfrm>
          <a:prstGeom prst="rect">
            <a:avLst/>
          </a:prstGeom>
        </p:spPr>
        <p:txBody>
          <a:bodyPr wrap="none">
            <a:spAutoFit/>
          </a:bodyPr>
          <a:lstStyle/>
          <a:p>
            <a:r>
              <a:rPr lang="en-US" altLang="zh-CN" dirty="0" smtClean="0"/>
              <a:t>4</a:t>
            </a:r>
            <a:r>
              <a:rPr lang="zh-CN" altLang="en-US" dirty="0" smtClean="0"/>
              <a:t>、目标检测排名与论文集</a:t>
            </a:r>
            <a:endParaRPr lang="zh-CN" altLang="en-US" dirty="0"/>
          </a:p>
        </p:txBody>
      </p:sp>
    </p:spTree>
    <p:extLst>
      <p:ext uri="{BB962C8B-B14F-4D97-AF65-F5344CB8AC3E}">
        <p14:creationId xmlns:p14="http://schemas.microsoft.com/office/powerpoint/2010/main" val="119889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5194" y="126230"/>
            <a:ext cx="3358612" cy="461665"/>
          </a:xfrm>
          <a:prstGeom prst="rect">
            <a:avLst/>
          </a:prstGeom>
        </p:spPr>
        <p:txBody>
          <a:bodyPr wrap="none">
            <a:spAutoFit/>
          </a:bodyPr>
          <a:lstStyle/>
          <a:p>
            <a:r>
              <a:rPr lang="en-US" altLang="zh-CN" sz="2400" b="1" dirty="0" smtClean="0">
                <a:solidFill>
                  <a:srgbClr val="00B0F0"/>
                </a:solidFill>
                <a:latin typeface="Arial" panose="020B0604020202020204" pitchFamily="34" charset="0"/>
              </a:rPr>
              <a:t>6. SVM</a:t>
            </a:r>
            <a:r>
              <a:rPr lang="zh-CN" altLang="en-US" sz="2400" b="1" dirty="0">
                <a:solidFill>
                  <a:srgbClr val="00B0F0"/>
                </a:solidFill>
                <a:latin typeface="Arial" panose="020B0604020202020204" pitchFamily="34" charset="0"/>
              </a:rPr>
              <a:t>训练、测试阶段</a:t>
            </a:r>
            <a:endParaRPr lang="zh-CN" altLang="en-US" sz="2400" dirty="0">
              <a:solidFill>
                <a:srgbClr val="00B0F0"/>
              </a:solidFill>
            </a:endParaRPr>
          </a:p>
        </p:txBody>
      </p:sp>
      <p:sp>
        <p:nvSpPr>
          <p:cNvPr id="5" name="矩形 4"/>
          <p:cNvSpPr/>
          <p:nvPr/>
        </p:nvSpPr>
        <p:spPr>
          <a:xfrm>
            <a:off x="2161032" y="765846"/>
            <a:ext cx="8683752" cy="3693319"/>
          </a:xfrm>
          <a:prstGeom prst="rect">
            <a:avLst/>
          </a:prstGeom>
        </p:spPr>
        <p:txBody>
          <a:bodyPr wrap="square">
            <a:spAutoFit/>
          </a:bodyPr>
          <a:lstStyle/>
          <a:p>
            <a:r>
              <a:rPr lang="en-US" altLang="zh-CN" dirty="0" smtClean="0">
                <a:solidFill>
                  <a:srgbClr val="333333"/>
                </a:solidFill>
                <a:latin typeface="Arial" panose="020B0604020202020204" pitchFamily="34" charset="0"/>
              </a:rPr>
              <a:t>1</a:t>
            </a:r>
            <a:r>
              <a:rPr lang="zh-CN" altLang="en-US" dirty="0" smtClean="0">
                <a:solidFill>
                  <a:srgbClr val="333333"/>
                </a:solidFill>
                <a:latin typeface="Arial" panose="020B0604020202020204" pitchFamily="34" charset="0"/>
              </a:rPr>
              <a:t>）这</a:t>
            </a:r>
            <a:r>
              <a:rPr lang="zh-CN" altLang="en-US" dirty="0">
                <a:solidFill>
                  <a:srgbClr val="333333"/>
                </a:solidFill>
                <a:latin typeface="Arial" panose="020B0604020202020204" pitchFamily="34" charset="0"/>
              </a:rPr>
              <a:t>是一个二分类问题，我么假设我们要检测车辆。我们知道只有当</a:t>
            </a:r>
            <a:r>
              <a:rPr lang="en-US" altLang="zh-CN" dirty="0">
                <a:solidFill>
                  <a:srgbClr val="333333"/>
                </a:solidFill>
                <a:latin typeface="Arial" panose="020B0604020202020204" pitchFamily="34" charset="0"/>
              </a:rPr>
              <a:t>bounding box</a:t>
            </a:r>
            <a:r>
              <a:rPr lang="zh-CN" altLang="en-US" dirty="0">
                <a:solidFill>
                  <a:srgbClr val="333333"/>
                </a:solidFill>
                <a:latin typeface="Arial" panose="020B0604020202020204" pitchFamily="34" charset="0"/>
              </a:rPr>
              <a:t>把整量车都包含在内，那才叫正样本；如果</a:t>
            </a:r>
            <a:r>
              <a:rPr lang="en-US" altLang="zh-CN" dirty="0">
                <a:solidFill>
                  <a:srgbClr val="333333"/>
                </a:solidFill>
                <a:latin typeface="Arial" panose="020B0604020202020204" pitchFamily="34" charset="0"/>
              </a:rPr>
              <a:t>bounding box </a:t>
            </a:r>
            <a:r>
              <a:rPr lang="zh-CN" altLang="en-US" dirty="0">
                <a:solidFill>
                  <a:srgbClr val="333333"/>
                </a:solidFill>
                <a:latin typeface="Arial" panose="020B0604020202020204" pitchFamily="34" charset="0"/>
              </a:rPr>
              <a:t>没有包含到车辆，那么我们就可以把它当做负样本</a:t>
            </a:r>
            <a:r>
              <a:rPr lang="zh-CN" altLang="en-US" dirty="0" smtClean="0">
                <a:solidFill>
                  <a:srgbClr val="333333"/>
                </a:solidFill>
                <a:latin typeface="Arial" panose="020B0604020202020204" pitchFamily="34" charset="0"/>
              </a:rPr>
              <a:t>。</a:t>
            </a:r>
            <a:endParaRPr lang="en-US" altLang="zh-CN" dirty="0" smtClean="0">
              <a:solidFill>
                <a:srgbClr val="333333"/>
              </a:solidFill>
              <a:latin typeface="Arial" panose="020B0604020202020204" pitchFamily="34" charset="0"/>
            </a:endParaRPr>
          </a:p>
          <a:p>
            <a:endParaRPr lang="en-US" altLang="zh-CN" dirty="0">
              <a:solidFill>
                <a:srgbClr val="333333"/>
              </a:solidFill>
              <a:latin typeface="Arial" panose="020B0604020202020204" pitchFamily="34" charset="0"/>
            </a:endParaRPr>
          </a:p>
          <a:p>
            <a:r>
              <a:rPr lang="en-US" altLang="zh-CN" dirty="0" smtClean="0">
                <a:solidFill>
                  <a:srgbClr val="333333"/>
                </a:solidFill>
                <a:latin typeface="Arial" panose="020B0604020202020204" pitchFamily="34" charset="0"/>
              </a:rPr>
              <a:t>2</a:t>
            </a:r>
            <a:r>
              <a:rPr lang="zh-CN" altLang="en-US" dirty="0" smtClean="0">
                <a:solidFill>
                  <a:srgbClr val="333333"/>
                </a:solidFill>
                <a:latin typeface="Arial" panose="020B0604020202020204" pitchFamily="34" charset="0"/>
              </a:rPr>
              <a:t>）我们</a:t>
            </a:r>
            <a:r>
              <a:rPr lang="zh-CN" altLang="en-US" dirty="0">
                <a:solidFill>
                  <a:srgbClr val="333333"/>
                </a:solidFill>
                <a:latin typeface="Arial" panose="020B0604020202020204" pitchFamily="34" charset="0"/>
              </a:rPr>
              <a:t>的检测窗口只有部分包好物体，那该怎么定义正负样本呢？作者测试了</a:t>
            </a:r>
            <a:r>
              <a:rPr lang="en-US" altLang="zh-CN" dirty="0">
                <a:solidFill>
                  <a:srgbClr val="333333"/>
                </a:solidFill>
                <a:latin typeface="Arial" panose="020B0604020202020204" pitchFamily="34" charset="0"/>
              </a:rPr>
              <a:t>IOU</a:t>
            </a:r>
            <a:r>
              <a:rPr lang="zh-CN" altLang="en-US" dirty="0">
                <a:solidFill>
                  <a:srgbClr val="333333"/>
                </a:solidFill>
                <a:latin typeface="Arial" panose="020B0604020202020204" pitchFamily="34" charset="0"/>
              </a:rPr>
              <a:t>阈值各种方案数值</a:t>
            </a:r>
            <a:r>
              <a:rPr lang="en-US" altLang="zh-CN" dirty="0">
                <a:solidFill>
                  <a:srgbClr val="333333"/>
                </a:solidFill>
                <a:latin typeface="Arial" panose="020B0604020202020204" pitchFamily="34" charset="0"/>
              </a:rPr>
              <a:t>0,0.1,0.2,0.3,0.4,0.5</a:t>
            </a:r>
            <a:r>
              <a:rPr lang="zh-CN" altLang="en-US" dirty="0">
                <a:solidFill>
                  <a:srgbClr val="333333"/>
                </a:solidFill>
                <a:latin typeface="Arial" panose="020B0604020202020204" pitchFamily="34" charset="0"/>
              </a:rPr>
              <a:t>。</a:t>
            </a:r>
            <a:r>
              <a:rPr lang="zh-CN" altLang="en-US" dirty="0" smtClean="0">
                <a:solidFill>
                  <a:srgbClr val="333333"/>
                </a:solidFill>
                <a:latin typeface="Arial" panose="020B0604020202020204" pitchFamily="34" charset="0"/>
              </a:rPr>
              <a:t>最后发现</a:t>
            </a:r>
            <a:r>
              <a:rPr lang="zh-CN" altLang="en-US" dirty="0">
                <a:solidFill>
                  <a:srgbClr val="333333"/>
                </a:solidFill>
                <a:latin typeface="Arial" panose="020B0604020202020204" pitchFamily="34" charset="0"/>
              </a:rPr>
              <a:t>，如果选择</a:t>
            </a:r>
            <a:r>
              <a:rPr lang="en-US" altLang="zh-CN" dirty="0">
                <a:solidFill>
                  <a:srgbClr val="333333"/>
                </a:solidFill>
                <a:latin typeface="Arial" panose="020B0604020202020204" pitchFamily="34" charset="0"/>
              </a:rPr>
              <a:t>IOU</a:t>
            </a:r>
            <a:r>
              <a:rPr lang="zh-CN" altLang="en-US" dirty="0">
                <a:solidFill>
                  <a:srgbClr val="333333"/>
                </a:solidFill>
                <a:latin typeface="Arial" panose="020B0604020202020204" pitchFamily="34" charset="0"/>
              </a:rPr>
              <a:t>阈值为</a:t>
            </a:r>
            <a:r>
              <a:rPr lang="en-US" altLang="zh-CN" dirty="0">
                <a:solidFill>
                  <a:srgbClr val="333333"/>
                </a:solidFill>
                <a:latin typeface="Arial" panose="020B0604020202020204" pitchFamily="34" charset="0"/>
              </a:rPr>
              <a:t>0.3</a:t>
            </a:r>
            <a:r>
              <a:rPr lang="zh-CN" altLang="en-US" dirty="0">
                <a:solidFill>
                  <a:srgbClr val="333333"/>
                </a:solidFill>
                <a:latin typeface="Arial" panose="020B0604020202020204" pitchFamily="34" charset="0"/>
              </a:rPr>
              <a:t>效果最好（选择为</a:t>
            </a:r>
            <a:r>
              <a:rPr lang="en-US" altLang="zh-CN" dirty="0">
                <a:solidFill>
                  <a:srgbClr val="333333"/>
                </a:solidFill>
                <a:latin typeface="Arial" panose="020B0604020202020204" pitchFamily="34" charset="0"/>
              </a:rPr>
              <a:t>0</a:t>
            </a:r>
            <a:r>
              <a:rPr lang="zh-CN" altLang="en-US" dirty="0">
                <a:solidFill>
                  <a:srgbClr val="333333"/>
                </a:solidFill>
                <a:latin typeface="Arial" panose="020B0604020202020204" pitchFamily="34" charset="0"/>
              </a:rPr>
              <a:t>精度下降了</a:t>
            </a:r>
            <a:r>
              <a:rPr lang="en-US" altLang="zh-CN" dirty="0">
                <a:solidFill>
                  <a:srgbClr val="333333"/>
                </a:solidFill>
                <a:latin typeface="Arial" panose="020B0604020202020204" pitchFamily="34" charset="0"/>
              </a:rPr>
              <a:t>4</a:t>
            </a:r>
            <a:r>
              <a:rPr lang="zh-CN" altLang="en-US" dirty="0">
                <a:solidFill>
                  <a:srgbClr val="333333"/>
                </a:solidFill>
                <a:latin typeface="Arial" panose="020B0604020202020204" pitchFamily="34" charset="0"/>
              </a:rPr>
              <a:t>个百分点，选择</a:t>
            </a:r>
            <a:r>
              <a:rPr lang="en-US" altLang="zh-CN" dirty="0">
                <a:solidFill>
                  <a:srgbClr val="333333"/>
                </a:solidFill>
                <a:latin typeface="Arial" panose="020B0604020202020204" pitchFamily="34" charset="0"/>
              </a:rPr>
              <a:t>0.5</a:t>
            </a:r>
            <a:r>
              <a:rPr lang="zh-CN" altLang="en-US" dirty="0">
                <a:solidFill>
                  <a:srgbClr val="333333"/>
                </a:solidFill>
                <a:latin typeface="Arial" panose="020B0604020202020204" pitchFamily="34" charset="0"/>
              </a:rPr>
              <a:t>精度下降了</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个百分点）</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即当重叠度小于</a:t>
            </a:r>
            <a:r>
              <a:rPr lang="en-US" altLang="zh-CN" dirty="0">
                <a:solidFill>
                  <a:srgbClr val="333333"/>
                </a:solidFill>
                <a:latin typeface="Arial" panose="020B0604020202020204" pitchFamily="34" charset="0"/>
              </a:rPr>
              <a:t>0.3</a:t>
            </a:r>
            <a:r>
              <a:rPr lang="zh-CN" altLang="en-US" dirty="0">
                <a:solidFill>
                  <a:srgbClr val="333333"/>
                </a:solidFill>
                <a:latin typeface="Arial" panose="020B0604020202020204" pitchFamily="34" charset="0"/>
              </a:rPr>
              <a:t>的时候，我们就把它标注为负样本</a:t>
            </a:r>
            <a:r>
              <a:rPr lang="zh-CN" altLang="en-US" dirty="0" smtClean="0">
                <a:solidFill>
                  <a:srgbClr val="333333"/>
                </a:solidFill>
                <a:latin typeface="Arial" panose="020B0604020202020204" pitchFamily="34" charset="0"/>
              </a:rPr>
              <a:t>。</a:t>
            </a:r>
            <a:endParaRPr lang="en-US" altLang="zh-CN" dirty="0" smtClean="0">
              <a:solidFill>
                <a:srgbClr val="333333"/>
              </a:solidFill>
              <a:latin typeface="Arial" panose="020B0604020202020204" pitchFamily="34" charset="0"/>
            </a:endParaRPr>
          </a:p>
          <a:p>
            <a:endParaRPr lang="en-US" altLang="zh-CN" dirty="0">
              <a:solidFill>
                <a:srgbClr val="333333"/>
              </a:solidFill>
              <a:latin typeface="Arial" panose="020B0604020202020204" pitchFamily="34" charset="0"/>
            </a:endParaRPr>
          </a:p>
          <a:p>
            <a:r>
              <a:rPr lang="en-US" altLang="zh-CN" dirty="0" smtClean="0">
                <a:solidFill>
                  <a:srgbClr val="333333"/>
                </a:solidFill>
                <a:latin typeface="Arial" panose="020B0604020202020204" pitchFamily="34" charset="0"/>
              </a:rPr>
              <a:t>3</a:t>
            </a:r>
            <a:r>
              <a:rPr lang="zh-CN" altLang="en-US" dirty="0" smtClean="0">
                <a:solidFill>
                  <a:srgbClr val="333333"/>
                </a:solidFill>
                <a:latin typeface="Arial" panose="020B0604020202020204" pitchFamily="34" charset="0"/>
              </a:rPr>
              <a:t>）一旦</a:t>
            </a:r>
            <a:r>
              <a:rPr lang="en-US" altLang="zh-CN" dirty="0">
                <a:solidFill>
                  <a:srgbClr val="333333"/>
                </a:solidFill>
                <a:latin typeface="Arial" panose="020B0604020202020204" pitchFamily="34" charset="0"/>
              </a:rPr>
              <a:t>CNN f7</a:t>
            </a:r>
            <a:r>
              <a:rPr lang="zh-CN" altLang="en-US" dirty="0">
                <a:solidFill>
                  <a:srgbClr val="333333"/>
                </a:solidFill>
                <a:latin typeface="Arial" panose="020B0604020202020204" pitchFamily="34" charset="0"/>
              </a:rPr>
              <a:t>层特征被提取出来，那么我们将为每个</a:t>
            </a:r>
            <a:r>
              <a:rPr lang="zh-CN" altLang="en-US" dirty="0" smtClean="0">
                <a:solidFill>
                  <a:srgbClr val="333333"/>
                </a:solidFill>
                <a:latin typeface="Arial" panose="020B0604020202020204" pitchFamily="34" charset="0"/>
              </a:rPr>
              <a:t>物体训练</a:t>
            </a:r>
            <a:r>
              <a:rPr lang="zh-CN" altLang="en-US" dirty="0">
                <a:solidFill>
                  <a:srgbClr val="333333"/>
                </a:solidFill>
                <a:latin typeface="Arial" panose="020B0604020202020204" pitchFamily="34" charset="0"/>
              </a:rPr>
              <a:t>一个</a:t>
            </a:r>
            <a:r>
              <a:rPr lang="en-US" altLang="zh-CN" dirty="0" err="1">
                <a:solidFill>
                  <a:srgbClr val="333333"/>
                </a:solidFill>
                <a:latin typeface="Arial" panose="020B0604020202020204" pitchFamily="34" charset="0"/>
              </a:rPr>
              <a:t>svm</a:t>
            </a:r>
            <a:r>
              <a:rPr lang="zh-CN" altLang="en-US" dirty="0">
                <a:solidFill>
                  <a:srgbClr val="333333"/>
                </a:solidFill>
                <a:latin typeface="Arial" panose="020B0604020202020204" pitchFamily="34" charset="0"/>
              </a:rPr>
              <a:t>分类器。当我们用</a:t>
            </a:r>
            <a:r>
              <a:rPr lang="en-US" altLang="zh-CN" dirty="0">
                <a:solidFill>
                  <a:srgbClr val="333333"/>
                </a:solidFill>
                <a:latin typeface="Arial" panose="020B0604020202020204" pitchFamily="34" charset="0"/>
              </a:rPr>
              <a:t>CNN</a:t>
            </a:r>
            <a:r>
              <a:rPr lang="zh-CN" altLang="en-US" dirty="0">
                <a:solidFill>
                  <a:srgbClr val="333333"/>
                </a:solidFill>
                <a:latin typeface="Arial" panose="020B0604020202020204" pitchFamily="34" charset="0"/>
              </a:rPr>
              <a:t>提取</a:t>
            </a:r>
            <a:r>
              <a:rPr lang="en-US" altLang="zh-CN" dirty="0">
                <a:solidFill>
                  <a:srgbClr val="333333"/>
                </a:solidFill>
                <a:latin typeface="Arial" panose="020B0604020202020204" pitchFamily="34" charset="0"/>
              </a:rPr>
              <a:t>2000</a:t>
            </a:r>
            <a:r>
              <a:rPr lang="zh-CN" altLang="en-US" dirty="0">
                <a:solidFill>
                  <a:srgbClr val="333333"/>
                </a:solidFill>
                <a:latin typeface="Arial" panose="020B0604020202020204" pitchFamily="34" charset="0"/>
              </a:rPr>
              <a:t>个候选框，可以得到</a:t>
            </a:r>
            <a:r>
              <a:rPr lang="en-US" altLang="zh-CN" dirty="0">
                <a:solidFill>
                  <a:srgbClr val="333333"/>
                </a:solidFill>
                <a:latin typeface="Arial" panose="020B0604020202020204" pitchFamily="34" charset="0"/>
              </a:rPr>
              <a:t>2000*4096</a:t>
            </a:r>
            <a:r>
              <a:rPr lang="zh-CN" altLang="en-US" dirty="0">
                <a:solidFill>
                  <a:srgbClr val="333333"/>
                </a:solidFill>
                <a:latin typeface="Arial" panose="020B0604020202020204" pitchFamily="34" charset="0"/>
              </a:rPr>
              <a:t>这样的特征向量矩阵，然后我们只需要把这样的一个矩阵与</a:t>
            </a:r>
            <a:r>
              <a:rPr lang="en-US" altLang="zh-CN" dirty="0" err="1">
                <a:solidFill>
                  <a:srgbClr val="333333"/>
                </a:solidFill>
                <a:latin typeface="Arial" panose="020B0604020202020204" pitchFamily="34" charset="0"/>
              </a:rPr>
              <a:t>svm</a:t>
            </a:r>
            <a:r>
              <a:rPr lang="zh-CN" altLang="en-US" dirty="0">
                <a:solidFill>
                  <a:srgbClr val="333333"/>
                </a:solidFill>
                <a:latin typeface="Arial" panose="020B0604020202020204" pitchFamily="34" charset="0"/>
              </a:rPr>
              <a:t>权值矩阵</a:t>
            </a:r>
            <a:r>
              <a:rPr lang="en-US" altLang="zh-CN" dirty="0">
                <a:solidFill>
                  <a:srgbClr val="333333"/>
                </a:solidFill>
                <a:latin typeface="Arial" panose="020B0604020202020204" pitchFamily="34" charset="0"/>
              </a:rPr>
              <a:t>4096*N</a:t>
            </a:r>
            <a:r>
              <a:rPr lang="zh-CN" altLang="en-US" dirty="0">
                <a:solidFill>
                  <a:srgbClr val="333333"/>
                </a:solidFill>
                <a:latin typeface="Arial" panose="020B0604020202020204" pitchFamily="34" charset="0"/>
              </a:rPr>
              <a:t>点乘</a:t>
            </a:r>
            <a:r>
              <a:rPr lang="en-US" altLang="zh-CN" dirty="0">
                <a:solidFill>
                  <a:srgbClr val="333333"/>
                </a:solidFill>
                <a:latin typeface="Arial" panose="020B0604020202020204" pitchFamily="34" charset="0"/>
              </a:rPr>
              <a:t>(N</a:t>
            </a:r>
            <a:r>
              <a:rPr lang="zh-CN" altLang="en-US" dirty="0">
                <a:solidFill>
                  <a:srgbClr val="333333"/>
                </a:solidFill>
                <a:latin typeface="Arial" panose="020B0604020202020204" pitchFamily="34" charset="0"/>
              </a:rPr>
              <a:t>为分类类别数目，因为我们训练的</a:t>
            </a:r>
            <a:r>
              <a:rPr lang="en-US" altLang="zh-CN" dirty="0">
                <a:solidFill>
                  <a:srgbClr val="333333"/>
                </a:solidFill>
                <a:latin typeface="Arial" panose="020B0604020202020204" pitchFamily="34" charset="0"/>
              </a:rPr>
              <a:t>N</a:t>
            </a:r>
            <a:r>
              <a:rPr lang="zh-CN" altLang="en-US" dirty="0">
                <a:solidFill>
                  <a:srgbClr val="333333"/>
                </a:solidFill>
                <a:latin typeface="Arial" panose="020B0604020202020204" pitchFamily="34" charset="0"/>
              </a:rPr>
              <a:t>个</a:t>
            </a:r>
            <a:r>
              <a:rPr lang="en-US" altLang="zh-CN" dirty="0" err="1">
                <a:solidFill>
                  <a:srgbClr val="333333"/>
                </a:solidFill>
                <a:latin typeface="Arial" panose="020B0604020202020204" pitchFamily="34" charset="0"/>
              </a:rPr>
              <a:t>svm</a:t>
            </a:r>
            <a:r>
              <a:rPr lang="zh-CN" altLang="en-US" dirty="0">
                <a:solidFill>
                  <a:srgbClr val="333333"/>
                </a:solidFill>
                <a:latin typeface="Arial" panose="020B0604020202020204" pitchFamily="34" charset="0"/>
              </a:rPr>
              <a:t>，每个</a:t>
            </a:r>
            <a:r>
              <a:rPr lang="en-US" altLang="zh-CN" dirty="0" err="1">
                <a:solidFill>
                  <a:srgbClr val="333333"/>
                </a:solidFill>
                <a:latin typeface="Arial" panose="020B0604020202020204" pitchFamily="34" charset="0"/>
              </a:rPr>
              <a:t>svm</a:t>
            </a:r>
            <a:r>
              <a:rPr lang="zh-CN" altLang="en-US" dirty="0" smtClean="0">
                <a:solidFill>
                  <a:srgbClr val="333333"/>
                </a:solidFill>
                <a:latin typeface="Arial" panose="020B0604020202020204" pitchFamily="34" charset="0"/>
              </a:rPr>
              <a:t>包含了</a:t>
            </a:r>
            <a:r>
              <a:rPr lang="en-US" altLang="zh-CN" dirty="0" smtClean="0">
                <a:solidFill>
                  <a:srgbClr val="333333"/>
                </a:solidFill>
                <a:latin typeface="Arial" panose="020B0604020202020204" pitchFamily="34" charset="0"/>
              </a:rPr>
              <a:t>4096</a:t>
            </a:r>
            <a:r>
              <a:rPr lang="zh-CN" altLang="en-US" dirty="0">
                <a:solidFill>
                  <a:srgbClr val="333333"/>
                </a:solidFill>
                <a:latin typeface="Arial" panose="020B0604020202020204" pitchFamily="34" charset="0"/>
              </a:rPr>
              <a:t>个</a:t>
            </a:r>
            <a:r>
              <a:rPr lang="en-US" altLang="zh-CN" dirty="0">
                <a:solidFill>
                  <a:srgbClr val="333333"/>
                </a:solidFill>
                <a:latin typeface="Arial" panose="020B0604020202020204" pitchFamily="34" charset="0"/>
              </a:rPr>
              <a:t>W)</a:t>
            </a:r>
            <a:r>
              <a:rPr lang="zh-CN" altLang="en-US" dirty="0">
                <a:solidFill>
                  <a:srgbClr val="333333"/>
                </a:solidFill>
                <a:latin typeface="Arial" panose="020B0604020202020204" pitchFamily="34" charset="0"/>
              </a:rPr>
              <a:t>，就可以得到结果了。</a:t>
            </a:r>
            <a:endParaRPr lang="zh-CN" altLang="en-US" dirty="0"/>
          </a:p>
        </p:txBody>
      </p:sp>
    </p:spTree>
    <p:extLst>
      <p:ext uri="{BB962C8B-B14F-4D97-AF65-F5344CB8AC3E}">
        <p14:creationId xmlns:p14="http://schemas.microsoft.com/office/powerpoint/2010/main" val="104124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55748" y="1420820"/>
            <a:ext cx="5057143" cy="4180952"/>
          </a:xfrm>
          <a:prstGeom prst="rect">
            <a:avLst/>
          </a:prstGeom>
        </p:spPr>
      </p:pic>
      <p:pic>
        <p:nvPicPr>
          <p:cNvPr id="6" name="图片 5"/>
          <p:cNvPicPr>
            <a:picLocks noChangeAspect="1"/>
          </p:cNvPicPr>
          <p:nvPr/>
        </p:nvPicPr>
        <p:blipFill>
          <a:blip r:embed="rId3"/>
          <a:stretch>
            <a:fillRect/>
          </a:stretch>
        </p:blipFill>
        <p:spPr>
          <a:xfrm>
            <a:off x="7356463" y="1572768"/>
            <a:ext cx="4201553" cy="4096511"/>
          </a:xfrm>
          <a:prstGeom prst="rect">
            <a:avLst/>
          </a:prstGeom>
        </p:spPr>
      </p:pic>
      <p:sp>
        <p:nvSpPr>
          <p:cNvPr id="7" name="矩形 6"/>
          <p:cNvSpPr/>
          <p:nvPr/>
        </p:nvSpPr>
        <p:spPr>
          <a:xfrm>
            <a:off x="185194" y="126230"/>
            <a:ext cx="4160113" cy="461665"/>
          </a:xfrm>
          <a:prstGeom prst="rect">
            <a:avLst/>
          </a:prstGeom>
        </p:spPr>
        <p:txBody>
          <a:bodyPr wrap="none">
            <a:spAutoFit/>
          </a:bodyPr>
          <a:lstStyle/>
          <a:p>
            <a:r>
              <a:rPr lang="en-US" altLang="zh-CN" sz="2400" b="1" dirty="0" smtClean="0">
                <a:solidFill>
                  <a:srgbClr val="00B0F0"/>
                </a:solidFill>
                <a:latin typeface="Arial" panose="020B0604020202020204" pitchFamily="34" charset="0"/>
              </a:rPr>
              <a:t>7. </a:t>
            </a:r>
            <a:r>
              <a:rPr lang="en-US" altLang="zh-CN" sz="2400" dirty="0">
                <a:solidFill>
                  <a:srgbClr val="00B0F0"/>
                </a:solidFill>
              </a:rPr>
              <a:t>Bounding box regression</a:t>
            </a:r>
            <a:endParaRPr lang="zh-CN" altLang="en-US" sz="2400" dirty="0">
              <a:solidFill>
                <a:srgbClr val="00B0F0"/>
              </a:solidFill>
            </a:endParaRPr>
          </a:p>
        </p:txBody>
      </p:sp>
    </p:spTree>
    <p:extLst>
      <p:ext uri="{BB962C8B-B14F-4D97-AF65-F5344CB8AC3E}">
        <p14:creationId xmlns:p14="http://schemas.microsoft.com/office/powerpoint/2010/main" val="324857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7982" y="1645920"/>
            <a:ext cx="5289898" cy="3593592"/>
          </a:xfrm>
          <a:prstGeom prst="rect">
            <a:avLst/>
          </a:prstGeom>
        </p:spPr>
      </p:pic>
      <p:pic>
        <p:nvPicPr>
          <p:cNvPr id="8" name="图片 7"/>
          <p:cNvPicPr>
            <a:picLocks noChangeAspect="1"/>
          </p:cNvPicPr>
          <p:nvPr/>
        </p:nvPicPr>
        <p:blipFill>
          <a:blip r:embed="rId3"/>
          <a:stretch>
            <a:fillRect/>
          </a:stretch>
        </p:blipFill>
        <p:spPr>
          <a:xfrm>
            <a:off x="6528401" y="505139"/>
            <a:ext cx="5295238" cy="3627949"/>
          </a:xfrm>
          <a:prstGeom prst="rect">
            <a:avLst/>
          </a:prstGeom>
        </p:spPr>
      </p:pic>
      <p:pic>
        <p:nvPicPr>
          <p:cNvPr id="9" name="图片 8"/>
          <p:cNvPicPr>
            <a:picLocks noChangeAspect="1"/>
          </p:cNvPicPr>
          <p:nvPr/>
        </p:nvPicPr>
        <p:blipFill>
          <a:blip r:embed="rId4"/>
          <a:stretch>
            <a:fillRect/>
          </a:stretch>
        </p:blipFill>
        <p:spPr>
          <a:xfrm>
            <a:off x="6414115" y="4133088"/>
            <a:ext cx="5409524" cy="2266667"/>
          </a:xfrm>
          <a:prstGeom prst="rect">
            <a:avLst/>
          </a:prstGeom>
        </p:spPr>
      </p:pic>
    </p:spTree>
    <p:extLst>
      <p:ext uri="{BB962C8B-B14F-4D97-AF65-F5344CB8AC3E}">
        <p14:creationId xmlns:p14="http://schemas.microsoft.com/office/powerpoint/2010/main" val="301470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5774" y="2504855"/>
            <a:ext cx="11830881" cy="1200329"/>
          </a:xfrm>
          <a:prstGeom prst="rect">
            <a:avLst/>
          </a:prstGeom>
        </p:spPr>
        <p:txBody>
          <a:bodyPr wrap="square">
            <a:spAutoFit/>
          </a:bodyPr>
          <a:lstStyle/>
          <a:p>
            <a:r>
              <a:rPr lang="en-US" altLang="zh-CN" sz="2400" dirty="0" smtClean="0">
                <a:solidFill>
                  <a:srgbClr val="7030A0"/>
                </a:solidFill>
              </a:rPr>
              <a:t>                                          </a:t>
            </a:r>
            <a:r>
              <a:rPr lang="en-US" altLang="zh-CN" sz="2400" b="1" dirty="0" smtClean="0">
                <a:solidFill>
                  <a:srgbClr val="7030A0"/>
                </a:solidFill>
              </a:rPr>
              <a:t>ECCV2014  </a:t>
            </a:r>
            <a:r>
              <a:rPr lang="en-US" altLang="zh-CN" sz="2400" b="1" dirty="0" err="1" smtClean="0">
                <a:solidFill>
                  <a:srgbClr val="7030A0"/>
                </a:solidFill>
              </a:rPr>
              <a:t>SPPNet</a:t>
            </a:r>
            <a:endParaRPr lang="en-US" altLang="zh-CN" sz="2400" b="1" dirty="0" smtClean="0">
              <a:solidFill>
                <a:srgbClr val="7030A0"/>
              </a:solidFill>
            </a:endParaRPr>
          </a:p>
          <a:p>
            <a:endParaRPr lang="en-US" altLang="zh-CN" sz="2400" b="1" dirty="0" smtClean="0">
              <a:solidFill>
                <a:srgbClr val="7030A0"/>
              </a:solidFill>
            </a:endParaRPr>
          </a:p>
          <a:p>
            <a:r>
              <a:rPr lang="en-US" altLang="zh-CN" sz="2400" dirty="0" smtClean="0">
                <a:solidFill>
                  <a:srgbClr val="7030A0"/>
                </a:solidFill>
              </a:rPr>
              <a:t>Spatial </a:t>
            </a:r>
            <a:r>
              <a:rPr lang="en-US" altLang="zh-CN" sz="2400" dirty="0">
                <a:solidFill>
                  <a:srgbClr val="7030A0"/>
                </a:solidFill>
              </a:rPr>
              <a:t>Pyramid Pooling in Deep </a:t>
            </a:r>
            <a:r>
              <a:rPr lang="en-US" altLang="zh-CN" sz="2400" dirty="0" smtClean="0">
                <a:solidFill>
                  <a:srgbClr val="7030A0"/>
                </a:solidFill>
              </a:rPr>
              <a:t>Convolutional</a:t>
            </a:r>
            <a:r>
              <a:rPr lang="en-US" altLang="zh-CN" sz="2400" dirty="0">
                <a:solidFill>
                  <a:srgbClr val="7030A0"/>
                </a:solidFill>
              </a:rPr>
              <a:t> Networks for Visual Recognition</a:t>
            </a:r>
            <a:endParaRPr lang="zh-CN" altLang="en-US" sz="2400" dirty="0">
              <a:solidFill>
                <a:srgbClr val="7030A0"/>
              </a:solidFill>
            </a:endParaRPr>
          </a:p>
        </p:txBody>
      </p:sp>
      <p:sp>
        <p:nvSpPr>
          <p:cNvPr id="5" name="矩形 4"/>
          <p:cNvSpPr/>
          <p:nvPr/>
        </p:nvSpPr>
        <p:spPr>
          <a:xfrm>
            <a:off x="9463892" y="5211015"/>
            <a:ext cx="2113079" cy="369332"/>
          </a:xfrm>
          <a:prstGeom prst="rect">
            <a:avLst/>
          </a:prstGeom>
        </p:spPr>
        <p:txBody>
          <a:bodyPr wrap="none">
            <a:spAutoFit/>
          </a:bodyPr>
          <a:lstStyle/>
          <a:p>
            <a:r>
              <a:rPr lang="en-US" altLang="zh-CN" dirty="0" err="1" smtClean="0">
                <a:solidFill>
                  <a:srgbClr val="7030A0"/>
                </a:solidFill>
              </a:rPr>
              <a:t>MicroSoft</a:t>
            </a:r>
            <a:r>
              <a:rPr lang="en-US" altLang="zh-CN" dirty="0" smtClean="0">
                <a:solidFill>
                  <a:srgbClr val="7030A0"/>
                </a:solidFill>
              </a:rPr>
              <a:t> : </a:t>
            </a:r>
            <a:r>
              <a:rPr lang="zh-CN" altLang="en-US" dirty="0" smtClean="0">
                <a:solidFill>
                  <a:srgbClr val="7030A0"/>
                </a:solidFill>
              </a:rPr>
              <a:t>何凯明</a:t>
            </a:r>
            <a:endParaRPr lang="en-US" altLang="zh-CN" dirty="0">
              <a:solidFill>
                <a:srgbClr val="7030A0"/>
              </a:solidFill>
            </a:endParaRPr>
          </a:p>
        </p:txBody>
      </p:sp>
      <p:sp>
        <p:nvSpPr>
          <p:cNvPr id="6" name="矩形 5"/>
          <p:cNvSpPr/>
          <p:nvPr/>
        </p:nvSpPr>
        <p:spPr>
          <a:xfrm>
            <a:off x="211766" y="126230"/>
            <a:ext cx="1250663" cy="461665"/>
          </a:xfrm>
          <a:prstGeom prst="rect">
            <a:avLst/>
          </a:prstGeom>
        </p:spPr>
        <p:txBody>
          <a:bodyPr wrap="none">
            <a:spAutoFit/>
          </a:bodyPr>
          <a:lstStyle/>
          <a:p>
            <a:r>
              <a:rPr lang="en-US" altLang="zh-CN" sz="2400" dirty="0" smtClean="0">
                <a:solidFill>
                  <a:srgbClr val="7030A0"/>
                </a:solidFill>
              </a:rPr>
              <a:t>Paper2</a:t>
            </a:r>
            <a:endParaRPr lang="zh-CN" altLang="en-US" sz="2400" dirty="0">
              <a:solidFill>
                <a:srgbClr val="7030A0"/>
              </a:solidFill>
            </a:endParaRPr>
          </a:p>
        </p:txBody>
      </p:sp>
    </p:spTree>
    <p:extLst>
      <p:ext uri="{BB962C8B-B14F-4D97-AF65-F5344CB8AC3E}">
        <p14:creationId xmlns:p14="http://schemas.microsoft.com/office/powerpoint/2010/main" val="10081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420" y="133152"/>
            <a:ext cx="2371162" cy="461665"/>
          </a:xfrm>
          <a:prstGeom prst="rect">
            <a:avLst/>
          </a:prstGeom>
        </p:spPr>
        <p:txBody>
          <a:bodyPr wrap="none">
            <a:spAutoFit/>
          </a:bodyPr>
          <a:lstStyle/>
          <a:p>
            <a:r>
              <a:rPr lang="en-US" altLang="zh-CN" sz="2400" dirty="0" smtClean="0">
                <a:solidFill>
                  <a:srgbClr val="7030A0"/>
                </a:solidFill>
              </a:rPr>
              <a:t>1. </a:t>
            </a:r>
            <a:r>
              <a:rPr lang="zh-CN" altLang="en-US" sz="2400" dirty="0" smtClean="0">
                <a:solidFill>
                  <a:srgbClr val="7030A0"/>
                </a:solidFill>
              </a:rPr>
              <a:t>池化方法总结</a:t>
            </a:r>
            <a:endParaRPr lang="en-US" altLang="zh-CN" sz="2400" dirty="0">
              <a:solidFill>
                <a:srgbClr val="7030A0"/>
              </a:solidFill>
            </a:endParaRPr>
          </a:p>
        </p:txBody>
      </p:sp>
      <p:sp>
        <p:nvSpPr>
          <p:cNvPr id="3" name="矩形 2"/>
          <p:cNvSpPr/>
          <p:nvPr/>
        </p:nvSpPr>
        <p:spPr>
          <a:xfrm>
            <a:off x="3557290" y="1227681"/>
            <a:ext cx="3724096" cy="369332"/>
          </a:xfrm>
          <a:prstGeom prst="rect">
            <a:avLst/>
          </a:prstGeom>
        </p:spPr>
        <p:txBody>
          <a:bodyPr wrap="none">
            <a:spAutoFit/>
          </a:bodyPr>
          <a:lstStyle/>
          <a:p>
            <a:r>
              <a:rPr lang="it-IT" altLang="zh-CN" b="1" dirty="0">
                <a:latin typeface="Arial" panose="020B0604020202020204" pitchFamily="34" charset="0"/>
              </a:rPr>
              <a:t> 1.  </a:t>
            </a:r>
            <a:r>
              <a:rPr lang="zh-CN" altLang="it-IT" b="1" dirty="0">
                <a:latin typeface="Arial" panose="020B0604020202020204" pitchFamily="34" charset="0"/>
              </a:rPr>
              <a:t>一般池化（</a:t>
            </a:r>
            <a:r>
              <a:rPr lang="it-IT" altLang="zh-CN" b="1" dirty="0">
                <a:latin typeface="Arial" panose="020B0604020202020204" pitchFamily="34" charset="0"/>
              </a:rPr>
              <a:t>General Pooling</a:t>
            </a:r>
            <a:r>
              <a:rPr lang="zh-CN" altLang="it-IT" b="1" dirty="0">
                <a:latin typeface="Arial" panose="020B0604020202020204" pitchFamily="34" charset="0"/>
              </a:rPr>
              <a:t>）</a:t>
            </a:r>
            <a:endParaRPr lang="zh-CN" altLang="it-IT" b="1" dirty="0">
              <a:effectLst/>
              <a:latin typeface="Arial" panose="020B0604020202020204" pitchFamily="34" charset="0"/>
            </a:endParaRPr>
          </a:p>
        </p:txBody>
      </p:sp>
      <p:sp>
        <p:nvSpPr>
          <p:cNvPr id="4" name="矩形 3"/>
          <p:cNvSpPr/>
          <p:nvPr/>
        </p:nvSpPr>
        <p:spPr>
          <a:xfrm>
            <a:off x="3825976" y="1686290"/>
            <a:ext cx="3750363" cy="1477328"/>
          </a:xfrm>
          <a:prstGeom prst="rect">
            <a:avLst/>
          </a:prstGeom>
        </p:spPr>
        <p:txBody>
          <a:bodyPr wrap="square">
            <a:spAutoFit/>
          </a:bodyPr>
          <a:lstStyle/>
          <a:p>
            <a:r>
              <a:rPr lang="en-US" altLang="zh-CN" dirty="0" smtClean="0">
                <a:latin typeface="Arial" panose="020B0604020202020204" pitchFamily="34" charset="0"/>
              </a:rPr>
              <a:t>1</a:t>
            </a:r>
            <a:r>
              <a:rPr lang="zh-CN" altLang="en-US" dirty="0" smtClean="0">
                <a:latin typeface="Arial" panose="020B0604020202020204" pitchFamily="34" charset="0"/>
              </a:rPr>
              <a:t>）平均</a:t>
            </a:r>
            <a:r>
              <a:rPr lang="zh-CN" altLang="en-US" dirty="0">
                <a:latin typeface="Arial" panose="020B0604020202020204" pitchFamily="34" charset="0"/>
              </a:rPr>
              <a:t>池化：计算图像区域的平均值作为该区域池化后的值</a:t>
            </a:r>
            <a:r>
              <a:rPr lang="zh-CN" altLang="en-US" dirty="0" smtClean="0">
                <a:latin typeface="Arial" panose="020B0604020202020204" pitchFamily="34" charset="0"/>
              </a:rPr>
              <a:t>。</a:t>
            </a:r>
            <a:endParaRPr lang="en-US" altLang="zh-CN" dirty="0" smtClean="0">
              <a:latin typeface="Arial" panose="020B0604020202020204" pitchFamily="34" charset="0"/>
            </a:endParaRPr>
          </a:p>
          <a:p>
            <a:endParaRPr lang="zh-CN" altLang="en-US" dirty="0">
              <a:latin typeface="Arial" panose="020B0604020202020204" pitchFamily="34" charset="0"/>
            </a:endParaRPr>
          </a:p>
          <a:p>
            <a:r>
              <a:rPr lang="en-US" altLang="zh-CN" dirty="0" smtClean="0">
                <a:latin typeface="Arial" panose="020B0604020202020204" pitchFamily="34" charset="0"/>
              </a:rPr>
              <a:t>2</a:t>
            </a:r>
            <a:r>
              <a:rPr lang="zh-CN" altLang="en-US" dirty="0" smtClean="0">
                <a:latin typeface="Arial" panose="020B0604020202020204" pitchFamily="34" charset="0"/>
              </a:rPr>
              <a:t>）最大</a:t>
            </a:r>
            <a:r>
              <a:rPr lang="zh-CN" altLang="en-US" dirty="0">
                <a:latin typeface="Arial" panose="020B0604020202020204" pitchFamily="34" charset="0"/>
              </a:rPr>
              <a:t>池化：选图像区域的最大值作为该区域池化后的值。</a:t>
            </a:r>
            <a:endParaRPr lang="zh-CN" altLang="en-US" dirty="0">
              <a:effectLst/>
              <a:latin typeface="Arial" panose="020B0604020202020204" pitchFamily="34" charset="0"/>
            </a:endParaRPr>
          </a:p>
        </p:txBody>
      </p:sp>
      <p:sp>
        <p:nvSpPr>
          <p:cNvPr id="5" name="矩形 4"/>
          <p:cNvSpPr/>
          <p:nvPr/>
        </p:nvSpPr>
        <p:spPr>
          <a:xfrm>
            <a:off x="3557290" y="3394733"/>
            <a:ext cx="4019049" cy="369332"/>
          </a:xfrm>
          <a:prstGeom prst="rect">
            <a:avLst/>
          </a:prstGeom>
        </p:spPr>
        <p:txBody>
          <a:bodyPr wrap="none">
            <a:spAutoFit/>
          </a:bodyPr>
          <a:lstStyle/>
          <a:p>
            <a:r>
              <a:rPr lang="en-US" altLang="zh-CN" b="1" dirty="0">
                <a:latin typeface="Arial" panose="020B0604020202020204" pitchFamily="34" charset="0"/>
              </a:rPr>
              <a:t>2. </a:t>
            </a:r>
            <a:r>
              <a:rPr lang="zh-CN" altLang="en-US" b="1" dirty="0">
                <a:latin typeface="Arial" panose="020B0604020202020204" pitchFamily="34" charset="0"/>
              </a:rPr>
              <a:t>重叠池化（</a:t>
            </a:r>
            <a:r>
              <a:rPr lang="en-US" altLang="zh-CN" b="1" dirty="0" err="1">
                <a:latin typeface="Arial" panose="020B0604020202020204" pitchFamily="34" charset="0"/>
              </a:rPr>
              <a:t>OverlappingPooling</a:t>
            </a:r>
            <a:r>
              <a:rPr lang="zh-CN" altLang="en-US" b="1" dirty="0">
                <a:latin typeface="Arial" panose="020B0604020202020204" pitchFamily="34" charset="0"/>
              </a:rPr>
              <a:t>）</a:t>
            </a:r>
            <a:endParaRPr lang="zh-CN" altLang="en-US" b="1" dirty="0">
              <a:effectLst/>
              <a:latin typeface="Arial" panose="020B0604020202020204" pitchFamily="34" charset="0"/>
            </a:endParaRPr>
          </a:p>
        </p:txBody>
      </p:sp>
      <p:sp>
        <p:nvSpPr>
          <p:cNvPr id="6" name="矩形 5"/>
          <p:cNvSpPr/>
          <p:nvPr/>
        </p:nvSpPr>
        <p:spPr>
          <a:xfrm>
            <a:off x="3677916" y="3885758"/>
            <a:ext cx="4046482" cy="1754326"/>
          </a:xfrm>
          <a:prstGeom prst="rect">
            <a:avLst/>
          </a:prstGeom>
        </p:spPr>
        <p:txBody>
          <a:bodyPr wrap="square">
            <a:spAutoFit/>
          </a:bodyPr>
          <a:lstStyle/>
          <a:p>
            <a:r>
              <a:rPr lang="en-US" altLang="zh-CN" dirty="0" smtClean="0">
                <a:latin typeface="Arial" panose="020B0604020202020204" pitchFamily="34" charset="0"/>
              </a:rPr>
              <a:t>1</a:t>
            </a:r>
            <a:r>
              <a:rPr lang="zh-CN" altLang="en-US" dirty="0" smtClean="0">
                <a:latin typeface="Arial" panose="020B0604020202020204" pitchFamily="34" charset="0"/>
              </a:rPr>
              <a:t>）相邻</a:t>
            </a:r>
            <a:r>
              <a:rPr lang="zh-CN" altLang="en-US" dirty="0">
                <a:latin typeface="Arial" panose="020B0604020202020204" pitchFamily="34" charset="0"/>
              </a:rPr>
              <a:t>池化窗口之间会有重叠区域，此时</a:t>
            </a:r>
            <a:r>
              <a:rPr lang="en-US" altLang="zh-CN" dirty="0" err="1" smtClean="0">
                <a:latin typeface="Arial" panose="020B0604020202020204" pitchFamily="34" charset="0"/>
              </a:rPr>
              <a:t>sizeX</a:t>
            </a:r>
            <a:r>
              <a:rPr lang="en-US" altLang="zh-CN" dirty="0" smtClean="0">
                <a:latin typeface="Arial" panose="020B0604020202020204" pitchFamily="34" charset="0"/>
              </a:rPr>
              <a:t>&gt;stride</a:t>
            </a:r>
          </a:p>
          <a:p>
            <a:endParaRPr lang="en-US" altLang="zh-CN" dirty="0" smtClean="0"/>
          </a:p>
          <a:p>
            <a:r>
              <a:rPr lang="en-US" altLang="zh-CN" dirty="0" smtClean="0"/>
              <a:t>2</a:t>
            </a:r>
            <a:r>
              <a:rPr lang="zh-CN" altLang="en-US" dirty="0" smtClean="0"/>
              <a:t>）使用</a:t>
            </a:r>
            <a:r>
              <a:rPr lang="zh-CN" altLang="en-US" dirty="0"/>
              <a:t>了重叠池化，其他的设置都不变的情况下， </a:t>
            </a:r>
            <a:r>
              <a:rPr lang="en-US" altLang="zh-CN" dirty="0"/>
              <a:t>top-1</a:t>
            </a:r>
            <a:r>
              <a:rPr lang="zh-CN" altLang="en-US" dirty="0"/>
              <a:t>和</a:t>
            </a:r>
            <a:r>
              <a:rPr lang="en-US" altLang="zh-CN" dirty="0"/>
              <a:t>top-5 </a:t>
            </a:r>
            <a:r>
              <a:rPr lang="zh-CN" altLang="en-US" dirty="0"/>
              <a:t>的错误率分别减少了</a:t>
            </a:r>
            <a:r>
              <a:rPr lang="en-US" altLang="zh-CN" dirty="0"/>
              <a:t>0.4% </a:t>
            </a:r>
            <a:r>
              <a:rPr lang="zh-CN" altLang="en-US" dirty="0"/>
              <a:t>和</a:t>
            </a:r>
            <a:r>
              <a:rPr lang="en-US" altLang="zh-CN" dirty="0"/>
              <a:t>0.3</a:t>
            </a:r>
            <a:r>
              <a:rPr lang="en-US" altLang="zh-CN" dirty="0" smtClean="0"/>
              <a:t>%</a:t>
            </a:r>
          </a:p>
        </p:txBody>
      </p:sp>
    </p:spTree>
    <p:extLst>
      <p:ext uri="{BB962C8B-B14F-4D97-AF65-F5344CB8AC3E}">
        <p14:creationId xmlns:p14="http://schemas.microsoft.com/office/powerpoint/2010/main" val="333262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3069" y="157779"/>
            <a:ext cx="2036135" cy="461665"/>
          </a:xfrm>
          <a:prstGeom prst="rect">
            <a:avLst/>
          </a:prstGeom>
        </p:spPr>
        <p:txBody>
          <a:bodyPr wrap="none">
            <a:spAutoFit/>
          </a:bodyPr>
          <a:lstStyle/>
          <a:p>
            <a:r>
              <a:rPr lang="en-US" altLang="zh-CN" sz="2400" b="1" dirty="0" smtClean="0">
                <a:solidFill>
                  <a:srgbClr val="7030A0"/>
                </a:solidFill>
                <a:latin typeface="Arial" panose="020B0604020202020204" pitchFamily="34" charset="0"/>
              </a:rPr>
              <a:t>2. RCNN</a:t>
            </a:r>
            <a:r>
              <a:rPr lang="zh-CN" altLang="en-US" sz="2400" b="1" dirty="0" smtClean="0">
                <a:solidFill>
                  <a:srgbClr val="7030A0"/>
                </a:solidFill>
                <a:latin typeface="Arial" panose="020B0604020202020204" pitchFamily="34" charset="0"/>
              </a:rPr>
              <a:t>痛点</a:t>
            </a:r>
            <a:endParaRPr lang="zh-CN" altLang="en-US" sz="2400" b="1" dirty="0">
              <a:solidFill>
                <a:srgbClr val="7030A0"/>
              </a:solidFill>
              <a:effectLst/>
              <a:latin typeface="Arial" panose="020B0604020202020204" pitchFamily="34" charset="0"/>
            </a:endParaRPr>
          </a:p>
        </p:txBody>
      </p:sp>
      <p:sp>
        <p:nvSpPr>
          <p:cNvPr id="10" name="矩形 9"/>
          <p:cNvSpPr/>
          <p:nvPr/>
        </p:nvSpPr>
        <p:spPr>
          <a:xfrm>
            <a:off x="2042160" y="807780"/>
            <a:ext cx="8756904" cy="2585323"/>
          </a:xfrm>
          <a:prstGeom prst="rect">
            <a:avLst/>
          </a:prstGeom>
        </p:spPr>
        <p:txBody>
          <a:bodyPr wrap="square">
            <a:spAutoFit/>
          </a:bodyPr>
          <a:lstStyle/>
          <a:p>
            <a:r>
              <a:rPr lang="en-US" altLang="zh-CN" dirty="0" smtClean="0"/>
              <a:t>RCNN</a:t>
            </a:r>
            <a:r>
              <a:rPr lang="zh-CN" altLang="en-US" dirty="0" smtClean="0"/>
              <a:t>将每个候选框放</a:t>
            </a:r>
            <a:r>
              <a:rPr lang="zh-CN" altLang="en-US" dirty="0"/>
              <a:t>缩到固定的尺寸（</a:t>
            </a:r>
            <a:r>
              <a:rPr lang="en-US" altLang="zh-CN" dirty="0"/>
              <a:t>224*224</a:t>
            </a:r>
            <a:r>
              <a:rPr lang="zh-CN" altLang="en-US" dirty="0"/>
              <a:t>），</a:t>
            </a:r>
            <a:r>
              <a:rPr lang="zh-CN" altLang="en-US" dirty="0" smtClean="0"/>
              <a:t>然后逐框提取</a:t>
            </a:r>
            <a:r>
              <a:rPr lang="en-US" altLang="zh-CN" dirty="0"/>
              <a:t>CNN</a:t>
            </a:r>
            <a:r>
              <a:rPr lang="zh-CN" altLang="en-US" dirty="0" smtClean="0"/>
              <a:t>特征：</a:t>
            </a:r>
            <a:endParaRPr lang="en-US" altLang="zh-CN" dirty="0" smtClean="0"/>
          </a:p>
          <a:p>
            <a:endParaRPr lang="zh-CN" altLang="en-US" dirty="0"/>
          </a:p>
          <a:p>
            <a:pPr marL="342900" indent="-342900">
              <a:buFont typeface="+mj-ea"/>
              <a:buAutoNum type="circleNumDbPlain"/>
            </a:pPr>
            <a:r>
              <a:rPr lang="zh-CN" altLang="en-US" dirty="0"/>
              <a:t>速度瓶颈：重复为每个</a:t>
            </a:r>
            <a:r>
              <a:rPr lang="en-US" altLang="zh-CN" dirty="0"/>
              <a:t>region proposal</a:t>
            </a:r>
            <a:r>
              <a:rPr lang="zh-CN" altLang="en-US" dirty="0"/>
              <a:t>提取特征是极其费时的，</a:t>
            </a:r>
            <a:r>
              <a:rPr lang="en-US" altLang="zh-CN" dirty="0"/>
              <a:t>Selective Search</a:t>
            </a:r>
            <a:r>
              <a:rPr lang="zh-CN" altLang="en-US" dirty="0"/>
              <a:t>对于每幅图片产生</a:t>
            </a:r>
            <a:r>
              <a:rPr lang="en-US" altLang="zh-CN" dirty="0"/>
              <a:t>2K</a:t>
            </a:r>
            <a:r>
              <a:rPr lang="zh-CN" altLang="en-US" dirty="0"/>
              <a:t>左右个</a:t>
            </a:r>
            <a:r>
              <a:rPr lang="en-US" altLang="zh-CN" dirty="0"/>
              <a:t>region proposal</a:t>
            </a:r>
            <a:r>
              <a:rPr lang="zh-CN" altLang="en-US" dirty="0"/>
              <a:t>，也就是意味着一幅图片需要经过</a:t>
            </a:r>
            <a:r>
              <a:rPr lang="en-US" altLang="zh-CN" dirty="0"/>
              <a:t>2K</a:t>
            </a:r>
            <a:r>
              <a:rPr lang="zh-CN" altLang="en-US" dirty="0"/>
              <a:t>次的完整的</a:t>
            </a:r>
            <a:r>
              <a:rPr lang="en-US" altLang="zh-CN" dirty="0"/>
              <a:t>CNN</a:t>
            </a:r>
            <a:r>
              <a:rPr lang="zh-CN" altLang="en-US" dirty="0"/>
              <a:t>计算得到最终的结果</a:t>
            </a:r>
            <a:r>
              <a:rPr lang="zh-CN" altLang="en-US" dirty="0" smtClean="0"/>
              <a:t>。</a:t>
            </a:r>
            <a:endParaRPr lang="en-US" altLang="zh-CN" dirty="0" smtClean="0"/>
          </a:p>
          <a:p>
            <a:endParaRPr lang="en-US" altLang="zh-CN" dirty="0"/>
          </a:p>
          <a:p>
            <a:pPr marL="342900" indent="-342900">
              <a:buFont typeface="+mj-ea"/>
              <a:buAutoNum type="circleNumDbPlain" startAt="2"/>
            </a:pPr>
            <a:r>
              <a:rPr lang="zh-CN" altLang="en-US" dirty="0" smtClean="0"/>
              <a:t>性能</a:t>
            </a:r>
            <a:r>
              <a:rPr lang="zh-CN" altLang="en-US" dirty="0"/>
              <a:t>瓶颈：对于所有的</a:t>
            </a:r>
            <a:r>
              <a:rPr lang="en-US" altLang="zh-CN" dirty="0"/>
              <a:t>region </a:t>
            </a:r>
            <a:r>
              <a:rPr lang="en-US" altLang="zh-CN" dirty="0" smtClean="0"/>
              <a:t>proposal</a:t>
            </a:r>
            <a:r>
              <a:rPr lang="zh-CN" altLang="en-US" dirty="0" smtClean="0"/>
              <a:t>放缩</a:t>
            </a:r>
            <a:r>
              <a:rPr lang="zh-CN" altLang="en-US" dirty="0"/>
              <a:t>到固定的尺寸会导致我们不期望看到的几何形变，而且由于速度瓶颈的存在，不可能采用多尺度或者是大量的数据增强去训练模型。</a:t>
            </a:r>
          </a:p>
        </p:txBody>
      </p:sp>
      <p:pic>
        <p:nvPicPr>
          <p:cNvPr id="11" name="图片 10"/>
          <p:cNvPicPr>
            <a:picLocks noChangeAspect="1"/>
          </p:cNvPicPr>
          <p:nvPr/>
        </p:nvPicPr>
        <p:blipFill>
          <a:blip r:embed="rId2"/>
          <a:stretch>
            <a:fillRect/>
          </a:stretch>
        </p:blipFill>
        <p:spPr>
          <a:xfrm>
            <a:off x="2543794" y="3620436"/>
            <a:ext cx="6866667" cy="2780952"/>
          </a:xfrm>
          <a:prstGeom prst="rect">
            <a:avLst/>
          </a:prstGeom>
        </p:spPr>
      </p:pic>
    </p:spTree>
    <p:extLst>
      <p:ext uri="{BB962C8B-B14F-4D97-AF65-F5344CB8AC3E}">
        <p14:creationId xmlns:p14="http://schemas.microsoft.com/office/powerpoint/2010/main" val="3250018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433" y="153662"/>
            <a:ext cx="2387192" cy="461665"/>
          </a:xfrm>
          <a:prstGeom prst="rect">
            <a:avLst/>
          </a:prstGeom>
        </p:spPr>
        <p:txBody>
          <a:bodyPr wrap="none">
            <a:spAutoFit/>
          </a:bodyPr>
          <a:lstStyle/>
          <a:p>
            <a:r>
              <a:rPr lang="en-US" altLang="zh-CN" sz="2400" b="1" dirty="0" smtClean="0">
                <a:solidFill>
                  <a:srgbClr val="7030A0"/>
                </a:solidFill>
              </a:rPr>
              <a:t>3. </a:t>
            </a:r>
            <a:r>
              <a:rPr lang="zh-CN" altLang="en-US" sz="2400" b="1" dirty="0" smtClean="0">
                <a:solidFill>
                  <a:srgbClr val="7030A0"/>
                </a:solidFill>
              </a:rPr>
              <a:t>卷积</a:t>
            </a:r>
            <a:r>
              <a:rPr lang="zh-CN" altLang="en-US" sz="2400" b="1" dirty="0">
                <a:solidFill>
                  <a:srgbClr val="7030A0"/>
                </a:solidFill>
              </a:rPr>
              <a:t>层特征图</a:t>
            </a:r>
            <a:endParaRPr lang="zh-CN" altLang="en-US" sz="2400" dirty="0">
              <a:solidFill>
                <a:srgbClr val="7030A0"/>
              </a:solidFill>
            </a:endParaRPr>
          </a:p>
        </p:txBody>
      </p:sp>
      <p:pic>
        <p:nvPicPr>
          <p:cNvPr id="6" name="图片 5"/>
          <p:cNvPicPr>
            <a:picLocks noChangeAspect="1"/>
          </p:cNvPicPr>
          <p:nvPr/>
        </p:nvPicPr>
        <p:blipFill>
          <a:blip r:embed="rId2"/>
          <a:stretch>
            <a:fillRect/>
          </a:stretch>
        </p:blipFill>
        <p:spPr>
          <a:xfrm>
            <a:off x="2302591" y="853071"/>
            <a:ext cx="7956977" cy="2767953"/>
          </a:xfrm>
          <a:prstGeom prst="rect">
            <a:avLst/>
          </a:prstGeom>
        </p:spPr>
      </p:pic>
      <p:sp>
        <p:nvSpPr>
          <p:cNvPr id="7" name="矩形 6"/>
          <p:cNvSpPr/>
          <p:nvPr/>
        </p:nvSpPr>
        <p:spPr>
          <a:xfrm>
            <a:off x="2554625" y="4371493"/>
            <a:ext cx="8271871" cy="1754326"/>
          </a:xfrm>
          <a:prstGeom prst="rect">
            <a:avLst/>
          </a:prstGeom>
        </p:spPr>
        <p:txBody>
          <a:bodyPr wrap="square">
            <a:spAutoFit/>
          </a:bodyPr>
          <a:lstStyle/>
          <a:p>
            <a:r>
              <a:rPr lang="en-US" altLang="zh-CN" dirty="0" smtClean="0"/>
              <a:t>          </a:t>
            </a:r>
            <a:r>
              <a:rPr lang="en-US" altLang="zh-CN" dirty="0" err="1" smtClean="0"/>
              <a:t>SPPNet</a:t>
            </a:r>
            <a:r>
              <a:rPr lang="zh-CN" altLang="en-US" dirty="0"/>
              <a:t>通过可视化</a:t>
            </a:r>
            <a:r>
              <a:rPr lang="en-US" altLang="zh-CN" dirty="0"/>
              <a:t>Conv5</a:t>
            </a:r>
            <a:r>
              <a:rPr lang="zh-CN" altLang="en-US" dirty="0"/>
              <a:t>层特征，发现卷积特征其实保存了空间位置信息（数学推理中更容易发现这点），并且每一个卷积核负责提取不同的</a:t>
            </a:r>
            <a:r>
              <a:rPr lang="zh-CN" altLang="en-US" dirty="0" smtClean="0"/>
              <a:t>特征</a:t>
            </a:r>
            <a:r>
              <a:rPr lang="zh-CN" altLang="en-US" dirty="0"/>
              <a:t>。</a:t>
            </a:r>
            <a:endParaRPr lang="en-US" altLang="zh-CN" dirty="0" smtClean="0"/>
          </a:p>
          <a:p>
            <a:endParaRPr lang="en-US" altLang="zh-CN" dirty="0"/>
          </a:p>
          <a:p>
            <a:r>
              <a:rPr lang="en-US" altLang="zh-CN" dirty="0"/>
              <a:t> </a:t>
            </a:r>
            <a:r>
              <a:rPr lang="en-US" altLang="zh-CN" dirty="0" smtClean="0"/>
              <a:t>      C</a:t>
            </a:r>
            <a:r>
              <a:rPr lang="zh-CN" altLang="en-US" dirty="0"/>
              <a:t>图</a:t>
            </a:r>
            <a:r>
              <a:rPr lang="en-US" altLang="zh-CN" dirty="0"/>
              <a:t>175</a:t>
            </a:r>
            <a:r>
              <a:rPr lang="zh-CN" altLang="en-US" dirty="0"/>
              <a:t>、</a:t>
            </a:r>
            <a:r>
              <a:rPr lang="en-US" altLang="zh-CN" dirty="0"/>
              <a:t>55</a:t>
            </a:r>
            <a:r>
              <a:rPr lang="zh-CN" altLang="en-US" dirty="0"/>
              <a:t>卷积核的特征，其中</a:t>
            </a:r>
            <a:r>
              <a:rPr lang="en-US" altLang="zh-CN" dirty="0"/>
              <a:t>175</a:t>
            </a:r>
            <a:r>
              <a:rPr lang="zh-CN" altLang="en-US" dirty="0"/>
              <a:t>负责提取窗口特征，</a:t>
            </a:r>
            <a:r>
              <a:rPr lang="en-US" altLang="zh-CN" dirty="0"/>
              <a:t>55</a:t>
            </a:r>
            <a:r>
              <a:rPr lang="zh-CN" altLang="en-US" dirty="0"/>
              <a:t>负责提取圆形的类似于车轮的特征。我们可以通过传统的方法聚集这些特征，例如词袋模型或是空间金字塔的方法。</a:t>
            </a:r>
          </a:p>
        </p:txBody>
      </p:sp>
    </p:spTree>
    <p:extLst>
      <p:ext uri="{BB962C8B-B14F-4D97-AF65-F5344CB8AC3E}">
        <p14:creationId xmlns:p14="http://schemas.microsoft.com/office/powerpoint/2010/main" val="1866413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65760" y="708712"/>
            <a:ext cx="5779428" cy="3255160"/>
          </a:xfrm>
          <a:prstGeom prst="rect">
            <a:avLst/>
          </a:prstGeom>
        </p:spPr>
      </p:pic>
      <p:sp>
        <p:nvSpPr>
          <p:cNvPr id="5" name="矩形 4"/>
          <p:cNvSpPr/>
          <p:nvPr/>
        </p:nvSpPr>
        <p:spPr>
          <a:xfrm>
            <a:off x="2348116" y="4263418"/>
            <a:ext cx="9429356" cy="1815882"/>
          </a:xfrm>
          <a:prstGeom prst="rect">
            <a:avLst/>
          </a:prstGeom>
        </p:spPr>
        <p:txBody>
          <a:bodyPr wrap="square">
            <a:spAutoFit/>
          </a:bodyPr>
          <a:lstStyle/>
          <a:p>
            <a:pPr marL="285750" indent="-285750">
              <a:buFont typeface="Wingdings" panose="05000000000000000000" pitchFamily="2" charset="2"/>
              <a:buChar char="l"/>
            </a:pPr>
            <a:r>
              <a:rPr lang="zh-CN" altLang="en-US" sz="1600" dirty="0"/>
              <a:t>固定长度的约束仅限于全连接层</a:t>
            </a:r>
            <a:endParaRPr lang="en-US" altLang="zh-CN" sz="1600" dirty="0" smtClean="0"/>
          </a:p>
          <a:p>
            <a:pPr marL="285750" indent="-285750">
              <a:buFont typeface="Wingdings" panose="05000000000000000000" pitchFamily="2" charset="2"/>
              <a:buChar char="l"/>
            </a:pPr>
            <a:r>
              <a:rPr lang="zh-CN" altLang="en-US" sz="1600" dirty="0" smtClean="0"/>
              <a:t>利用</a:t>
            </a:r>
            <a:r>
              <a:rPr lang="zh-CN" altLang="en-US" sz="1600" dirty="0"/>
              <a:t>不同大小的</a:t>
            </a:r>
            <a:r>
              <a:rPr lang="zh-CN" altLang="en-US" sz="1600" dirty="0" smtClean="0"/>
              <a:t>刻度</a:t>
            </a:r>
            <a:r>
              <a:rPr lang="en-US" altLang="zh-CN" sz="1600" dirty="0"/>
              <a:t>windows </a:t>
            </a:r>
            <a:r>
              <a:rPr lang="en-US" altLang="zh-CN" sz="1600" dirty="0" smtClean="0"/>
              <a:t>size=n</a:t>
            </a:r>
            <a:r>
              <a:rPr lang="zh-CN" altLang="en-US" sz="1600" dirty="0" smtClean="0"/>
              <a:t>，</a:t>
            </a:r>
            <a:r>
              <a:rPr lang="zh-CN" altLang="en-US" sz="1600" dirty="0"/>
              <a:t>对一张图片进行了</a:t>
            </a:r>
            <a:r>
              <a:rPr lang="zh-CN" altLang="en-US" sz="1600" dirty="0" smtClean="0"/>
              <a:t>划分</a:t>
            </a:r>
            <a:r>
              <a:rPr lang="en-US" altLang="zh-CN" sz="1600" dirty="0" smtClean="0"/>
              <a:t>n*n</a:t>
            </a:r>
            <a:r>
              <a:rPr lang="zh-CN" altLang="en-US" sz="1600" dirty="0" smtClean="0"/>
              <a:t>块</a:t>
            </a:r>
            <a:endParaRPr lang="en-US" altLang="zh-CN" sz="1600" dirty="0" smtClean="0">
              <a:latin typeface="Arial" panose="020B0604020202020204" pitchFamily="34" charset="0"/>
            </a:endParaRPr>
          </a:p>
          <a:p>
            <a:pPr marL="285750" indent="-285750">
              <a:buFont typeface="Wingdings" panose="05000000000000000000" pitchFamily="2" charset="2"/>
              <a:buChar char="l"/>
            </a:pPr>
            <a:r>
              <a:rPr lang="zh-CN" altLang="en-US" sz="1600" dirty="0" smtClean="0">
                <a:latin typeface="Arial" panose="020B0604020202020204" pitchFamily="34" charset="0"/>
              </a:rPr>
              <a:t>第一</a:t>
            </a:r>
            <a:r>
              <a:rPr lang="zh-CN" altLang="en-US" sz="1600" dirty="0">
                <a:latin typeface="Arial" panose="020B0604020202020204" pitchFamily="34" charset="0"/>
              </a:rPr>
              <a:t>张图片</a:t>
            </a:r>
            <a:r>
              <a:rPr lang="en-US" altLang="zh-CN" sz="1600" dirty="0">
                <a:latin typeface="Arial" panose="020B0604020202020204" pitchFamily="34" charset="0"/>
              </a:rPr>
              <a:t>,</a:t>
            </a:r>
            <a:r>
              <a:rPr lang="zh-CN" altLang="en-US" sz="1600" dirty="0">
                <a:latin typeface="Arial" panose="020B0604020202020204" pitchFamily="34" charset="0"/>
              </a:rPr>
              <a:t>我们把一张完整的图片，分成了</a:t>
            </a:r>
            <a:r>
              <a:rPr lang="en-US" altLang="zh-CN" sz="1600" dirty="0">
                <a:latin typeface="Arial" panose="020B0604020202020204" pitchFamily="34" charset="0"/>
              </a:rPr>
              <a:t>16</a:t>
            </a:r>
            <a:r>
              <a:rPr lang="zh-CN" altLang="en-US" sz="1600" dirty="0">
                <a:latin typeface="Arial" panose="020B0604020202020204" pitchFamily="34" charset="0"/>
              </a:rPr>
              <a:t>个块，也就是</a:t>
            </a:r>
            <a:r>
              <a:rPr lang="zh-CN" altLang="en-US" sz="1600" dirty="0" smtClean="0">
                <a:latin typeface="Arial" panose="020B0604020202020204" pitchFamily="34" charset="0"/>
              </a:rPr>
              <a:t>每个块</a:t>
            </a:r>
            <a:r>
              <a:rPr lang="zh-CN" altLang="en-US" sz="1600" dirty="0">
                <a:latin typeface="Arial" panose="020B0604020202020204" pitchFamily="34" charset="0"/>
              </a:rPr>
              <a:t>的大小就是</a:t>
            </a:r>
            <a:r>
              <a:rPr lang="en-US" altLang="zh-CN" sz="1600" dirty="0">
                <a:latin typeface="Arial" panose="020B0604020202020204" pitchFamily="34" charset="0"/>
              </a:rPr>
              <a:t>(w/4,h/4);</a:t>
            </a:r>
          </a:p>
          <a:p>
            <a:pPr marL="285750" indent="-285750">
              <a:buFont typeface="Wingdings" panose="05000000000000000000" pitchFamily="2" charset="2"/>
              <a:buChar char="l"/>
            </a:pPr>
            <a:r>
              <a:rPr lang="zh-CN" altLang="en-US" sz="1600" dirty="0">
                <a:latin typeface="Arial" panose="020B0604020202020204" pitchFamily="34" charset="0"/>
              </a:rPr>
              <a:t>第二张图片，划分了</a:t>
            </a:r>
            <a:r>
              <a:rPr lang="en-US" altLang="zh-CN" sz="1600" dirty="0">
                <a:latin typeface="Arial" panose="020B0604020202020204" pitchFamily="34" charset="0"/>
              </a:rPr>
              <a:t>4</a:t>
            </a:r>
            <a:r>
              <a:rPr lang="zh-CN" altLang="en-US" sz="1600" dirty="0">
                <a:latin typeface="Arial" panose="020B0604020202020204" pitchFamily="34" charset="0"/>
              </a:rPr>
              <a:t>个块，每个块的大小就是</a:t>
            </a:r>
            <a:r>
              <a:rPr lang="en-US" altLang="zh-CN" sz="1600" dirty="0">
                <a:latin typeface="Arial" panose="020B0604020202020204" pitchFamily="34" charset="0"/>
              </a:rPr>
              <a:t>(w/2,h/2);</a:t>
            </a:r>
          </a:p>
          <a:p>
            <a:pPr marL="285750" indent="-285750">
              <a:buFont typeface="Wingdings" panose="05000000000000000000" pitchFamily="2" charset="2"/>
              <a:buChar char="l"/>
            </a:pPr>
            <a:r>
              <a:rPr lang="zh-CN" altLang="en-US" sz="1600" dirty="0">
                <a:latin typeface="Arial" panose="020B0604020202020204" pitchFamily="34" charset="0"/>
              </a:rPr>
              <a:t>第三张图片，把一整张图片作为了一个块，也就是块的大小为</a:t>
            </a:r>
            <a:r>
              <a:rPr lang="en-US" altLang="zh-CN" sz="1600" dirty="0">
                <a:latin typeface="Arial" panose="020B0604020202020204" pitchFamily="34" charset="0"/>
              </a:rPr>
              <a:t>(</a:t>
            </a:r>
            <a:r>
              <a:rPr lang="en-US" altLang="zh-CN" sz="1600" dirty="0" err="1">
                <a:latin typeface="Arial" panose="020B0604020202020204" pitchFamily="34" charset="0"/>
              </a:rPr>
              <a:t>w,h</a:t>
            </a:r>
            <a:r>
              <a:rPr lang="en-US" altLang="zh-CN" sz="1600" dirty="0" smtClean="0">
                <a:latin typeface="Arial" panose="020B0604020202020204" pitchFamily="34" charset="0"/>
              </a:rPr>
              <a:t>)</a:t>
            </a:r>
          </a:p>
          <a:p>
            <a:pPr marL="285750" indent="-285750">
              <a:buFont typeface="Wingdings" panose="05000000000000000000" pitchFamily="2" charset="2"/>
              <a:buChar char="l"/>
            </a:pPr>
            <a:r>
              <a:rPr lang="en-US" altLang="zh-CN" sz="1600" dirty="0"/>
              <a:t>16+4+1=21</a:t>
            </a:r>
            <a:r>
              <a:rPr lang="zh-CN" altLang="en-US" sz="1600" dirty="0"/>
              <a:t>种不同的切割方式，分别在每一个区域取最大池化，那么就可以得到</a:t>
            </a:r>
            <a:r>
              <a:rPr lang="en-US" altLang="zh-CN" sz="1600" dirty="0"/>
              <a:t>21</a:t>
            </a:r>
            <a:r>
              <a:rPr lang="zh-CN" altLang="en-US" sz="1600" dirty="0"/>
              <a:t>组特征</a:t>
            </a:r>
            <a:endParaRPr lang="en-US" altLang="zh-CN" sz="1600" dirty="0" smtClean="0">
              <a:latin typeface="Arial" panose="020B0604020202020204" pitchFamily="34" charset="0"/>
            </a:endParaRPr>
          </a:p>
          <a:p>
            <a:pPr marL="285750" indent="-285750">
              <a:buFont typeface="Wingdings" panose="05000000000000000000" pitchFamily="2" charset="2"/>
              <a:buChar char="l"/>
            </a:pPr>
            <a:r>
              <a:rPr lang="zh-CN" altLang="en-US" sz="1600" dirty="0" smtClean="0"/>
              <a:t>输出（</a:t>
            </a:r>
            <a:r>
              <a:rPr lang="en-US" altLang="zh-CN" sz="1600" dirty="0"/>
              <a:t>16+4+1</a:t>
            </a:r>
            <a:r>
              <a:rPr lang="zh-CN" altLang="en-US" sz="1600" dirty="0"/>
              <a:t>）*</a:t>
            </a:r>
            <a:r>
              <a:rPr lang="en-US" altLang="zh-CN" sz="1600" dirty="0"/>
              <a:t>256</a:t>
            </a:r>
            <a:r>
              <a:rPr lang="zh-CN" altLang="en-US" sz="1600" dirty="0"/>
              <a:t>的特征，</a:t>
            </a:r>
            <a:r>
              <a:rPr lang="en-US" altLang="zh-CN" sz="1600" dirty="0"/>
              <a:t>16+4+1</a:t>
            </a:r>
            <a:r>
              <a:rPr lang="zh-CN" altLang="en-US" sz="1600" dirty="0"/>
              <a:t>表示空间盒的数量（</a:t>
            </a:r>
            <a:r>
              <a:rPr lang="en-US" altLang="zh-CN" sz="1600" dirty="0"/>
              <a:t>Spatial bins</a:t>
            </a:r>
            <a:r>
              <a:rPr lang="zh-CN" altLang="en-US" sz="1600" dirty="0"/>
              <a:t>），</a:t>
            </a:r>
            <a:r>
              <a:rPr lang="en-US" altLang="zh-CN" sz="1600" dirty="0"/>
              <a:t>256</a:t>
            </a:r>
            <a:r>
              <a:rPr lang="zh-CN" altLang="en-US" sz="1600" dirty="0"/>
              <a:t>则表示卷积核的数量</a:t>
            </a:r>
            <a:endParaRPr lang="en-US" altLang="zh-CN" sz="1600" dirty="0">
              <a:effectLst/>
              <a:latin typeface="Arial" panose="020B0604020202020204" pitchFamily="34" charset="0"/>
            </a:endParaRPr>
          </a:p>
        </p:txBody>
      </p:sp>
      <p:sp>
        <p:nvSpPr>
          <p:cNvPr id="6" name="矩形 5"/>
          <p:cNvSpPr/>
          <p:nvPr/>
        </p:nvSpPr>
        <p:spPr>
          <a:xfrm>
            <a:off x="135268" y="178333"/>
            <a:ext cx="4294765" cy="461665"/>
          </a:xfrm>
          <a:prstGeom prst="rect">
            <a:avLst/>
          </a:prstGeom>
        </p:spPr>
        <p:txBody>
          <a:bodyPr wrap="none">
            <a:spAutoFit/>
          </a:bodyPr>
          <a:lstStyle/>
          <a:p>
            <a:r>
              <a:rPr lang="it-IT" altLang="zh-CN" sz="2400" b="1" dirty="0">
                <a:solidFill>
                  <a:srgbClr val="7030A0"/>
                </a:solidFill>
                <a:latin typeface="Arial" panose="020B0604020202020204" pitchFamily="34" charset="0"/>
              </a:rPr>
              <a:t> </a:t>
            </a:r>
            <a:r>
              <a:rPr lang="en-US" altLang="zh-CN" sz="2400" b="1" dirty="0" smtClean="0">
                <a:solidFill>
                  <a:srgbClr val="7030A0"/>
                </a:solidFill>
                <a:latin typeface="Arial" panose="020B0604020202020204" pitchFamily="34" charset="0"/>
              </a:rPr>
              <a:t>4</a:t>
            </a:r>
            <a:r>
              <a:rPr lang="it-IT" altLang="zh-CN" sz="2400" b="1" dirty="0" smtClean="0">
                <a:solidFill>
                  <a:srgbClr val="7030A0"/>
                </a:solidFill>
                <a:latin typeface="Arial" panose="020B0604020202020204" pitchFamily="34" charset="0"/>
              </a:rPr>
              <a:t>.</a:t>
            </a:r>
            <a:r>
              <a:rPr lang="it-IT" altLang="zh-CN" sz="2400" b="1" dirty="0">
                <a:solidFill>
                  <a:srgbClr val="7030A0"/>
                </a:solidFill>
                <a:latin typeface="Arial" panose="020B0604020202020204" pitchFamily="34" charset="0"/>
              </a:rPr>
              <a:t>  </a:t>
            </a:r>
            <a:r>
              <a:rPr lang="en-US" altLang="zh-CN" sz="2400" b="1" dirty="0" err="1">
                <a:solidFill>
                  <a:srgbClr val="7030A0"/>
                </a:solidFill>
              </a:rPr>
              <a:t>Spatital</a:t>
            </a:r>
            <a:r>
              <a:rPr lang="en-US" altLang="zh-CN" sz="2400" b="1" dirty="0">
                <a:solidFill>
                  <a:srgbClr val="7030A0"/>
                </a:solidFill>
              </a:rPr>
              <a:t> Pyramid Pooling</a:t>
            </a:r>
          </a:p>
        </p:txBody>
      </p:sp>
      <p:pic>
        <p:nvPicPr>
          <p:cNvPr id="7" name="图片 6"/>
          <p:cNvPicPr>
            <a:picLocks noChangeAspect="1"/>
          </p:cNvPicPr>
          <p:nvPr/>
        </p:nvPicPr>
        <p:blipFill>
          <a:blip r:embed="rId3"/>
          <a:stretch>
            <a:fillRect/>
          </a:stretch>
        </p:blipFill>
        <p:spPr>
          <a:xfrm>
            <a:off x="6695090" y="795528"/>
            <a:ext cx="5244661" cy="3081528"/>
          </a:xfrm>
          <a:prstGeom prst="rect">
            <a:avLst/>
          </a:prstGeom>
        </p:spPr>
      </p:pic>
    </p:spTree>
    <p:extLst>
      <p:ext uri="{BB962C8B-B14F-4D97-AF65-F5344CB8AC3E}">
        <p14:creationId xmlns:p14="http://schemas.microsoft.com/office/powerpoint/2010/main" val="1294812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433" y="153662"/>
            <a:ext cx="3940502" cy="461665"/>
          </a:xfrm>
          <a:prstGeom prst="rect">
            <a:avLst/>
          </a:prstGeom>
        </p:spPr>
        <p:txBody>
          <a:bodyPr wrap="none">
            <a:spAutoFit/>
          </a:bodyPr>
          <a:lstStyle/>
          <a:p>
            <a:r>
              <a:rPr lang="en-US" altLang="zh-CN" sz="2400" b="1" dirty="0" smtClean="0">
                <a:solidFill>
                  <a:srgbClr val="7030A0"/>
                </a:solidFill>
              </a:rPr>
              <a:t>5. </a:t>
            </a:r>
            <a:r>
              <a:rPr lang="en-US" altLang="zh-CN" sz="2400" dirty="0" smtClean="0">
                <a:solidFill>
                  <a:srgbClr val="7030A0"/>
                </a:solidFill>
              </a:rPr>
              <a:t>SPP-net</a:t>
            </a:r>
            <a:r>
              <a:rPr lang="zh-CN" altLang="en-US" sz="2400" dirty="0" smtClean="0"/>
              <a:t>：</a:t>
            </a:r>
            <a:r>
              <a:rPr lang="zh-CN" altLang="en-US" sz="2000" dirty="0" smtClean="0"/>
              <a:t>带有</a:t>
            </a:r>
            <a:r>
              <a:rPr lang="en-US" altLang="zh-CN" sz="2000" dirty="0" err="1" smtClean="0"/>
              <a:t>spp</a:t>
            </a:r>
            <a:r>
              <a:rPr lang="zh-CN" altLang="en-US" sz="2000" dirty="0" smtClean="0"/>
              <a:t>层的网络</a:t>
            </a:r>
            <a:endParaRPr lang="zh-CN" altLang="en-US" sz="2000" dirty="0">
              <a:solidFill>
                <a:srgbClr val="7030A0"/>
              </a:solidFill>
            </a:endParaRPr>
          </a:p>
        </p:txBody>
      </p:sp>
      <p:sp>
        <p:nvSpPr>
          <p:cNvPr id="8" name="矩形 7"/>
          <p:cNvSpPr/>
          <p:nvPr/>
        </p:nvSpPr>
        <p:spPr>
          <a:xfrm>
            <a:off x="1636776" y="1152475"/>
            <a:ext cx="9793224" cy="5355312"/>
          </a:xfrm>
          <a:prstGeom prst="rect">
            <a:avLst/>
          </a:prstGeom>
        </p:spPr>
        <p:txBody>
          <a:bodyPr wrap="square">
            <a:spAutoFit/>
          </a:bodyPr>
          <a:lstStyle/>
          <a:p>
            <a:r>
              <a:rPr lang="en-US" altLang="zh-CN" dirty="0"/>
              <a:t>1</a:t>
            </a:r>
            <a:r>
              <a:rPr lang="zh-CN" altLang="en-US" dirty="0"/>
              <a:t>、</a:t>
            </a:r>
            <a:r>
              <a:rPr lang="zh-CN" altLang="en-US" dirty="0" smtClean="0"/>
              <a:t>首先，选择性</a:t>
            </a:r>
            <a:r>
              <a:rPr lang="zh-CN" altLang="en-US" dirty="0"/>
              <a:t>搜索，对待检测的</a:t>
            </a:r>
            <a:r>
              <a:rPr lang="zh-CN" altLang="en-US" dirty="0" smtClean="0"/>
              <a:t>图片搜索</a:t>
            </a:r>
            <a:r>
              <a:rPr lang="zh-CN" altLang="en-US" dirty="0"/>
              <a:t>出</a:t>
            </a:r>
            <a:r>
              <a:rPr lang="en-US" altLang="zh-CN" dirty="0"/>
              <a:t>2000</a:t>
            </a:r>
            <a:r>
              <a:rPr lang="zh-CN" altLang="en-US" dirty="0"/>
              <a:t>个候选</a:t>
            </a:r>
            <a:r>
              <a:rPr lang="zh-CN" altLang="en-US" dirty="0" smtClean="0"/>
              <a:t>窗口</a:t>
            </a:r>
            <a:r>
              <a:rPr lang="zh-CN" altLang="en-US" dirty="0"/>
              <a:t>，</a:t>
            </a:r>
            <a:r>
              <a:rPr lang="zh-CN" altLang="en-US" dirty="0" smtClean="0"/>
              <a:t>与</a:t>
            </a:r>
            <a:r>
              <a:rPr lang="en-US" altLang="zh-CN" dirty="0" smtClean="0"/>
              <a:t>R-CNN</a:t>
            </a:r>
            <a:r>
              <a:rPr lang="zh-CN" altLang="en-US" dirty="0"/>
              <a:t>一样</a:t>
            </a:r>
            <a:r>
              <a:rPr lang="zh-CN" altLang="en-US" dirty="0" smtClean="0"/>
              <a:t>。</a:t>
            </a:r>
            <a:endParaRPr lang="en-US" altLang="zh-CN" dirty="0" smtClean="0"/>
          </a:p>
          <a:p>
            <a:r>
              <a:rPr lang="zh-CN" altLang="en-US" dirty="0" smtClean="0"/>
              <a:t> </a:t>
            </a:r>
            <a:r>
              <a:rPr lang="zh-CN" altLang="en-US" dirty="0"/>
              <a:t/>
            </a:r>
            <a:br>
              <a:rPr lang="zh-CN" altLang="en-US" dirty="0"/>
            </a:br>
            <a:r>
              <a:rPr lang="en-US" altLang="zh-CN" dirty="0"/>
              <a:t>2</a:t>
            </a:r>
            <a:r>
              <a:rPr lang="zh-CN" altLang="en-US" dirty="0"/>
              <a:t>、特征提取阶段</a:t>
            </a:r>
            <a:r>
              <a:rPr lang="zh-CN" altLang="en-US" dirty="0" smtClean="0"/>
              <a:t>。</a:t>
            </a:r>
            <a:endParaRPr lang="en-US" altLang="zh-CN" dirty="0" smtClean="0"/>
          </a:p>
          <a:p>
            <a:pPr marL="285750" indent="-285750">
              <a:buFont typeface="Wingdings" panose="05000000000000000000" pitchFamily="2" charset="2"/>
              <a:buChar char="n"/>
            </a:pPr>
            <a:r>
              <a:rPr lang="zh-CN" altLang="en-US" dirty="0" smtClean="0"/>
              <a:t>把</a:t>
            </a:r>
            <a:r>
              <a:rPr lang="zh-CN" altLang="en-US" dirty="0"/>
              <a:t>整张待检测的</a:t>
            </a:r>
            <a:r>
              <a:rPr lang="zh-CN" altLang="en-US" dirty="0" smtClean="0"/>
              <a:t>图片输入</a:t>
            </a:r>
            <a:r>
              <a:rPr lang="en-US" altLang="zh-CN" dirty="0"/>
              <a:t>CNN</a:t>
            </a:r>
            <a:r>
              <a:rPr lang="zh-CN" altLang="en-US" dirty="0"/>
              <a:t>中，进行一次性特征提取，得到</a:t>
            </a:r>
            <a:r>
              <a:rPr lang="en-US" altLang="zh-CN" dirty="0"/>
              <a:t>feature maps</a:t>
            </a:r>
            <a:r>
              <a:rPr lang="zh-CN" altLang="en-US" dirty="0"/>
              <a:t>，然后在</a:t>
            </a:r>
            <a:r>
              <a:rPr lang="en-US" altLang="zh-CN" dirty="0"/>
              <a:t>feature maps</a:t>
            </a:r>
            <a:r>
              <a:rPr lang="zh-CN" altLang="en-US" dirty="0"/>
              <a:t>中找到各个候选框的区域，再对各个候选框采用金字塔空间池化，提取出固定长度的特征向量</a:t>
            </a:r>
            <a:r>
              <a:rPr lang="zh-CN" altLang="en-US" dirty="0" smtClean="0"/>
              <a:t>。</a:t>
            </a:r>
            <a:endParaRPr lang="en-US" altLang="zh-CN" dirty="0" smtClean="0"/>
          </a:p>
          <a:p>
            <a:pPr marL="285750" indent="-285750">
              <a:buFont typeface="Wingdings" panose="05000000000000000000" pitchFamily="2" charset="2"/>
              <a:buChar char="n"/>
            </a:pPr>
            <a:r>
              <a:rPr lang="en-US" altLang="zh-CN" dirty="0" smtClean="0"/>
              <a:t>R-CNN</a:t>
            </a:r>
            <a:r>
              <a:rPr lang="zh-CN" altLang="en-US" dirty="0"/>
              <a:t>输入的是每个候选框，然后在进入</a:t>
            </a:r>
            <a:r>
              <a:rPr lang="en-US" altLang="zh-CN" dirty="0"/>
              <a:t>CNN</a:t>
            </a:r>
            <a:r>
              <a:rPr lang="zh-CN" altLang="en-US" dirty="0"/>
              <a:t>，因为</a:t>
            </a:r>
            <a:r>
              <a:rPr lang="en-US" altLang="zh-CN" dirty="0"/>
              <a:t>SPP-Net</a:t>
            </a:r>
            <a:r>
              <a:rPr lang="zh-CN" altLang="en-US" dirty="0"/>
              <a:t>只需要一次对整张图片进行特征提取</a:t>
            </a:r>
            <a:r>
              <a:rPr lang="zh-CN" altLang="en-US" dirty="0" smtClean="0"/>
              <a:t>，而</a:t>
            </a:r>
            <a:r>
              <a:rPr lang="en-US" altLang="zh-CN" dirty="0" smtClean="0"/>
              <a:t>R-CNN</a:t>
            </a:r>
            <a:r>
              <a:rPr lang="zh-CN" altLang="en-US" dirty="0"/>
              <a:t>就相当于遍历一个</a:t>
            </a:r>
            <a:r>
              <a:rPr lang="en-US" altLang="zh-CN" dirty="0"/>
              <a:t>CNN</a:t>
            </a:r>
            <a:r>
              <a:rPr lang="zh-CN" altLang="en-US" dirty="0"/>
              <a:t>两千次</a:t>
            </a:r>
            <a:r>
              <a:rPr lang="zh-CN" altLang="en-US" dirty="0" smtClean="0"/>
              <a:t>，效率提升显</a:t>
            </a:r>
            <a:endParaRPr lang="en-US" altLang="zh-CN" dirty="0" smtClean="0"/>
          </a:p>
          <a:p>
            <a:endParaRPr lang="en-US" altLang="zh-CN" dirty="0" smtClean="0"/>
          </a:p>
          <a:p>
            <a:r>
              <a:rPr lang="en-US" altLang="zh-CN" dirty="0" smtClean="0"/>
              <a:t>3</a:t>
            </a:r>
            <a:r>
              <a:rPr lang="zh-CN" altLang="en-US" dirty="0" smtClean="0"/>
              <a:t>、采用</a:t>
            </a:r>
            <a:r>
              <a:rPr lang="en-US" altLang="zh-CN" dirty="0"/>
              <a:t>SVM</a:t>
            </a:r>
            <a:r>
              <a:rPr lang="zh-CN" altLang="en-US" dirty="0"/>
              <a:t>算法进行特征向量分类</a:t>
            </a:r>
            <a:r>
              <a:rPr lang="zh-CN" altLang="en-US" dirty="0" smtClean="0"/>
              <a:t>识别，</a:t>
            </a:r>
            <a:r>
              <a:rPr lang="zh-CN" altLang="en-US" dirty="0"/>
              <a:t>和</a:t>
            </a:r>
            <a:r>
              <a:rPr lang="en-US" altLang="zh-CN" dirty="0"/>
              <a:t>R-CNN</a:t>
            </a:r>
            <a:r>
              <a:rPr lang="zh-CN" altLang="en-US" dirty="0"/>
              <a:t>一样</a:t>
            </a:r>
            <a:r>
              <a:rPr lang="zh-CN" altLang="en-US" dirty="0" smtClean="0"/>
              <a:t>。 </a:t>
            </a:r>
            <a:endParaRPr lang="en-US" altLang="zh-CN" dirty="0" smtClean="0"/>
          </a:p>
          <a:p>
            <a:r>
              <a:rPr lang="zh-CN" altLang="en-US" dirty="0"/>
              <a:t/>
            </a:r>
            <a:br>
              <a:rPr lang="zh-CN" altLang="en-US" dirty="0"/>
            </a:br>
            <a:r>
              <a:rPr lang="zh-CN" altLang="en-US" dirty="0" smtClean="0"/>
              <a:t>那么，如何</a:t>
            </a:r>
            <a:r>
              <a:rPr lang="zh-CN" altLang="en-US" dirty="0"/>
              <a:t>在</a:t>
            </a:r>
            <a:r>
              <a:rPr lang="en-US" altLang="zh-CN" dirty="0"/>
              <a:t>feature maps</a:t>
            </a:r>
            <a:r>
              <a:rPr lang="zh-CN" altLang="en-US" dirty="0"/>
              <a:t>中找到原始图片中候选框的对应区域</a:t>
            </a:r>
            <a:r>
              <a:rPr lang="zh-CN" altLang="en-US" dirty="0" smtClean="0"/>
              <a:t>？</a:t>
            </a:r>
            <a:endParaRPr lang="en-US" altLang="zh-CN" dirty="0" smtClean="0"/>
          </a:p>
          <a:p>
            <a:endParaRPr lang="en-US" altLang="zh-CN" dirty="0" smtClean="0"/>
          </a:p>
          <a:p>
            <a:r>
              <a:rPr lang="en-US" altLang="zh-CN" dirty="0" smtClean="0"/>
              <a:t>       Mapping </a:t>
            </a:r>
            <a:r>
              <a:rPr lang="en-US" altLang="zh-CN" dirty="0"/>
              <a:t>a Window to Feature </a:t>
            </a:r>
            <a:r>
              <a:rPr lang="en-US" altLang="zh-CN" dirty="0" smtClean="0"/>
              <a:t>Maps</a:t>
            </a:r>
            <a:r>
              <a:rPr lang="zh-CN" altLang="en-US" dirty="0" smtClean="0"/>
              <a:t>  </a:t>
            </a:r>
            <a:endParaRPr lang="en-US" altLang="zh-CN" dirty="0" smtClean="0"/>
          </a:p>
          <a:p>
            <a:r>
              <a:rPr lang="zh-CN" altLang="en-US" dirty="0" smtClean="0"/>
              <a:t>       假设</a:t>
            </a:r>
            <a:r>
              <a:rPr lang="en-US" altLang="zh-CN" dirty="0"/>
              <a:t>(</a:t>
            </a:r>
            <a:r>
              <a:rPr lang="en-US" altLang="zh-CN" dirty="0" err="1"/>
              <a:t>x’,y</a:t>
            </a:r>
            <a:r>
              <a:rPr lang="en-US" altLang="zh-CN" dirty="0"/>
              <a:t>’)</a:t>
            </a:r>
            <a:r>
              <a:rPr lang="zh-CN" altLang="en-US" dirty="0"/>
              <a:t>表示特征图上的坐标点，坐标点</a:t>
            </a:r>
            <a:r>
              <a:rPr lang="en-US" altLang="zh-CN" dirty="0"/>
              <a:t>(</a:t>
            </a:r>
            <a:r>
              <a:rPr lang="en-US" altLang="zh-CN" dirty="0" err="1"/>
              <a:t>x,y</a:t>
            </a:r>
            <a:r>
              <a:rPr lang="en-US" altLang="zh-CN" dirty="0"/>
              <a:t>)</a:t>
            </a:r>
            <a:r>
              <a:rPr lang="zh-CN" altLang="en-US" dirty="0"/>
              <a:t>表示原输入图片上的点，那么它们之间有如下转换关系： </a:t>
            </a:r>
            <a:br>
              <a:rPr lang="zh-CN" altLang="en-US" dirty="0"/>
            </a:br>
            <a:r>
              <a:rPr lang="zh-CN" altLang="en-US" dirty="0" smtClean="0"/>
              <a:t>                                        </a:t>
            </a:r>
            <a:r>
              <a:rPr lang="en-US" altLang="zh-CN" dirty="0" smtClean="0"/>
              <a:t>(</a:t>
            </a:r>
            <a:r>
              <a:rPr lang="en-US" altLang="zh-CN" dirty="0" err="1"/>
              <a:t>x,y</a:t>
            </a:r>
            <a:r>
              <a:rPr lang="en-US" altLang="zh-CN" dirty="0"/>
              <a:t>)=(S*</a:t>
            </a:r>
            <a:r>
              <a:rPr lang="en-US" altLang="zh-CN" dirty="0" err="1"/>
              <a:t>x’,S</a:t>
            </a:r>
            <a:r>
              <a:rPr lang="en-US" altLang="zh-CN" dirty="0"/>
              <a:t>*y’) </a:t>
            </a:r>
            <a:br>
              <a:rPr lang="en-US" altLang="zh-CN" dirty="0"/>
            </a:br>
            <a:r>
              <a:rPr lang="en-US" altLang="zh-CN" dirty="0" smtClean="0"/>
              <a:t>       </a:t>
            </a:r>
            <a:r>
              <a:rPr lang="zh-CN" altLang="en-US" dirty="0" smtClean="0"/>
              <a:t>其中，</a:t>
            </a:r>
            <a:r>
              <a:rPr lang="en-US" altLang="zh-CN" dirty="0" smtClean="0"/>
              <a:t>S</a:t>
            </a:r>
            <a:r>
              <a:rPr lang="zh-CN" altLang="en-US" dirty="0"/>
              <a:t>的就是</a:t>
            </a:r>
            <a:r>
              <a:rPr lang="en-US" altLang="zh-CN" dirty="0"/>
              <a:t>CNN</a:t>
            </a:r>
            <a:r>
              <a:rPr lang="zh-CN" altLang="en-US" dirty="0"/>
              <a:t>中所有的</a:t>
            </a:r>
            <a:r>
              <a:rPr lang="en-US" altLang="zh-CN" dirty="0"/>
              <a:t>strides</a:t>
            </a:r>
            <a:r>
              <a:rPr lang="zh-CN" altLang="en-US" dirty="0"/>
              <a:t>的乘积。比如</a:t>
            </a:r>
            <a:r>
              <a:rPr lang="en-US" altLang="zh-CN" dirty="0"/>
              <a:t>paper</a:t>
            </a:r>
            <a:r>
              <a:rPr lang="zh-CN" altLang="en-US" dirty="0"/>
              <a:t>所用的</a:t>
            </a:r>
            <a:r>
              <a:rPr lang="en-US" altLang="zh-CN" dirty="0"/>
              <a:t>ZF-5</a:t>
            </a:r>
            <a:r>
              <a:rPr lang="zh-CN" altLang="en-US" dirty="0"/>
              <a:t>： </a:t>
            </a:r>
            <a:r>
              <a:rPr lang="en-US" altLang="zh-CN" dirty="0" smtClean="0"/>
              <a:t>S=2*2*2*2=16 </a:t>
            </a:r>
            <a:r>
              <a:rPr lang="en-US" altLang="zh-CN" dirty="0"/>
              <a:t/>
            </a:r>
            <a:br>
              <a:rPr lang="en-US" altLang="zh-CN" dirty="0"/>
            </a:br>
            <a:r>
              <a:rPr lang="zh-CN" altLang="en-US" dirty="0"/>
              <a:t>而对于</a:t>
            </a:r>
            <a:r>
              <a:rPr lang="en-US" altLang="zh-CN" dirty="0"/>
              <a:t>Overfeat-5/7</a:t>
            </a:r>
            <a:r>
              <a:rPr lang="zh-CN" altLang="en-US" dirty="0"/>
              <a:t>就是</a:t>
            </a:r>
            <a:r>
              <a:rPr lang="en-US" altLang="zh-CN" dirty="0" smtClean="0"/>
              <a:t>S=12</a:t>
            </a:r>
            <a:endParaRPr lang="zh-CN" altLang="en-US" dirty="0"/>
          </a:p>
        </p:txBody>
      </p:sp>
    </p:spTree>
    <p:extLst>
      <p:ext uri="{BB962C8B-B14F-4D97-AF65-F5344CB8AC3E}">
        <p14:creationId xmlns:p14="http://schemas.microsoft.com/office/powerpoint/2010/main" val="1976570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21992" y="233239"/>
            <a:ext cx="7680960" cy="3113465"/>
          </a:xfrm>
          <a:prstGeom prst="rect">
            <a:avLst/>
          </a:prstGeom>
        </p:spPr>
      </p:pic>
      <p:pic>
        <p:nvPicPr>
          <p:cNvPr id="1026" name="Picture 2"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900" y="4490857"/>
            <a:ext cx="1466850"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这里写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622" y="5695657"/>
            <a:ext cx="14668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这里写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3722" y="6141544"/>
            <a:ext cx="1428750" cy="304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335785" y="3775222"/>
            <a:ext cx="7695006" cy="2754600"/>
          </a:xfrm>
          <a:prstGeom prst="rect">
            <a:avLst/>
          </a:prstGeom>
        </p:spPr>
        <p:txBody>
          <a:bodyPr wrap="square">
            <a:spAutoFit/>
          </a:bodyPr>
          <a:lstStyle/>
          <a:p>
            <a:pPr lvl="0" defTabSz="914400" eaLnBrk="0" fontAlgn="base" hangingPunct="0">
              <a:spcBef>
                <a:spcPct val="0"/>
              </a:spcBef>
              <a:spcAft>
                <a:spcPct val="0"/>
              </a:spcAft>
            </a:pPr>
            <a:r>
              <a:rPr lang="en-US" altLang="zh-CN" dirty="0" smtClean="0">
                <a:latin typeface="Arial" panose="020B0604020202020204" pitchFamily="34" charset="0"/>
              </a:rPr>
              <a:t>      </a:t>
            </a:r>
            <a:r>
              <a:rPr lang="zh-CN" altLang="zh-CN" dirty="0" smtClean="0">
                <a:latin typeface="Arial" panose="020B0604020202020204" pitchFamily="34" charset="0"/>
              </a:rPr>
              <a:t>注意</a:t>
            </a:r>
            <a:r>
              <a:rPr lang="en-US" altLang="zh-CN" dirty="0" smtClean="0">
                <a:latin typeface="Arial" panose="020B0604020202020204" pitchFamily="34" charset="0"/>
              </a:rPr>
              <a:t> </a:t>
            </a:r>
            <a:r>
              <a:rPr lang="zh-CN" altLang="en-US" dirty="0" smtClean="0">
                <a:latin typeface="Arial" panose="020B0604020202020204" pitchFamily="34" charset="0"/>
              </a:rPr>
              <a:t>： </a:t>
            </a:r>
            <a:r>
              <a:rPr lang="zh-CN" altLang="zh-CN" dirty="0" smtClean="0">
                <a:latin typeface="Arial" panose="020B0604020202020204" pitchFamily="34" charset="0"/>
              </a:rPr>
              <a:t>Strides</a:t>
            </a:r>
            <a:r>
              <a:rPr lang="zh-CN" altLang="zh-CN" dirty="0">
                <a:latin typeface="Arial" panose="020B0604020202020204" pitchFamily="34" charset="0"/>
              </a:rPr>
              <a:t>包含了池化、卷积的</a:t>
            </a:r>
            <a:r>
              <a:rPr lang="zh-CN" altLang="zh-CN" dirty="0" smtClean="0">
                <a:latin typeface="Arial" panose="020B0604020202020204" pitchFamily="34" charset="0"/>
              </a:rPr>
              <a:t>stride</a:t>
            </a:r>
            <a:r>
              <a:rPr lang="zh-CN" altLang="zh-CN" dirty="0">
                <a:latin typeface="Arial" panose="020B0604020202020204" pitchFamily="34" charset="0"/>
              </a:rPr>
              <a:t/>
            </a:r>
            <a:br>
              <a:rPr lang="zh-CN" altLang="zh-CN" dirty="0">
                <a:latin typeface="Arial" panose="020B0604020202020204" pitchFamily="34" charset="0"/>
              </a:rPr>
            </a:br>
            <a:r>
              <a:rPr lang="en-US" altLang="zh-CN" dirty="0" smtClean="0">
                <a:latin typeface="Arial" panose="020B0604020202020204" pitchFamily="34" charset="0"/>
              </a:rPr>
              <a:t>      </a:t>
            </a:r>
            <a:r>
              <a:rPr lang="zh-CN" altLang="zh-CN" dirty="0" smtClean="0">
                <a:latin typeface="Arial" panose="020B0604020202020204" pitchFamily="34" charset="0"/>
              </a:rPr>
              <a:t>反过来</a:t>
            </a:r>
            <a:r>
              <a:rPr lang="zh-CN" altLang="zh-CN" dirty="0">
                <a:latin typeface="Arial" panose="020B0604020202020204" pitchFamily="34" charset="0"/>
              </a:rPr>
              <a:t>，我们希望通过(x,y)坐标求解(x’,y’)，那么计算公式如下： </a:t>
            </a:r>
            <a:br>
              <a:rPr lang="zh-CN" altLang="zh-CN" dirty="0">
                <a:latin typeface="Arial" panose="020B0604020202020204" pitchFamily="34" charset="0"/>
              </a:rPr>
            </a:br>
            <a:r>
              <a:rPr lang="zh-CN" altLang="zh-CN" dirty="0">
                <a:latin typeface="Arial" panose="020B0604020202020204" pitchFamily="34" charset="0"/>
              </a:rPr>
              <a:t>  </a:t>
            </a:r>
            <a:endParaRPr lang="en-US" altLang="zh-CN" dirty="0" smtClean="0">
              <a:latin typeface="Arial" panose="020B0604020202020204" pitchFamily="34" charset="0"/>
            </a:endParaRPr>
          </a:p>
          <a:p>
            <a:pPr lvl="0" defTabSz="914400" eaLnBrk="0" fontAlgn="base" hangingPunct="0">
              <a:spcBef>
                <a:spcPct val="0"/>
              </a:spcBef>
              <a:spcAft>
                <a:spcPct val="0"/>
              </a:spcAft>
            </a:pPr>
            <a:endParaRPr lang="zh-CN" altLang="zh-CN" sz="1700" dirty="0">
              <a:latin typeface="Arial" panose="020B0604020202020204" pitchFamily="34" charset="0"/>
            </a:endParaRPr>
          </a:p>
          <a:p>
            <a:pPr lvl="0" defTabSz="914400" eaLnBrk="0" fontAlgn="base" hangingPunct="0">
              <a:spcBef>
                <a:spcPct val="0"/>
              </a:spcBef>
              <a:spcAft>
                <a:spcPct val="0"/>
              </a:spcAft>
            </a:pPr>
            <a:r>
              <a:rPr lang="en-US" altLang="zh-CN" sz="1700" dirty="0" smtClean="0">
                <a:latin typeface="Arial" panose="020B0604020202020204" pitchFamily="34" charset="0"/>
              </a:rPr>
              <a:t>       </a:t>
            </a:r>
            <a:r>
              <a:rPr lang="zh-CN" altLang="zh-CN" sz="1700" dirty="0" smtClean="0">
                <a:latin typeface="Arial" panose="020B0604020202020204" pitchFamily="34" charset="0"/>
              </a:rPr>
              <a:t>因此</a:t>
            </a:r>
            <a:r>
              <a:rPr lang="zh-CN" altLang="en-US" sz="1700" dirty="0" smtClean="0">
                <a:latin typeface="Arial" panose="020B0604020202020204" pitchFamily="34" charset="0"/>
              </a:rPr>
              <a:t>，</a:t>
            </a:r>
            <a:r>
              <a:rPr lang="zh-CN" altLang="zh-CN" sz="1700" dirty="0" smtClean="0">
                <a:latin typeface="Arial" panose="020B0604020202020204" pitchFamily="34" charset="0"/>
              </a:rPr>
              <a:t>输入</a:t>
            </a:r>
            <a:r>
              <a:rPr lang="zh-CN" altLang="zh-CN" sz="1700" dirty="0">
                <a:latin typeface="Arial" panose="020B0604020202020204" pitchFamily="34" charset="0"/>
              </a:rPr>
              <a:t>原图片检测到的windows，</a:t>
            </a:r>
            <a:r>
              <a:rPr lang="zh-CN" altLang="zh-CN" sz="1700" dirty="0" smtClean="0">
                <a:latin typeface="Arial" panose="020B0604020202020204" pitchFamily="34" charset="0"/>
              </a:rPr>
              <a:t>可得到</a:t>
            </a:r>
            <a:r>
              <a:rPr lang="zh-CN" altLang="zh-CN" sz="1700" dirty="0">
                <a:latin typeface="Arial" panose="020B0604020202020204" pitchFamily="34" charset="0"/>
              </a:rPr>
              <a:t>每个矩形候选框的四个角点，然后我们再根据公式： </a:t>
            </a:r>
            <a:endParaRPr lang="en-US" altLang="zh-CN" sz="1700" dirty="0" smtClean="0">
              <a:latin typeface="Arial" panose="020B0604020202020204" pitchFamily="34" charset="0"/>
            </a:endParaRPr>
          </a:p>
          <a:p>
            <a:pPr lvl="0" defTabSz="914400" eaLnBrk="0" fontAlgn="base" hangingPunct="0">
              <a:spcBef>
                <a:spcPct val="0"/>
              </a:spcBef>
              <a:spcAft>
                <a:spcPct val="0"/>
              </a:spcAft>
            </a:pPr>
            <a:r>
              <a:rPr lang="zh-CN" altLang="zh-CN" sz="1700" dirty="0">
                <a:latin typeface="Arial" panose="020B0604020202020204" pitchFamily="34" charset="0"/>
              </a:rPr>
              <a:t/>
            </a:r>
            <a:br>
              <a:rPr lang="zh-CN" altLang="zh-CN" sz="1700" dirty="0">
                <a:latin typeface="Arial" panose="020B0604020202020204" pitchFamily="34" charset="0"/>
              </a:rPr>
            </a:br>
            <a:r>
              <a:rPr lang="en-US" altLang="zh-CN" sz="1700" dirty="0" smtClean="0">
                <a:latin typeface="Arial" panose="020B0604020202020204" pitchFamily="34" charset="0"/>
              </a:rPr>
              <a:t>        </a:t>
            </a:r>
            <a:r>
              <a:rPr lang="zh-CN" altLang="zh-CN" sz="1700" dirty="0" smtClean="0">
                <a:latin typeface="Arial" panose="020B0604020202020204" pitchFamily="34" charset="0"/>
              </a:rPr>
              <a:t>Left</a:t>
            </a:r>
            <a:r>
              <a:rPr lang="zh-CN" altLang="zh-CN" sz="1700" dirty="0">
                <a:latin typeface="Arial" panose="020B0604020202020204" pitchFamily="34" charset="0"/>
              </a:rPr>
              <a:t>、Top:   </a:t>
            </a:r>
            <a:r>
              <a:rPr lang="zh-CN" altLang="zh-CN" sz="1500" dirty="0">
                <a:latin typeface="Arial" panose="020B0604020202020204" pitchFamily="34" charset="0"/>
              </a:rPr>
              <a:t> </a:t>
            </a:r>
            <a:r>
              <a:rPr lang="zh-CN" altLang="zh-CN" sz="1700" dirty="0">
                <a:latin typeface="Arial" panose="020B0604020202020204" pitchFamily="34" charset="0"/>
              </a:rPr>
              <a:t/>
            </a:r>
            <a:br>
              <a:rPr lang="zh-CN" altLang="zh-CN" sz="1700" dirty="0">
                <a:latin typeface="Arial" panose="020B0604020202020204" pitchFamily="34" charset="0"/>
              </a:rPr>
            </a:br>
            <a:endParaRPr lang="en-US" altLang="zh-CN" sz="1700" dirty="0" smtClean="0">
              <a:latin typeface="Arial" panose="020B0604020202020204" pitchFamily="34" charset="0"/>
            </a:endParaRPr>
          </a:p>
          <a:p>
            <a:pPr lvl="0" defTabSz="914400" eaLnBrk="0" fontAlgn="base" hangingPunct="0">
              <a:spcBef>
                <a:spcPct val="0"/>
              </a:spcBef>
              <a:spcAft>
                <a:spcPct val="0"/>
              </a:spcAft>
            </a:pPr>
            <a:r>
              <a:rPr lang="en-US" altLang="zh-CN" sz="1700" dirty="0" smtClean="0">
                <a:latin typeface="Arial" panose="020B0604020202020204" pitchFamily="34" charset="0"/>
              </a:rPr>
              <a:t>        </a:t>
            </a:r>
            <a:r>
              <a:rPr lang="zh-CN" altLang="zh-CN" sz="1700" dirty="0" smtClean="0">
                <a:latin typeface="Arial" panose="020B0604020202020204" pitchFamily="34" charset="0"/>
              </a:rPr>
              <a:t>Right</a:t>
            </a:r>
            <a:r>
              <a:rPr lang="zh-CN" altLang="zh-CN" sz="1700" dirty="0">
                <a:latin typeface="Arial" panose="020B0604020202020204" pitchFamily="34" charset="0"/>
              </a:rPr>
              <a:t>、Bottom：  </a:t>
            </a:r>
            <a:endParaRPr lang="zh-CN" altLang="zh-CN" sz="1900" dirty="0">
              <a:latin typeface="Arial" panose="020B0604020202020204" pitchFamily="34" charset="0"/>
            </a:endParaRPr>
          </a:p>
        </p:txBody>
      </p:sp>
    </p:spTree>
    <p:extLst>
      <p:ext uri="{BB962C8B-B14F-4D97-AF65-F5344CB8AC3E}">
        <p14:creationId xmlns:p14="http://schemas.microsoft.com/office/powerpoint/2010/main" val="1471838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2467" y="2914254"/>
            <a:ext cx="11261416" cy="1323439"/>
          </a:xfrm>
          <a:prstGeom prst="rect">
            <a:avLst/>
          </a:prstGeom>
        </p:spPr>
        <p:txBody>
          <a:bodyPr wrap="none">
            <a:spAutoFit/>
          </a:bodyPr>
          <a:lstStyle/>
          <a:p>
            <a:r>
              <a:rPr lang="en-US" altLang="zh-CN" sz="2800" dirty="0" smtClean="0">
                <a:solidFill>
                  <a:srgbClr val="7030A0"/>
                </a:solidFill>
              </a:rPr>
              <a:t>                                    CVPR2014 RCNN</a:t>
            </a:r>
          </a:p>
          <a:p>
            <a:endParaRPr lang="en-US" altLang="zh-CN" sz="2800" dirty="0" smtClean="0">
              <a:solidFill>
                <a:srgbClr val="7030A0"/>
              </a:solidFill>
            </a:endParaRPr>
          </a:p>
          <a:p>
            <a:r>
              <a:rPr lang="en-US" altLang="zh-CN" sz="2400" dirty="0" smtClean="0">
                <a:solidFill>
                  <a:srgbClr val="7030A0"/>
                </a:solidFill>
              </a:rPr>
              <a:t>Rich </a:t>
            </a:r>
            <a:r>
              <a:rPr lang="en-US" altLang="zh-CN" sz="2400" dirty="0">
                <a:solidFill>
                  <a:srgbClr val="7030A0"/>
                </a:solidFill>
              </a:rPr>
              <a:t>feature hierarchies for Accurate Object Detection and Segmentation</a:t>
            </a:r>
            <a:endParaRPr lang="zh-CN" altLang="en-US" sz="2400" dirty="0">
              <a:solidFill>
                <a:srgbClr val="7030A0"/>
              </a:solidFill>
            </a:endParaRPr>
          </a:p>
        </p:txBody>
      </p:sp>
      <p:sp>
        <p:nvSpPr>
          <p:cNvPr id="5" name="矩形 4"/>
          <p:cNvSpPr/>
          <p:nvPr/>
        </p:nvSpPr>
        <p:spPr>
          <a:xfrm>
            <a:off x="251222" y="196334"/>
            <a:ext cx="1111202" cy="369332"/>
          </a:xfrm>
          <a:prstGeom prst="rect">
            <a:avLst/>
          </a:prstGeom>
        </p:spPr>
        <p:txBody>
          <a:bodyPr wrap="none">
            <a:spAutoFit/>
          </a:bodyPr>
          <a:lstStyle/>
          <a:p>
            <a:r>
              <a:rPr lang="en-US" altLang="zh-CN" dirty="0">
                <a:solidFill>
                  <a:srgbClr val="7030A0"/>
                </a:solidFill>
              </a:rPr>
              <a:t>Paper 1 </a:t>
            </a:r>
            <a:endParaRPr lang="zh-CN" altLang="en-US" dirty="0"/>
          </a:p>
        </p:txBody>
      </p:sp>
    </p:spTree>
    <p:extLst>
      <p:ext uri="{BB962C8B-B14F-4D97-AF65-F5344CB8AC3E}">
        <p14:creationId xmlns:p14="http://schemas.microsoft.com/office/powerpoint/2010/main" val="211464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23697" y="694964"/>
            <a:ext cx="6096000" cy="1523494"/>
          </a:xfrm>
          <a:prstGeom prst="rect">
            <a:avLst/>
          </a:prstGeom>
        </p:spPr>
        <p:txBody>
          <a:bodyPr>
            <a:spAutoFit/>
          </a:bodyPr>
          <a:lstStyle/>
          <a:p>
            <a:pPr marL="285750" lvl="0" indent="-285750" defTabSz="914400" eaLnBrk="0" fontAlgn="base" hangingPunct="0">
              <a:spcBef>
                <a:spcPct val="0"/>
              </a:spcBef>
              <a:spcAft>
                <a:spcPct val="0"/>
              </a:spcAft>
              <a:buFont typeface="Wingdings" panose="05000000000000000000" pitchFamily="2" charset="2"/>
              <a:buChar char="l"/>
            </a:pPr>
            <a:r>
              <a:rPr lang="zh-CN" altLang="zh-CN" dirty="0">
                <a:latin typeface="Arial" panose="020B0604020202020204" pitchFamily="34" charset="0"/>
              </a:rPr>
              <a:t>对于不同的图像要得到相同大小的</a:t>
            </a:r>
            <a:r>
              <a:rPr lang="zh-CN" altLang="zh-CN" dirty="0" smtClean="0">
                <a:latin typeface="Arial" panose="020B0604020202020204" pitchFamily="34" charset="0"/>
              </a:rPr>
              <a:t>pooling，</a:t>
            </a:r>
            <a:r>
              <a:rPr lang="zh-CN" altLang="zh-CN" dirty="0">
                <a:latin typeface="Arial" panose="020B0604020202020204" pitchFamily="34" charset="0"/>
              </a:rPr>
              <a:t>就需要根据图像的大小动态的计算池化窗口的大小和步长</a:t>
            </a:r>
            <a:r>
              <a:rPr lang="zh-CN" altLang="zh-CN" dirty="0" smtClean="0">
                <a:latin typeface="Arial" panose="020B0604020202020204" pitchFamily="34" charset="0"/>
              </a:rPr>
              <a:t>。</a:t>
            </a:r>
            <a:endParaRPr lang="en-US" altLang="zh-CN" dirty="0" smtClean="0">
              <a:latin typeface="Arial" panose="020B0604020202020204" pitchFamily="34" charset="0"/>
            </a:endParaRPr>
          </a:p>
          <a:p>
            <a:pPr marL="285750" lvl="0" indent="-285750" defTabSz="914400" eaLnBrk="0" fontAlgn="base" hangingPunct="0">
              <a:spcBef>
                <a:spcPct val="0"/>
              </a:spcBef>
              <a:spcAft>
                <a:spcPct val="0"/>
              </a:spcAft>
              <a:buFont typeface="Wingdings" panose="05000000000000000000" pitchFamily="2" charset="2"/>
              <a:buChar char="l"/>
            </a:pPr>
            <a:r>
              <a:rPr lang="zh-CN" altLang="zh-CN" dirty="0" smtClean="0">
                <a:latin typeface="Arial" panose="020B0604020202020204" pitchFamily="34" charset="0"/>
              </a:rPr>
              <a:t>假设</a:t>
            </a:r>
            <a:r>
              <a:rPr lang="zh-CN" altLang="zh-CN" dirty="0">
                <a:latin typeface="Arial" panose="020B0604020202020204" pitchFamily="34" charset="0"/>
              </a:rPr>
              <a:t>conv5输出的大小为a*a，需要得到n*n大小的池化结果，可以让窗口大小sizeX</a:t>
            </a:r>
            <a:r>
              <a:rPr lang="zh-CN" altLang="zh-CN" dirty="0" smtClean="0">
                <a:latin typeface="Arial" panose="020B0604020202020204" pitchFamily="34" charset="0"/>
              </a:rPr>
              <a:t>为</a:t>
            </a:r>
            <a:r>
              <a:rPr lang="en-US" altLang="zh-CN" dirty="0" smtClean="0">
                <a:latin typeface="Arial" panose="020B0604020202020204" pitchFamily="34" charset="0"/>
              </a:rPr>
              <a:t>a/n</a:t>
            </a:r>
            <a:r>
              <a:rPr lang="zh-CN" altLang="zh-CN" dirty="0" smtClean="0">
                <a:latin typeface="Arial" panose="020B0604020202020204" pitchFamily="34" charset="0"/>
              </a:rPr>
              <a:t>  </a:t>
            </a:r>
            <a:r>
              <a:rPr lang="zh-CN" altLang="zh-CN" sz="1900" dirty="0">
                <a:latin typeface="Arial" panose="020B0604020202020204" pitchFamily="34" charset="0"/>
              </a:rPr>
              <a:t>，</a:t>
            </a:r>
            <a:r>
              <a:rPr lang="zh-CN" altLang="zh-CN" dirty="0">
                <a:latin typeface="Arial" panose="020B0604020202020204" pitchFamily="34" charset="0"/>
              </a:rPr>
              <a:t>步长为 </a:t>
            </a:r>
            <a:r>
              <a:rPr lang="en-US" altLang="zh-CN" dirty="0" smtClean="0">
                <a:latin typeface="Arial" panose="020B0604020202020204" pitchFamily="34" charset="0"/>
              </a:rPr>
              <a:t>a/n</a:t>
            </a:r>
            <a:r>
              <a:rPr lang="zh-CN" altLang="zh-CN" dirty="0" smtClean="0">
                <a:latin typeface="Arial" panose="020B0604020202020204" pitchFamily="34" charset="0"/>
              </a:rPr>
              <a:t> </a:t>
            </a:r>
            <a:r>
              <a:rPr lang="zh-CN" altLang="zh-CN" sz="2100" dirty="0">
                <a:latin typeface="Arial" panose="020B0604020202020204" pitchFamily="34" charset="0"/>
              </a:rPr>
              <a:t> </a:t>
            </a:r>
            <a:r>
              <a:rPr lang="zh-CN" altLang="zh-CN" dirty="0" smtClean="0">
                <a:latin typeface="Arial" panose="020B0604020202020204" pitchFamily="34" charset="0"/>
              </a:rPr>
              <a:t>。</a:t>
            </a:r>
            <a:endParaRPr lang="en-US" altLang="zh-CN" dirty="0" smtClean="0">
              <a:latin typeface="Arial" panose="020B0604020202020204" pitchFamily="34" charset="0"/>
            </a:endParaRPr>
          </a:p>
          <a:p>
            <a:pPr marL="285750" lvl="0" indent="-285750" defTabSz="914400" eaLnBrk="0" fontAlgn="base" hangingPunct="0">
              <a:spcBef>
                <a:spcPct val="0"/>
              </a:spcBef>
              <a:spcAft>
                <a:spcPct val="0"/>
              </a:spcAft>
              <a:buFont typeface="Wingdings" panose="05000000000000000000" pitchFamily="2" charset="2"/>
              <a:buChar char="l"/>
            </a:pPr>
            <a:r>
              <a:rPr lang="zh-CN" altLang="zh-CN" dirty="0" smtClean="0">
                <a:latin typeface="Arial" panose="020B0604020202020204" pitchFamily="34" charset="0"/>
              </a:rPr>
              <a:t>以</a:t>
            </a:r>
            <a:r>
              <a:rPr lang="zh-CN" altLang="zh-CN" dirty="0">
                <a:latin typeface="Arial" panose="020B0604020202020204" pitchFamily="34" charset="0"/>
              </a:rPr>
              <a:t>conv5输出的大小为13*13为</a:t>
            </a:r>
            <a:r>
              <a:rPr lang="zh-CN" altLang="zh-CN" dirty="0" smtClean="0">
                <a:latin typeface="Arial" panose="020B0604020202020204" pitchFamily="34" charset="0"/>
              </a:rPr>
              <a:t>例</a:t>
            </a:r>
            <a:r>
              <a:rPr lang="en-US" altLang="zh-CN" dirty="0" smtClean="0">
                <a:latin typeface="Arial" panose="020B0604020202020204" pitchFamily="34" charset="0"/>
              </a:rPr>
              <a:t> :</a:t>
            </a:r>
            <a:r>
              <a:rPr lang="zh-CN" altLang="zh-CN" dirty="0" smtClean="0">
                <a:latin typeface="Arial" panose="020B0604020202020204" pitchFamily="34" charset="0"/>
              </a:rPr>
              <a:t> </a:t>
            </a:r>
            <a:endParaRPr lang="zh-CN" altLang="zh-CN" dirty="0">
              <a:latin typeface="Arial" panose="020B0604020202020204" pitchFamily="34" charset="0"/>
            </a:endParaRPr>
          </a:p>
        </p:txBody>
      </p:sp>
      <p:sp>
        <p:nvSpPr>
          <p:cNvPr id="8" name="矩形 7"/>
          <p:cNvSpPr/>
          <p:nvPr/>
        </p:nvSpPr>
        <p:spPr>
          <a:xfrm>
            <a:off x="116697" y="142362"/>
            <a:ext cx="3986989" cy="461665"/>
          </a:xfrm>
          <a:prstGeom prst="rect">
            <a:avLst/>
          </a:prstGeom>
        </p:spPr>
        <p:txBody>
          <a:bodyPr wrap="none">
            <a:spAutoFit/>
          </a:bodyPr>
          <a:lstStyle/>
          <a:p>
            <a:r>
              <a:rPr lang="it-IT" altLang="zh-CN" sz="2400" b="1" dirty="0">
                <a:solidFill>
                  <a:srgbClr val="7030A0"/>
                </a:solidFill>
                <a:latin typeface="Arial" panose="020B0604020202020204" pitchFamily="34" charset="0"/>
              </a:rPr>
              <a:t> </a:t>
            </a:r>
            <a:r>
              <a:rPr lang="en-US" altLang="zh-CN" sz="2400" b="1" dirty="0" smtClean="0">
                <a:solidFill>
                  <a:srgbClr val="7030A0"/>
                </a:solidFill>
                <a:latin typeface="Arial" panose="020B0604020202020204" pitchFamily="34" charset="0"/>
              </a:rPr>
              <a:t>6</a:t>
            </a:r>
            <a:r>
              <a:rPr lang="it-IT" altLang="zh-CN" sz="2400" b="1" dirty="0" smtClean="0">
                <a:solidFill>
                  <a:srgbClr val="7030A0"/>
                </a:solidFill>
                <a:latin typeface="Arial" panose="020B0604020202020204" pitchFamily="34" charset="0"/>
              </a:rPr>
              <a:t>.</a:t>
            </a:r>
            <a:r>
              <a:rPr lang="it-IT" altLang="zh-CN" sz="2400" b="1" dirty="0">
                <a:solidFill>
                  <a:srgbClr val="7030A0"/>
                </a:solidFill>
                <a:latin typeface="Arial" panose="020B0604020202020204" pitchFamily="34" charset="0"/>
              </a:rPr>
              <a:t>  </a:t>
            </a:r>
            <a:r>
              <a:rPr lang="en-US" altLang="zh-CN" sz="2400" b="1" dirty="0" smtClean="0">
                <a:solidFill>
                  <a:srgbClr val="7030A0"/>
                </a:solidFill>
                <a:latin typeface="Arial" panose="020B0604020202020204" pitchFamily="34" charset="0"/>
              </a:rPr>
              <a:t>Pooling</a:t>
            </a:r>
            <a:r>
              <a:rPr lang="zh-CN" altLang="en-US" sz="2400" b="1" dirty="0" smtClean="0">
                <a:solidFill>
                  <a:srgbClr val="7030A0"/>
                </a:solidFill>
                <a:latin typeface="Arial" panose="020B0604020202020204" pitchFamily="34" charset="0"/>
              </a:rPr>
              <a:t>层动态步长设计</a:t>
            </a:r>
            <a:endParaRPr lang="zh-CN" altLang="it-IT" sz="2400" b="1" dirty="0">
              <a:solidFill>
                <a:srgbClr val="7030A0"/>
              </a:solidFill>
              <a:effectLst/>
              <a:latin typeface="Arial" panose="020B0604020202020204" pitchFamily="34" charset="0"/>
            </a:endParaRPr>
          </a:p>
        </p:txBody>
      </p:sp>
      <p:pic>
        <p:nvPicPr>
          <p:cNvPr id="6" name="图片 5"/>
          <p:cNvPicPr>
            <a:picLocks noChangeAspect="1"/>
          </p:cNvPicPr>
          <p:nvPr/>
        </p:nvPicPr>
        <p:blipFill>
          <a:blip r:embed="rId2"/>
          <a:stretch>
            <a:fillRect/>
          </a:stretch>
        </p:blipFill>
        <p:spPr>
          <a:xfrm>
            <a:off x="1137724" y="2309395"/>
            <a:ext cx="6400000" cy="4314286"/>
          </a:xfrm>
          <a:prstGeom prst="rect">
            <a:avLst/>
          </a:prstGeom>
        </p:spPr>
      </p:pic>
      <p:sp>
        <p:nvSpPr>
          <p:cNvPr id="7" name="矩形 6"/>
          <p:cNvSpPr/>
          <p:nvPr/>
        </p:nvSpPr>
        <p:spPr>
          <a:xfrm>
            <a:off x="8008884" y="3727875"/>
            <a:ext cx="3731172" cy="1477328"/>
          </a:xfrm>
          <a:prstGeom prst="rect">
            <a:avLst/>
          </a:prstGeom>
        </p:spPr>
        <p:txBody>
          <a:bodyPr wrap="square">
            <a:spAutoFit/>
          </a:bodyPr>
          <a:lstStyle/>
          <a:p>
            <a:r>
              <a:rPr lang="en-US" altLang="zh-CN" b="1" dirty="0" smtClean="0"/>
              <a:t>           SPP</a:t>
            </a:r>
            <a:r>
              <a:rPr lang="zh-CN" altLang="en-US" b="1" dirty="0"/>
              <a:t>其实就是一种多个</a:t>
            </a:r>
            <a:r>
              <a:rPr lang="en-US" altLang="zh-CN" b="1" dirty="0"/>
              <a:t>scale</a:t>
            </a:r>
            <a:r>
              <a:rPr lang="zh-CN" altLang="en-US" b="1" dirty="0"/>
              <a:t>的</a:t>
            </a:r>
            <a:r>
              <a:rPr lang="en-US" altLang="zh-CN" b="1" dirty="0"/>
              <a:t>pooling</a:t>
            </a:r>
            <a:r>
              <a:rPr lang="zh-CN" altLang="en-US" b="1" dirty="0"/>
              <a:t>，可以获取图像中的多尺度信息；在</a:t>
            </a:r>
            <a:r>
              <a:rPr lang="en-US" altLang="zh-CN" b="1" dirty="0"/>
              <a:t>CNN</a:t>
            </a:r>
            <a:r>
              <a:rPr lang="zh-CN" altLang="en-US" b="1" dirty="0"/>
              <a:t>中加入</a:t>
            </a:r>
            <a:r>
              <a:rPr lang="en-US" altLang="zh-CN" b="1" dirty="0"/>
              <a:t>SPP</a:t>
            </a:r>
            <a:r>
              <a:rPr lang="zh-CN" altLang="en-US" b="1" dirty="0"/>
              <a:t>后，可以让</a:t>
            </a:r>
            <a:r>
              <a:rPr lang="en-US" altLang="zh-CN" b="1" dirty="0"/>
              <a:t>CNN</a:t>
            </a:r>
            <a:r>
              <a:rPr lang="zh-CN" altLang="en-US" b="1" dirty="0"/>
              <a:t>处理任意大小的输入，这让模型变得更加的</a:t>
            </a:r>
            <a:r>
              <a:rPr lang="en-US" altLang="zh-CN" b="1" dirty="0"/>
              <a:t>flexible</a:t>
            </a:r>
            <a:r>
              <a:rPr lang="zh-CN" altLang="en-US" b="1" dirty="0"/>
              <a:t>。</a:t>
            </a:r>
            <a:endParaRPr lang="zh-CN" altLang="en-US" dirty="0"/>
          </a:p>
        </p:txBody>
      </p:sp>
      <p:sp>
        <p:nvSpPr>
          <p:cNvPr id="9" name="矩形 8"/>
          <p:cNvSpPr/>
          <p:nvPr/>
        </p:nvSpPr>
        <p:spPr>
          <a:xfrm>
            <a:off x="7819697" y="1905000"/>
            <a:ext cx="3920359" cy="1477328"/>
          </a:xfrm>
          <a:prstGeom prst="rect">
            <a:avLst/>
          </a:prstGeom>
        </p:spPr>
        <p:txBody>
          <a:bodyPr wrap="square">
            <a:spAutoFit/>
          </a:bodyPr>
          <a:lstStyle/>
          <a:p>
            <a:r>
              <a:rPr lang="zh-CN" altLang="en-US" dirty="0" smtClean="0"/>
              <a:t>            如果</a:t>
            </a:r>
            <a:r>
              <a:rPr lang="en-US" altLang="zh-CN" dirty="0"/>
              <a:t>conv5</a:t>
            </a:r>
            <a:r>
              <a:rPr lang="zh-CN" altLang="en-US" dirty="0"/>
              <a:t>输出的大小为</a:t>
            </a:r>
            <a:r>
              <a:rPr lang="en-US" altLang="zh-CN" dirty="0"/>
              <a:t>14*14</a:t>
            </a:r>
            <a:r>
              <a:rPr lang="zh-CN" altLang="en-US" dirty="0"/>
              <a:t>，</a:t>
            </a:r>
            <a:r>
              <a:rPr lang="en-US" altLang="zh-CN" dirty="0"/>
              <a:t>[pool1*1]</a:t>
            </a:r>
            <a:r>
              <a:rPr lang="zh-CN" altLang="en-US" dirty="0"/>
              <a:t>的</a:t>
            </a:r>
            <a:r>
              <a:rPr lang="en-US" altLang="zh-CN" dirty="0" err="1"/>
              <a:t>sizeX</a:t>
            </a:r>
            <a:r>
              <a:rPr lang="en-US" altLang="zh-CN" dirty="0"/>
              <a:t>=stride=14</a:t>
            </a:r>
            <a:r>
              <a:rPr lang="zh-CN" altLang="en-US" dirty="0"/>
              <a:t>，</a:t>
            </a:r>
            <a:r>
              <a:rPr lang="en-US" altLang="zh-CN" dirty="0"/>
              <a:t>[pool2*2]</a:t>
            </a:r>
            <a:r>
              <a:rPr lang="zh-CN" altLang="en-US" dirty="0"/>
              <a:t>的</a:t>
            </a:r>
            <a:r>
              <a:rPr lang="en-US" altLang="zh-CN" dirty="0" err="1" smtClean="0"/>
              <a:t>sizeX</a:t>
            </a:r>
            <a:r>
              <a:rPr lang="en-US" altLang="zh-CN" dirty="0" smtClean="0"/>
              <a:t>=stride=7;</a:t>
            </a:r>
            <a:r>
              <a:rPr lang="zh-CN" altLang="en-US" dirty="0" smtClean="0"/>
              <a:t> </a:t>
            </a:r>
            <a:r>
              <a:rPr lang="en-US" altLang="zh-CN" dirty="0" smtClean="0"/>
              <a:t>[</a:t>
            </a:r>
            <a:r>
              <a:rPr lang="en-US" altLang="zh-CN" dirty="0"/>
              <a:t>pool4*4]</a:t>
            </a:r>
            <a:r>
              <a:rPr lang="zh-CN" altLang="en-US" dirty="0"/>
              <a:t>的</a:t>
            </a:r>
            <a:r>
              <a:rPr lang="en-US" altLang="zh-CN" dirty="0" err="1"/>
              <a:t>sizeX</a:t>
            </a:r>
            <a:r>
              <a:rPr lang="en-US" altLang="zh-CN" dirty="0"/>
              <a:t>=5</a:t>
            </a:r>
            <a:r>
              <a:rPr lang="zh-CN" altLang="en-US" dirty="0"/>
              <a:t>，</a:t>
            </a:r>
            <a:r>
              <a:rPr lang="en-US" altLang="zh-CN" dirty="0"/>
              <a:t>stride=4</a:t>
            </a:r>
            <a:r>
              <a:rPr lang="zh-CN" altLang="en-US" dirty="0" smtClean="0"/>
              <a:t>，导致最后</a:t>
            </a:r>
            <a:r>
              <a:rPr lang="zh-CN" altLang="en-US" dirty="0"/>
              <a:t>一列和最后一行特征没有被池化操作计算在内。</a:t>
            </a:r>
          </a:p>
        </p:txBody>
      </p:sp>
      <p:sp>
        <p:nvSpPr>
          <p:cNvPr id="12" name="矩形 11"/>
          <p:cNvSpPr/>
          <p:nvPr/>
        </p:nvSpPr>
        <p:spPr>
          <a:xfrm>
            <a:off x="8008884" y="5550750"/>
            <a:ext cx="3731172" cy="369332"/>
          </a:xfrm>
          <a:prstGeom prst="rect">
            <a:avLst/>
          </a:prstGeom>
        </p:spPr>
        <p:txBody>
          <a:bodyPr wrap="square">
            <a:spAutoFit/>
          </a:bodyPr>
          <a:lstStyle/>
          <a:p>
            <a:r>
              <a:rPr lang="zh-CN" altLang="en-US" dirty="0" smtClean="0"/>
              <a:t>       应用到</a:t>
            </a:r>
            <a:r>
              <a:rPr lang="en-US" altLang="zh-CN" dirty="0" smtClean="0"/>
              <a:t>R-CNN,</a:t>
            </a:r>
            <a:r>
              <a:rPr lang="zh-CN" altLang="en-US" dirty="0" smtClean="0"/>
              <a:t>速度提升</a:t>
            </a:r>
            <a:r>
              <a:rPr lang="en-US" altLang="zh-CN" dirty="0" smtClean="0"/>
              <a:t>20-60</a:t>
            </a:r>
            <a:r>
              <a:rPr lang="zh-CN" altLang="en-US" dirty="0" smtClean="0"/>
              <a:t>倍</a:t>
            </a:r>
            <a:endParaRPr lang="zh-CN" altLang="en-US" dirty="0"/>
          </a:p>
        </p:txBody>
      </p:sp>
    </p:spTree>
    <p:extLst>
      <p:ext uri="{BB962C8B-B14F-4D97-AF65-F5344CB8AC3E}">
        <p14:creationId xmlns:p14="http://schemas.microsoft.com/office/powerpoint/2010/main" val="240791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92515" y="2869430"/>
            <a:ext cx="4934364" cy="646331"/>
          </a:xfrm>
          <a:prstGeom prst="rect">
            <a:avLst/>
          </a:prstGeom>
        </p:spPr>
        <p:txBody>
          <a:bodyPr wrap="none">
            <a:spAutoFit/>
          </a:bodyPr>
          <a:lstStyle/>
          <a:p>
            <a:r>
              <a:rPr lang="en-US" altLang="zh-CN" sz="3600" dirty="0">
                <a:solidFill>
                  <a:srgbClr val="7030A0"/>
                </a:solidFill>
              </a:rPr>
              <a:t>Paper </a:t>
            </a:r>
            <a:r>
              <a:rPr lang="en-US" altLang="zh-CN" sz="3600" dirty="0" smtClean="0">
                <a:solidFill>
                  <a:srgbClr val="7030A0"/>
                </a:solidFill>
              </a:rPr>
              <a:t>2 </a:t>
            </a:r>
            <a:r>
              <a:rPr lang="en-US" altLang="zh-CN" sz="3600" dirty="0">
                <a:solidFill>
                  <a:srgbClr val="7030A0"/>
                </a:solidFill>
              </a:rPr>
              <a:t>:  Fast </a:t>
            </a:r>
            <a:r>
              <a:rPr lang="en-US" altLang="zh-CN" sz="3600" b="1" dirty="0">
                <a:solidFill>
                  <a:srgbClr val="7030A0"/>
                </a:solidFill>
              </a:rPr>
              <a:t>R-CNN</a:t>
            </a:r>
            <a:endParaRPr lang="zh-CN" altLang="en-US" sz="3600" dirty="0">
              <a:solidFill>
                <a:srgbClr val="7030A0"/>
              </a:solidFill>
            </a:endParaRPr>
          </a:p>
        </p:txBody>
      </p:sp>
      <p:sp>
        <p:nvSpPr>
          <p:cNvPr id="5" name="矩形 4"/>
          <p:cNvSpPr/>
          <p:nvPr/>
        </p:nvSpPr>
        <p:spPr>
          <a:xfrm>
            <a:off x="5562600" y="6342811"/>
            <a:ext cx="6726936" cy="369332"/>
          </a:xfrm>
          <a:prstGeom prst="rect">
            <a:avLst/>
          </a:prstGeom>
        </p:spPr>
        <p:txBody>
          <a:bodyPr wrap="square">
            <a:spAutoFit/>
          </a:bodyPr>
          <a:lstStyle/>
          <a:p>
            <a:r>
              <a:rPr lang="zh-CN" altLang="en-US" dirty="0"/>
              <a:t>http://blog.csdn.net/u011534057/article/details/51241831</a:t>
            </a:r>
          </a:p>
        </p:txBody>
      </p:sp>
      <p:sp>
        <p:nvSpPr>
          <p:cNvPr id="2" name="矩形 1"/>
          <p:cNvSpPr/>
          <p:nvPr/>
        </p:nvSpPr>
        <p:spPr>
          <a:xfrm>
            <a:off x="9613392" y="5583859"/>
            <a:ext cx="2383536" cy="646331"/>
          </a:xfrm>
          <a:prstGeom prst="rect">
            <a:avLst/>
          </a:prstGeom>
        </p:spPr>
        <p:txBody>
          <a:bodyPr wrap="square">
            <a:spAutoFit/>
          </a:bodyPr>
          <a:lstStyle/>
          <a:p>
            <a:r>
              <a:rPr lang="en-US" altLang="zh-CN" dirty="0" smtClean="0">
                <a:latin typeface="NimbusRomNo9L-Regu"/>
              </a:rPr>
              <a:t>   Ross </a:t>
            </a:r>
            <a:r>
              <a:rPr lang="en-US" altLang="zh-CN" dirty="0" err="1">
                <a:latin typeface="NimbusRomNo9L-Regu"/>
              </a:rPr>
              <a:t>Girshick</a:t>
            </a:r>
            <a:endParaRPr lang="en-US" altLang="zh-CN" dirty="0">
              <a:latin typeface="NimbusRomNo9L-Regu"/>
            </a:endParaRPr>
          </a:p>
          <a:p>
            <a:r>
              <a:rPr lang="en-US" altLang="zh-CN" dirty="0">
                <a:latin typeface="NimbusRomNo9L-Regu"/>
              </a:rPr>
              <a:t>Microsoft Research</a:t>
            </a:r>
            <a:endParaRPr lang="zh-CN" altLang="en-US" dirty="0"/>
          </a:p>
        </p:txBody>
      </p:sp>
    </p:spTree>
    <p:extLst>
      <p:ext uri="{BB962C8B-B14F-4D97-AF65-F5344CB8AC3E}">
        <p14:creationId xmlns:p14="http://schemas.microsoft.com/office/powerpoint/2010/main" val="3611272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736" y="94488"/>
            <a:ext cx="6073076" cy="573024"/>
          </a:xfrm>
        </p:spPr>
        <p:txBody>
          <a:bodyPr>
            <a:normAutofit fontScale="92500" lnSpcReduction="10000"/>
          </a:bodyPr>
          <a:lstStyle/>
          <a:p>
            <a:r>
              <a:rPr lang="en-US" altLang="zh-CN" sz="3600" dirty="0" smtClean="0">
                <a:solidFill>
                  <a:srgbClr val="7030A0"/>
                </a:solidFill>
              </a:rPr>
              <a:t>Paper 1 :  Fast </a:t>
            </a:r>
            <a:r>
              <a:rPr lang="en-US" altLang="zh-CN" sz="3600" b="1" dirty="0" smtClean="0">
                <a:solidFill>
                  <a:srgbClr val="7030A0"/>
                </a:solidFill>
              </a:rPr>
              <a:t>R-CNN</a:t>
            </a:r>
            <a:endParaRPr lang="zh-CN" altLang="en-US" sz="3600" dirty="0">
              <a:solidFill>
                <a:srgbClr val="7030A0"/>
              </a:solidFill>
            </a:endParaRPr>
          </a:p>
        </p:txBody>
      </p:sp>
      <p:sp>
        <p:nvSpPr>
          <p:cNvPr id="5" name="矩形 4"/>
          <p:cNvSpPr/>
          <p:nvPr/>
        </p:nvSpPr>
        <p:spPr>
          <a:xfrm>
            <a:off x="1609162" y="766310"/>
            <a:ext cx="2180405" cy="400110"/>
          </a:xfrm>
          <a:prstGeom prst="rect">
            <a:avLst/>
          </a:prstGeom>
        </p:spPr>
        <p:txBody>
          <a:bodyPr wrap="none">
            <a:spAutoFit/>
          </a:bodyPr>
          <a:lstStyle/>
          <a:p>
            <a:r>
              <a:rPr lang="en-US" altLang="zh-CN" sz="2000" dirty="0" smtClean="0">
                <a:solidFill>
                  <a:srgbClr val="00B0F0"/>
                </a:solidFill>
              </a:rPr>
              <a:t>1</a:t>
            </a:r>
            <a:r>
              <a:rPr lang="zh-CN" altLang="en-US" sz="2000" dirty="0" smtClean="0">
                <a:solidFill>
                  <a:srgbClr val="00B0F0"/>
                </a:solidFill>
              </a:rPr>
              <a:t>、</a:t>
            </a:r>
            <a:r>
              <a:rPr lang="en-US" altLang="zh-CN" sz="2000" dirty="0" smtClean="0">
                <a:solidFill>
                  <a:srgbClr val="00B0F0"/>
                </a:solidFill>
              </a:rPr>
              <a:t>R-CNN</a:t>
            </a:r>
            <a:r>
              <a:rPr lang="zh-CN" altLang="en-US" sz="2000" dirty="0" smtClean="0">
                <a:solidFill>
                  <a:srgbClr val="00B0F0"/>
                </a:solidFill>
              </a:rPr>
              <a:t>的</a:t>
            </a:r>
            <a:r>
              <a:rPr lang="zh-CN" altLang="en-US" sz="2000" dirty="0">
                <a:solidFill>
                  <a:srgbClr val="00B0F0"/>
                </a:solidFill>
              </a:rPr>
              <a:t>缺点</a:t>
            </a:r>
          </a:p>
        </p:txBody>
      </p:sp>
      <p:sp>
        <p:nvSpPr>
          <p:cNvPr id="6" name="矩形 5"/>
          <p:cNvSpPr/>
          <p:nvPr/>
        </p:nvSpPr>
        <p:spPr>
          <a:xfrm>
            <a:off x="1609162" y="1265218"/>
            <a:ext cx="4270430" cy="5078313"/>
          </a:xfrm>
          <a:prstGeom prst="rect">
            <a:avLst/>
          </a:prstGeom>
        </p:spPr>
        <p:txBody>
          <a:bodyPr wrap="square">
            <a:spAutoFit/>
          </a:bodyPr>
          <a:lstStyle/>
          <a:p>
            <a:r>
              <a:rPr lang="en-US" altLang="zh-CN" dirty="0" smtClean="0">
                <a:solidFill>
                  <a:srgbClr val="000000"/>
                </a:solidFill>
                <a:latin typeface="Microsoft YaHei" panose="020B0503020204020204" pitchFamily="34" charset="-122"/>
                <a:ea typeface="Microsoft YaHei" panose="020B0503020204020204" pitchFamily="34" charset="-122"/>
              </a:rPr>
              <a:t>1</a:t>
            </a:r>
            <a:r>
              <a:rPr lang="zh-CN" altLang="en-US" dirty="0" smtClean="0">
                <a:solidFill>
                  <a:srgbClr val="000000"/>
                </a:solidFill>
                <a:latin typeface="Microsoft YaHei" panose="020B0503020204020204" pitchFamily="34" charset="-122"/>
                <a:ea typeface="Microsoft YaHei" panose="020B0503020204020204" pitchFamily="34" charset="-122"/>
              </a:rPr>
              <a:t>）训练</a:t>
            </a:r>
            <a:r>
              <a:rPr lang="zh-CN" altLang="en-US" dirty="0">
                <a:solidFill>
                  <a:srgbClr val="000000"/>
                </a:solidFill>
                <a:latin typeface="Microsoft YaHei" panose="020B0503020204020204" pitchFamily="34" charset="-122"/>
                <a:ea typeface="Microsoft YaHei" panose="020B0503020204020204" pitchFamily="34" charset="-122"/>
              </a:rPr>
              <a:t>时要经过多个</a:t>
            </a:r>
            <a:r>
              <a:rPr lang="zh-CN" altLang="en-US" dirty="0" smtClean="0">
                <a:solidFill>
                  <a:srgbClr val="000000"/>
                </a:solidFill>
                <a:latin typeface="Microsoft YaHei" panose="020B0503020204020204" pitchFamily="34" charset="-122"/>
                <a:ea typeface="Microsoft YaHei" panose="020B0503020204020204" pitchFamily="34" charset="-122"/>
              </a:rPr>
              <a:t>阶段。</a:t>
            </a:r>
            <a:endParaRPr lang="en-US" altLang="zh-CN" dirty="0" smtClean="0">
              <a:solidFill>
                <a:srgbClr val="000000"/>
              </a:solidFill>
              <a:latin typeface="Microsoft YaHei" panose="020B0503020204020204" pitchFamily="34" charset="-122"/>
              <a:ea typeface="Microsoft YaHei" panose="020B0503020204020204" pitchFamily="34" charset="-122"/>
            </a:endParaRPr>
          </a:p>
          <a:p>
            <a:endParaRPr lang="en-US" altLang="zh-CN" dirty="0" smtClean="0">
              <a:solidFill>
                <a:srgbClr val="000000"/>
              </a:solidFill>
              <a:latin typeface="Microsoft YaHei" panose="020B0503020204020204" pitchFamily="34" charset="-122"/>
              <a:ea typeface="Microsoft YaHei" panose="020B0503020204020204" pitchFamily="34" charset="-122"/>
            </a:endParaRPr>
          </a:p>
          <a:p>
            <a:r>
              <a:rPr lang="en-US" altLang="zh-CN" dirty="0">
                <a:solidFill>
                  <a:srgbClr val="000000"/>
                </a:solidFill>
                <a:latin typeface="Microsoft YaHei" panose="020B0503020204020204" pitchFamily="34" charset="-122"/>
                <a:ea typeface="Microsoft YaHei" panose="020B0503020204020204" pitchFamily="34" charset="-122"/>
              </a:rPr>
              <a:t> </a:t>
            </a:r>
            <a:r>
              <a:rPr lang="en-US" altLang="zh-CN" dirty="0" smtClean="0">
                <a:solidFill>
                  <a:srgbClr val="000000"/>
                </a:solidFill>
                <a:latin typeface="Microsoft YaHei" panose="020B0503020204020204" pitchFamily="34" charset="-122"/>
                <a:ea typeface="Microsoft YaHei" panose="020B0503020204020204" pitchFamily="34" charset="-122"/>
              </a:rPr>
              <a:t>      </a:t>
            </a:r>
            <a:r>
              <a:rPr lang="zh-CN" altLang="en-US" dirty="0" smtClean="0"/>
              <a:t>先提取</a:t>
            </a:r>
            <a:r>
              <a:rPr lang="en-US" altLang="zh-CN" dirty="0"/>
              <a:t>proposals</a:t>
            </a:r>
            <a:r>
              <a:rPr lang="zh-CN" altLang="en-US" dirty="0" smtClean="0"/>
              <a:t>特征并微调</a:t>
            </a:r>
            <a:r>
              <a:rPr lang="en-US" altLang="zh-CN" dirty="0" err="1"/>
              <a:t>ConvNet</a:t>
            </a:r>
            <a:r>
              <a:rPr lang="zh-CN" altLang="en-US" dirty="0"/>
              <a:t>，再用线性</a:t>
            </a:r>
            <a:r>
              <a:rPr lang="en-US" altLang="zh-CN" dirty="0" smtClean="0"/>
              <a:t>SVM</a:t>
            </a:r>
            <a:r>
              <a:rPr lang="zh-CN" altLang="en-US" dirty="0" smtClean="0"/>
              <a:t>拟合</a:t>
            </a:r>
            <a:r>
              <a:rPr lang="en-US" altLang="zh-CN" dirty="0" smtClean="0"/>
              <a:t>proposal</a:t>
            </a:r>
            <a:r>
              <a:rPr lang="zh-CN" altLang="en-US" dirty="0" smtClean="0"/>
              <a:t>特征，替代</a:t>
            </a:r>
            <a:r>
              <a:rPr lang="en-US" altLang="zh-CN" dirty="0" err="1" smtClean="0"/>
              <a:t>softmax</a:t>
            </a:r>
            <a:r>
              <a:rPr lang="zh-CN" altLang="en-US" dirty="0" smtClean="0"/>
              <a:t>充当目标检测器，</a:t>
            </a:r>
            <a:endParaRPr lang="en-US" altLang="zh-CN" dirty="0" smtClean="0"/>
          </a:p>
          <a:p>
            <a:r>
              <a:rPr lang="zh-CN" altLang="en-US" dirty="0" smtClean="0"/>
              <a:t>然后进行</a:t>
            </a:r>
            <a:r>
              <a:rPr lang="en-US" altLang="zh-CN" dirty="0" smtClean="0"/>
              <a:t>bounding </a:t>
            </a:r>
            <a:r>
              <a:rPr lang="en-US" altLang="zh-CN" dirty="0"/>
              <a:t>box</a:t>
            </a:r>
            <a:r>
              <a:rPr lang="zh-CN" altLang="en-US" dirty="0" smtClean="0"/>
              <a:t>回归</a:t>
            </a:r>
            <a:r>
              <a:rPr lang="en-US" altLang="zh-CN" dirty="0" smtClean="0"/>
              <a:t>. </a:t>
            </a:r>
          </a:p>
          <a:p>
            <a:endParaRPr lang="en-US" altLang="zh-CN" dirty="0" smtClean="0"/>
          </a:p>
          <a:p>
            <a:r>
              <a:rPr lang="en-US" altLang="zh-CN" dirty="0">
                <a:solidFill>
                  <a:srgbClr val="000000"/>
                </a:solidFill>
                <a:latin typeface="Microsoft YaHei" panose="020B0503020204020204" pitchFamily="34" charset="-122"/>
                <a:ea typeface="Microsoft YaHei" panose="020B0503020204020204" pitchFamily="34" charset="-122"/>
              </a:rPr>
              <a:t>2</a:t>
            </a:r>
            <a:r>
              <a:rPr lang="zh-CN" altLang="en-US" dirty="0">
                <a:solidFill>
                  <a:srgbClr val="000000"/>
                </a:solidFill>
                <a:latin typeface="Microsoft YaHei" panose="020B0503020204020204" pitchFamily="34" charset="-122"/>
                <a:ea typeface="Microsoft YaHei" panose="020B0503020204020204" pitchFamily="34" charset="-122"/>
              </a:rPr>
              <a:t>）训练时间和空间开销大。</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en-US" altLang="zh-CN" dirty="0"/>
          </a:p>
          <a:p>
            <a:r>
              <a:rPr lang="zh-CN" altLang="en-US" dirty="0" smtClean="0"/>
              <a:t>       要</a:t>
            </a:r>
            <a:r>
              <a:rPr lang="zh-CN" altLang="en-US" dirty="0"/>
              <a:t>从每一张图像上提取大量</a:t>
            </a:r>
            <a:r>
              <a:rPr lang="en-US" altLang="zh-CN" dirty="0"/>
              <a:t>proposal</a:t>
            </a:r>
            <a:r>
              <a:rPr lang="zh-CN" altLang="en-US" dirty="0"/>
              <a:t>，还要从每个</a:t>
            </a:r>
            <a:r>
              <a:rPr lang="en-US" altLang="zh-CN" dirty="0" smtClean="0"/>
              <a:t>proposal</a:t>
            </a:r>
            <a:r>
              <a:rPr lang="zh-CN" altLang="en-US" dirty="0" smtClean="0"/>
              <a:t>中</a:t>
            </a:r>
            <a:r>
              <a:rPr lang="zh-CN" altLang="en-US" dirty="0"/>
              <a:t>提取特征，并存到磁盘中</a:t>
            </a:r>
            <a:r>
              <a:rPr lang="zh-CN" altLang="en-US" dirty="0" smtClean="0"/>
              <a:t>。</a:t>
            </a:r>
            <a:endParaRPr lang="en-US" altLang="zh-CN" dirty="0" smtClean="0"/>
          </a:p>
          <a:p>
            <a:endParaRPr lang="en-US" altLang="zh-CN" dirty="0"/>
          </a:p>
          <a:p>
            <a:r>
              <a:rPr lang="en-US" altLang="zh-CN" dirty="0">
                <a:solidFill>
                  <a:srgbClr val="000000"/>
                </a:solidFill>
                <a:latin typeface="Microsoft YaHei" panose="020B0503020204020204" pitchFamily="34" charset="-122"/>
                <a:ea typeface="Microsoft YaHei" panose="020B0503020204020204" pitchFamily="34" charset="-122"/>
              </a:rPr>
              <a:t>3</a:t>
            </a:r>
            <a:r>
              <a:rPr lang="zh-CN" altLang="en-US" dirty="0">
                <a:solidFill>
                  <a:srgbClr val="000000"/>
                </a:solidFill>
                <a:latin typeface="Microsoft YaHei" panose="020B0503020204020204" pitchFamily="34" charset="-122"/>
                <a:ea typeface="Microsoft YaHei" panose="020B0503020204020204" pitchFamily="34" charset="-122"/>
              </a:rPr>
              <a:t>）测试时间开销大。</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Arial" panose="020B0604020202020204" pitchFamily="34" charset="0"/>
            </a:endParaRPr>
          </a:p>
          <a:p>
            <a:r>
              <a:rPr lang="zh-CN" altLang="en-US" dirty="0" smtClean="0">
                <a:solidFill>
                  <a:srgbClr val="000000"/>
                </a:solidFill>
                <a:latin typeface="Arial" panose="020B0604020202020204" pitchFamily="34" charset="0"/>
              </a:rPr>
              <a:t>        同样</a:t>
            </a:r>
            <a:r>
              <a:rPr lang="zh-CN" altLang="en-US" dirty="0">
                <a:solidFill>
                  <a:srgbClr val="000000"/>
                </a:solidFill>
                <a:latin typeface="Arial" panose="020B0604020202020204" pitchFamily="34" charset="0"/>
              </a:rPr>
              <a:t>是要从每个测试图像上提取大量</a:t>
            </a:r>
            <a:r>
              <a:rPr lang="en-US" altLang="zh-CN" dirty="0">
                <a:solidFill>
                  <a:srgbClr val="000000"/>
                </a:solidFill>
                <a:latin typeface="Arial" panose="020B0604020202020204" pitchFamily="34" charset="0"/>
              </a:rPr>
              <a:t>proposal</a:t>
            </a:r>
            <a:r>
              <a:rPr lang="zh-CN" altLang="en-US" dirty="0">
                <a:solidFill>
                  <a:srgbClr val="000000"/>
                </a:solidFill>
                <a:latin typeface="Arial" panose="020B0604020202020204" pitchFamily="34" charset="0"/>
              </a:rPr>
              <a:t>，再从每个</a:t>
            </a:r>
            <a:r>
              <a:rPr lang="en-US" altLang="zh-CN" dirty="0">
                <a:solidFill>
                  <a:srgbClr val="000000"/>
                </a:solidFill>
                <a:latin typeface="Arial" panose="020B0604020202020204" pitchFamily="34" charset="0"/>
              </a:rPr>
              <a:t>proposal</a:t>
            </a:r>
            <a:r>
              <a:rPr lang="zh-CN" altLang="en-US" dirty="0">
                <a:solidFill>
                  <a:srgbClr val="000000"/>
                </a:solidFill>
                <a:latin typeface="Arial" panose="020B0604020202020204" pitchFamily="34" charset="0"/>
              </a:rPr>
              <a:t>中提取特征来进行</a:t>
            </a:r>
            <a:r>
              <a:rPr lang="zh-CN" altLang="en-US" dirty="0" smtClean="0">
                <a:solidFill>
                  <a:srgbClr val="000000"/>
                </a:solidFill>
                <a:latin typeface="Arial" panose="020B0604020202020204" pitchFamily="34" charset="0"/>
              </a:rPr>
              <a:t>检测过程，</a:t>
            </a:r>
            <a:r>
              <a:rPr lang="en-US" altLang="zh-CN" dirty="0"/>
              <a:t> 47s / image </a:t>
            </a:r>
            <a:r>
              <a:rPr lang="zh-CN" altLang="en-US" dirty="0" smtClean="0"/>
              <a:t>很慢</a:t>
            </a:r>
            <a:r>
              <a:rPr lang="zh-CN" altLang="en-US" dirty="0" smtClean="0">
                <a:solidFill>
                  <a:srgbClr val="000000"/>
                </a:solidFill>
                <a:latin typeface="Arial" panose="020B0604020202020204" pitchFamily="34" charset="0"/>
              </a:rPr>
              <a:t>。</a:t>
            </a:r>
            <a:endParaRPr lang="zh-CN" altLang="en-US" dirty="0"/>
          </a:p>
        </p:txBody>
      </p:sp>
      <p:sp>
        <p:nvSpPr>
          <p:cNvPr id="9" name="矩形 8"/>
          <p:cNvSpPr/>
          <p:nvPr/>
        </p:nvSpPr>
        <p:spPr>
          <a:xfrm>
            <a:off x="6391474" y="1265218"/>
            <a:ext cx="4855646" cy="5078313"/>
          </a:xfrm>
          <a:prstGeom prst="rect">
            <a:avLst/>
          </a:prstGeom>
        </p:spPr>
        <p:txBody>
          <a:bodyPr wrap="square">
            <a:spAutoFit/>
          </a:bodyPr>
          <a:lstStyle/>
          <a:p>
            <a:r>
              <a:rPr lang="en-US" altLang="zh-CN" dirty="0" smtClean="0">
                <a:solidFill>
                  <a:srgbClr val="555555"/>
                </a:solidFill>
                <a:latin typeface="Microsoft YaHei" panose="020B0503020204020204" pitchFamily="34" charset="-122"/>
                <a:ea typeface="Microsoft YaHei" panose="020B0503020204020204" pitchFamily="34" charset="-122"/>
              </a:rPr>
              <a:t>       </a:t>
            </a:r>
            <a:r>
              <a:rPr lang="en-US" altLang="zh-CN" dirty="0"/>
              <a:t>SPP</a:t>
            </a:r>
            <a:r>
              <a:rPr lang="zh-CN" altLang="en-US" dirty="0"/>
              <a:t>已有一定的速度</a:t>
            </a:r>
            <a:r>
              <a:rPr lang="zh-CN" altLang="en-US" dirty="0" smtClean="0"/>
              <a:t>提升，</a:t>
            </a:r>
            <a:r>
              <a:rPr lang="zh-CN" altLang="en-US" dirty="0"/>
              <a:t>它在</a:t>
            </a:r>
            <a:r>
              <a:rPr lang="en-US" altLang="zh-CN" dirty="0" err="1"/>
              <a:t>ConvNet</a:t>
            </a:r>
            <a:r>
              <a:rPr lang="zh-CN" altLang="en-US" dirty="0"/>
              <a:t>的最后一个卷积层才提取</a:t>
            </a:r>
            <a:r>
              <a:rPr lang="en-US" altLang="zh-CN" dirty="0"/>
              <a:t>proposal</a:t>
            </a:r>
            <a:r>
              <a:rPr lang="zh-CN" altLang="en-US" dirty="0"/>
              <a:t>，</a:t>
            </a:r>
            <a:endParaRPr lang="en-US" altLang="zh-CN" dirty="0"/>
          </a:p>
          <a:p>
            <a:r>
              <a:rPr lang="zh-CN" altLang="en-US" dirty="0"/>
              <a:t>但是依然有不足之处</a:t>
            </a:r>
            <a:r>
              <a:rPr lang="zh-CN" altLang="en-US" dirty="0" smtClean="0"/>
              <a:t>。</a:t>
            </a:r>
            <a:endParaRPr lang="en-US" altLang="zh-CN" dirty="0" smtClean="0"/>
          </a:p>
          <a:p>
            <a:endParaRPr lang="en-US" altLang="zh-CN" dirty="0"/>
          </a:p>
          <a:p>
            <a:r>
              <a:rPr lang="en-US" altLang="zh-CN" dirty="0"/>
              <a:t>       </a:t>
            </a:r>
            <a:r>
              <a:rPr lang="zh-CN" altLang="zh-CN" dirty="0"/>
              <a:t>和R-CNN一样，它的训练要经过多个阶段，特征也要存在磁盘中</a:t>
            </a:r>
            <a:r>
              <a:rPr lang="zh-CN" altLang="en-US" dirty="0"/>
              <a:t>。</a:t>
            </a:r>
            <a:endParaRPr lang="en-US" altLang="zh-CN" dirty="0"/>
          </a:p>
          <a:p>
            <a:r>
              <a:rPr lang="en-US" altLang="zh-CN" dirty="0"/>
              <a:t>       </a:t>
            </a:r>
            <a:r>
              <a:rPr lang="zh-CN" altLang="zh-CN" dirty="0"/>
              <a:t>另外，SPP中的微调只更新spp层后面的全连接层，对很深的网络这样肯定是不行的。</a:t>
            </a:r>
            <a:endParaRPr lang="en-US" altLang="zh-CN" dirty="0"/>
          </a:p>
          <a:p>
            <a:endParaRPr lang="en-US" altLang="zh-CN" dirty="0"/>
          </a:p>
          <a:p>
            <a:r>
              <a:rPr lang="en-US" altLang="zh-CN" dirty="0"/>
              <a:t>       </a:t>
            </a:r>
            <a:r>
              <a:rPr lang="zh-CN" altLang="zh-CN" dirty="0"/>
              <a:t>在微调阶段</a:t>
            </a:r>
            <a:r>
              <a:rPr lang="zh-CN" altLang="en-US" dirty="0"/>
              <a:t>，</a:t>
            </a:r>
            <a:r>
              <a:rPr lang="zh-CN" altLang="zh-CN" dirty="0"/>
              <a:t>谈及SPP-net只能更新FC层,这是因为卷积特征是线下计算的,从而无法再</a:t>
            </a:r>
            <a:endParaRPr lang="en-US" altLang="zh-CN" dirty="0"/>
          </a:p>
          <a:p>
            <a:r>
              <a:rPr lang="zh-CN" altLang="zh-CN" dirty="0"/>
              <a:t>微调阶段反向传播误差。</a:t>
            </a:r>
            <a:endParaRPr lang="en-US" altLang="zh-CN" dirty="0"/>
          </a:p>
          <a:p>
            <a:endParaRPr lang="en-US" altLang="zh-CN" dirty="0"/>
          </a:p>
          <a:p>
            <a:r>
              <a:rPr lang="en-US" altLang="zh-CN" dirty="0"/>
              <a:t>       </a:t>
            </a:r>
            <a:r>
              <a:rPr lang="zh-CN" altLang="zh-CN" dirty="0"/>
              <a:t>而在fast-RCNN中则是通过image-centric sampling提高了卷积层特征抽取的速度，</a:t>
            </a:r>
            <a:endParaRPr lang="en-US" altLang="zh-CN" dirty="0"/>
          </a:p>
          <a:p>
            <a:r>
              <a:rPr lang="zh-CN" altLang="zh-CN" dirty="0"/>
              <a:t>从而保证了梯度可以通过SPP层（即ROI pooling层）反向传播。 </a:t>
            </a:r>
          </a:p>
        </p:txBody>
      </p:sp>
      <p:sp>
        <p:nvSpPr>
          <p:cNvPr id="10" name="矩形 9"/>
          <p:cNvSpPr/>
          <p:nvPr/>
        </p:nvSpPr>
        <p:spPr>
          <a:xfrm>
            <a:off x="6391474" y="766310"/>
            <a:ext cx="2313454" cy="400110"/>
          </a:xfrm>
          <a:prstGeom prst="rect">
            <a:avLst/>
          </a:prstGeom>
        </p:spPr>
        <p:txBody>
          <a:bodyPr wrap="none">
            <a:spAutoFit/>
          </a:bodyPr>
          <a:lstStyle/>
          <a:p>
            <a:r>
              <a:rPr lang="en-US" altLang="zh-CN" sz="2000" dirty="0" smtClean="0">
                <a:solidFill>
                  <a:srgbClr val="00B0F0"/>
                </a:solidFill>
              </a:rPr>
              <a:t>2</a:t>
            </a:r>
            <a:r>
              <a:rPr lang="zh-CN" altLang="en-US" sz="2000" dirty="0" smtClean="0">
                <a:solidFill>
                  <a:srgbClr val="00B0F0"/>
                </a:solidFill>
              </a:rPr>
              <a:t>、</a:t>
            </a:r>
            <a:r>
              <a:rPr lang="en-US" altLang="zh-CN" sz="2000" dirty="0" smtClean="0">
                <a:solidFill>
                  <a:srgbClr val="00B0F0"/>
                </a:solidFill>
              </a:rPr>
              <a:t>SPP-Net</a:t>
            </a:r>
            <a:r>
              <a:rPr lang="zh-CN" altLang="en-US" sz="2000" dirty="0" smtClean="0">
                <a:solidFill>
                  <a:srgbClr val="00B0F0"/>
                </a:solidFill>
              </a:rPr>
              <a:t>的</a:t>
            </a:r>
            <a:r>
              <a:rPr lang="zh-CN" altLang="en-US" sz="2000" dirty="0">
                <a:solidFill>
                  <a:srgbClr val="00B0F0"/>
                </a:solidFill>
              </a:rPr>
              <a:t>缺点</a:t>
            </a:r>
          </a:p>
        </p:txBody>
      </p:sp>
    </p:spTree>
    <p:extLst>
      <p:ext uri="{BB962C8B-B14F-4D97-AF65-F5344CB8AC3E}">
        <p14:creationId xmlns:p14="http://schemas.microsoft.com/office/powerpoint/2010/main" val="1209811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76272" y="572250"/>
            <a:ext cx="9089136" cy="5909310"/>
          </a:xfrm>
          <a:prstGeom prst="rect">
            <a:avLst/>
          </a:prstGeom>
        </p:spPr>
        <p:txBody>
          <a:bodyPr wrap="square">
            <a:spAutoFit/>
          </a:bodyPr>
          <a:lstStyle/>
          <a:p>
            <a:pPr algn="just"/>
            <a:r>
              <a:rPr lang="en-US" altLang="zh-CN" b="1" dirty="0">
                <a:solidFill>
                  <a:srgbClr val="333333"/>
                </a:solidFill>
                <a:latin typeface="Microsoft YaHei" panose="020B0503020204020204" pitchFamily="34" charset="-122"/>
                <a:ea typeface="Microsoft YaHei" panose="020B0503020204020204" pitchFamily="34" charset="-122"/>
              </a:rPr>
              <a:t>Fast-</a:t>
            </a:r>
            <a:r>
              <a:rPr lang="en-US" altLang="zh-CN" b="1" dirty="0" err="1">
                <a:solidFill>
                  <a:srgbClr val="333333"/>
                </a:solidFill>
                <a:latin typeface="Microsoft YaHei" panose="020B0503020204020204" pitchFamily="34" charset="-122"/>
                <a:ea typeface="Microsoft YaHei" panose="020B0503020204020204" pitchFamily="34" charset="-122"/>
              </a:rPr>
              <a:t>Rcnn</a:t>
            </a:r>
            <a:r>
              <a:rPr lang="en-US" altLang="zh-CN" b="1" dirty="0">
                <a:solidFill>
                  <a:srgbClr val="333333"/>
                </a:solidFill>
                <a:latin typeface="Microsoft YaHei" panose="020B0503020204020204" pitchFamily="34" charset="-122"/>
                <a:ea typeface="Microsoft YaHei" panose="020B0503020204020204" pitchFamily="34" charset="-122"/>
              </a:rPr>
              <a:t> </a:t>
            </a:r>
            <a:r>
              <a:rPr lang="zh-CN" altLang="en-US" b="1" dirty="0">
                <a:solidFill>
                  <a:srgbClr val="333333"/>
                </a:solidFill>
                <a:latin typeface="Microsoft YaHei" panose="020B0503020204020204" pitchFamily="34" charset="-122"/>
                <a:ea typeface="Microsoft YaHei" panose="020B0503020204020204" pitchFamily="34" charset="-122"/>
              </a:rPr>
              <a:t>改进：</a:t>
            </a:r>
            <a:endParaRPr lang="zh-CN" altLang="en-US" b="1" dirty="0">
              <a:solidFill>
                <a:srgbClr val="333333"/>
              </a:solidFill>
              <a:latin typeface="Arial" panose="020B0604020202020204" pitchFamily="34" charset="0"/>
            </a:endParaRPr>
          </a:p>
          <a:p>
            <a:r>
              <a:rPr lang="en-US" altLang="zh-CN" dirty="0" smtClean="0">
                <a:solidFill>
                  <a:srgbClr val="555555"/>
                </a:solidFill>
                <a:latin typeface="Microsoft YaHei" panose="020B0503020204020204" pitchFamily="34" charset="-122"/>
                <a:ea typeface="Microsoft YaHei" panose="020B0503020204020204" pitchFamily="34" charset="-122"/>
              </a:rPr>
              <a:t>1.</a:t>
            </a:r>
            <a:r>
              <a:rPr lang="zh-CN" altLang="en-US" dirty="0" smtClean="0">
                <a:solidFill>
                  <a:srgbClr val="555555"/>
                </a:solidFill>
                <a:latin typeface="Microsoft YaHei" panose="020B0503020204020204" pitchFamily="34" charset="-122"/>
                <a:ea typeface="Microsoft YaHei" panose="020B0503020204020204" pitchFamily="34" charset="-122"/>
              </a:rPr>
              <a:t>比</a:t>
            </a:r>
            <a:r>
              <a:rPr lang="en-US" altLang="zh-CN" dirty="0">
                <a:solidFill>
                  <a:srgbClr val="555555"/>
                </a:solidFill>
                <a:latin typeface="Microsoft YaHei" panose="020B0503020204020204" pitchFamily="34" charset="-122"/>
                <a:ea typeface="Microsoft YaHei" panose="020B0503020204020204" pitchFamily="34" charset="-122"/>
              </a:rPr>
              <a:t>R-CNN</a:t>
            </a:r>
            <a:r>
              <a:rPr lang="zh-CN" altLang="en-US" dirty="0">
                <a:solidFill>
                  <a:srgbClr val="555555"/>
                </a:solidFill>
                <a:latin typeface="Microsoft YaHei" panose="020B0503020204020204" pitchFamily="34" charset="-122"/>
                <a:ea typeface="Microsoft YaHei" panose="020B0503020204020204" pitchFamily="34" charset="-122"/>
              </a:rPr>
              <a:t>更高的检测质量（</a:t>
            </a:r>
            <a:r>
              <a:rPr lang="en-US" altLang="zh-CN" dirty="0" err="1">
                <a:solidFill>
                  <a:srgbClr val="555555"/>
                </a:solidFill>
                <a:latin typeface="Microsoft YaHei" panose="020B0503020204020204" pitchFamily="34" charset="-122"/>
                <a:ea typeface="Microsoft YaHei" panose="020B0503020204020204" pitchFamily="34" charset="-122"/>
              </a:rPr>
              <a:t>mAP</a:t>
            </a:r>
            <a:r>
              <a:rPr lang="zh-CN" altLang="en-US" dirty="0">
                <a:solidFill>
                  <a:srgbClr val="555555"/>
                </a:solidFill>
                <a:latin typeface="Microsoft YaHei" panose="020B0503020204020204" pitchFamily="34" charset="-122"/>
                <a:ea typeface="Microsoft YaHei" panose="020B0503020204020204" pitchFamily="34" charset="-122"/>
              </a:rPr>
              <a:t>）； </a:t>
            </a:r>
            <a:r>
              <a:rPr lang="en-US" altLang="zh-CN" dirty="0">
                <a:solidFill>
                  <a:srgbClr val="000000"/>
                </a:solidFill>
                <a:latin typeface="Microsoft YaHei" panose="020B0503020204020204" pitchFamily="34" charset="-122"/>
                <a:ea typeface="Microsoft YaHei" panose="020B0503020204020204" pitchFamily="34" charset="-122"/>
              </a:rPr>
              <a:t/>
            </a:r>
            <a:br>
              <a:rPr lang="en-US" altLang="zh-CN" dirty="0">
                <a:solidFill>
                  <a:srgbClr val="000000"/>
                </a:solidFill>
                <a:latin typeface="Microsoft YaHei" panose="020B0503020204020204" pitchFamily="34" charset="-122"/>
                <a:ea typeface="Microsoft YaHei" panose="020B0503020204020204" pitchFamily="34" charset="-122"/>
              </a:rPr>
            </a:br>
            <a:r>
              <a:rPr lang="en-US" altLang="zh-CN" dirty="0">
                <a:solidFill>
                  <a:srgbClr val="555555"/>
                </a:solidFill>
                <a:latin typeface="Microsoft YaHei" panose="020B0503020204020204" pitchFamily="34" charset="-122"/>
                <a:ea typeface="Microsoft YaHei" panose="020B0503020204020204" pitchFamily="34" charset="-122"/>
              </a:rPr>
              <a:t>2. </a:t>
            </a:r>
            <a:r>
              <a:rPr lang="zh-CN" altLang="en-US" dirty="0">
                <a:solidFill>
                  <a:srgbClr val="555555"/>
                </a:solidFill>
                <a:latin typeface="Microsoft YaHei" panose="020B0503020204020204" pitchFamily="34" charset="-122"/>
                <a:ea typeface="Microsoft YaHei" panose="020B0503020204020204" pitchFamily="34" charset="-122"/>
              </a:rPr>
              <a:t>把多个任务的损失函数写到一起，实现单级的训练过程； </a:t>
            </a:r>
            <a:r>
              <a:rPr lang="zh-CN" altLang="en-US" dirty="0">
                <a:solidFill>
                  <a:srgbClr val="000000"/>
                </a:solidFill>
                <a:latin typeface="Microsoft YaHei" panose="020B0503020204020204" pitchFamily="34" charset="-122"/>
                <a:ea typeface="Microsoft YaHei" panose="020B0503020204020204" pitchFamily="34" charset="-122"/>
              </a:rPr>
              <a:t/>
            </a:r>
            <a:br>
              <a:rPr lang="zh-CN" altLang="en-US" dirty="0">
                <a:solidFill>
                  <a:srgbClr val="000000"/>
                </a:solidFill>
                <a:latin typeface="Microsoft YaHei" panose="020B0503020204020204" pitchFamily="34" charset="-122"/>
                <a:ea typeface="Microsoft YaHei" panose="020B0503020204020204" pitchFamily="34" charset="-122"/>
              </a:rPr>
            </a:br>
            <a:r>
              <a:rPr lang="en-US" altLang="zh-CN" dirty="0">
                <a:solidFill>
                  <a:srgbClr val="555555"/>
                </a:solidFill>
                <a:latin typeface="Microsoft YaHei" panose="020B0503020204020204" pitchFamily="34" charset="-122"/>
                <a:ea typeface="Microsoft YaHei" panose="020B0503020204020204" pitchFamily="34" charset="-122"/>
              </a:rPr>
              <a:t>3. </a:t>
            </a:r>
            <a:r>
              <a:rPr lang="zh-CN" altLang="en-US" dirty="0">
                <a:solidFill>
                  <a:srgbClr val="555555"/>
                </a:solidFill>
                <a:latin typeface="Microsoft YaHei" panose="020B0503020204020204" pitchFamily="34" charset="-122"/>
                <a:ea typeface="Microsoft YaHei" panose="020B0503020204020204" pitchFamily="34" charset="-122"/>
              </a:rPr>
              <a:t>在训练时可更新所有的层； </a:t>
            </a:r>
            <a:r>
              <a:rPr lang="zh-CN" altLang="en-US" dirty="0">
                <a:solidFill>
                  <a:srgbClr val="000000"/>
                </a:solidFill>
                <a:latin typeface="Microsoft YaHei" panose="020B0503020204020204" pitchFamily="34" charset="-122"/>
                <a:ea typeface="Microsoft YaHei" panose="020B0503020204020204" pitchFamily="34" charset="-122"/>
              </a:rPr>
              <a:t/>
            </a:r>
            <a:br>
              <a:rPr lang="zh-CN" altLang="en-US" dirty="0">
                <a:solidFill>
                  <a:srgbClr val="000000"/>
                </a:solidFill>
                <a:latin typeface="Microsoft YaHei" panose="020B0503020204020204" pitchFamily="34" charset="-122"/>
                <a:ea typeface="Microsoft YaHei" panose="020B0503020204020204" pitchFamily="34" charset="-122"/>
              </a:rPr>
            </a:br>
            <a:r>
              <a:rPr lang="en-US" altLang="zh-CN" dirty="0">
                <a:solidFill>
                  <a:srgbClr val="555555"/>
                </a:solidFill>
                <a:latin typeface="Microsoft YaHei" panose="020B0503020204020204" pitchFamily="34" charset="-122"/>
                <a:ea typeface="Microsoft YaHei" panose="020B0503020204020204" pitchFamily="34" charset="-122"/>
              </a:rPr>
              <a:t>4. </a:t>
            </a:r>
            <a:r>
              <a:rPr lang="zh-CN" altLang="en-US" dirty="0">
                <a:solidFill>
                  <a:srgbClr val="555555"/>
                </a:solidFill>
                <a:latin typeface="Microsoft YaHei" panose="020B0503020204020204" pitchFamily="34" charset="-122"/>
                <a:ea typeface="Microsoft YaHei" panose="020B0503020204020204" pitchFamily="34" charset="-122"/>
              </a:rPr>
              <a:t>不需要在磁盘中存储特征。 </a:t>
            </a:r>
            <a:br>
              <a:rPr lang="zh-CN" altLang="en-US" dirty="0">
                <a:solidFill>
                  <a:srgbClr val="555555"/>
                </a:solidFill>
                <a:latin typeface="Microsoft YaHei" panose="020B0503020204020204" pitchFamily="34" charset="-122"/>
                <a:ea typeface="Microsoft YaHei" panose="020B0503020204020204" pitchFamily="34" charset="-122"/>
              </a:rPr>
            </a:br>
            <a:r>
              <a:rPr lang="zh-CN" altLang="en-US" dirty="0">
                <a:solidFill>
                  <a:srgbClr val="555555"/>
                </a:solidFill>
                <a:latin typeface="Microsoft YaHei" panose="020B0503020204020204" pitchFamily="34" charset="-122"/>
                <a:ea typeface="Microsoft YaHei" panose="020B0503020204020204" pitchFamily="34" charset="-122"/>
              </a:rPr>
              <a:t/>
            </a:r>
            <a:br>
              <a:rPr lang="zh-CN" altLang="en-US" dirty="0">
                <a:solidFill>
                  <a:srgbClr val="555555"/>
                </a:solidFill>
                <a:latin typeface="Microsoft YaHei" panose="020B0503020204020204" pitchFamily="34" charset="-122"/>
                <a:ea typeface="Microsoft YaHei" panose="020B0503020204020204" pitchFamily="34" charset="-122"/>
              </a:rPr>
            </a:br>
            <a:r>
              <a:rPr lang="zh-CN" altLang="en-US" b="1" dirty="0">
                <a:solidFill>
                  <a:srgbClr val="333333"/>
                </a:solidFill>
                <a:latin typeface="Microsoft YaHei" panose="020B0503020204020204" pitchFamily="34" charset="-122"/>
                <a:ea typeface="Microsoft YaHei" panose="020B0503020204020204" pitchFamily="34" charset="-122"/>
              </a:rPr>
              <a:t>解决方式</a:t>
            </a:r>
            <a:r>
              <a:rPr lang="en-US" altLang="zh-CN" b="1" dirty="0" smtClean="0">
                <a:solidFill>
                  <a:srgbClr val="333333"/>
                </a:solidFill>
                <a:latin typeface="Microsoft YaHei" panose="020B0503020204020204" pitchFamily="34" charset="-122"/>
                <a:ea typeface="Microsoft YaHei" panose="020B0503020204020204" pitchFamily="34" charset="-122"/>
              </a:rPr>
              <a:t>:</a:t>
            </a:r>
            <a:endParaRPr lang="en-US" altLang="zh-CN" dirty="0" smtClean="0">
              <a:solidFill>
                <a:srgbClr val="333333"/>
              </a:solidFill>
              <a:latin typeface="Microsoft YaHei" panose="020B0503020204020204" pitchFamily="34" charset="-122"/>
              <a:ea typeface="Microsoft YaHei" panose="020B0503020204020204" pitchFamily="34" charset="-122"/>
            </a:endParaRPr>
          </a:p>
          <a:p>
            <a:pPr marL="342900" indent="-342900">
              <a:buAutoNum type="arabicPeriod"/>
            </a:pPr>
            <a:r>
              <a:rPr lang="zh-CN" altLang="en-US" dirty="0" smtClean="0">
                <a:solidFill>
                  <a:srgbClr val="555555"/>
                </a:solidFill>
                <a:latin typeface="Microsoft YaHei" panose="020B0503020204020204" pitchFamily="34" charset="-122"/>
                <a:ea typeface="Microsoft YaHei" panose="020B0503020204020204" pitchFamily="34" charset="-122"/>
              </a:rPr>
              <a:t>训练</a:t>
            </a:r>
            <a:r>
              <a:rPr lang="zh-CN" altLang="en-US" dirty="0">
                <a:solidFill>
                  <a:srgbClr val="555555"/>
                </a:solidFill>
                <a:latin typeface="Microsoft YaHei" panose="020B0503020204020204" pitchFamily="34" charset="-122"/>
                <a:ea typeface="Microsoft YaHei" panose="020B0503020204020204" pitchFamily="34" charset="-122"/>
              </a:rPr>
              <a:t>的时候，</a:t>
            </a:r>
            <a:r>
              <a:rPr lang="en-US" altLang="zh-CN" dirty="0">
                <a:solidFill>
                  <a:srgbClr val="555555"/>
                </a:solidFill>
                <a:latin typeface="Microsoft YaHei" panose="020B0503020204020204" pitchFamily="34" charset="-122"/>
                <a:ea typeface="Microsoft YaHei" panose="020B0503020204020204" pitchFamily="34" charset="-122"/>
              </a:rPr>
              <a:t>pipeline</a:t>
            </a:r>
            <a:r>
              <a:rPr lang="zh-CN" altLang="en-US" dirty="0">
                <a:solidFill>
                  <a:srgbClr val="555555"/>
                </a:solidFill>
                <a:latin typeface="Microsoft YaHei" panose="020B0503020204020204" pitchFamily="34" charset="-122"/>
                <a:ea typeface="Microsoft YaHei" panose="020B0503020204020204" pitchFamily="34" charset="-122"/>
              </a:rPr>
              <a:t>是隔离的，先提</a:t>
            </a:r>
            <a:r>
              <a:rPr lang="en-US" altLang="zh-CN" dirty="0">
                <a:solidFill>
                  <a:srgbClr val="555555"/>
                </a:solidFill>
                <a:latin typeface="Microsoft YaHei" panose="020B0503020204020204" pitchFamily="34" charset="-122"/>
                <a:ea typeface="Microsoft YaHei" panose="020B0503020204020204" pitchFamily="34" charset="-122"/>
              </a:rPr>
              <a:t>proposal</a:t>
            </a:r>
            <a:r>
              <a:rPr lang="zh-CN" altLang="en-US" dirty="0">
                <a:solidFill>
                  <a:srgbClr val="555555"/>
                </a:solidFill>
                <a:latin typeface="Microsoft YaHei" panose="020B0503020204020204" pitchFamily="34" charset="-122"/>
                <a:ea typeface="Microsoft YaHei" panose="020B0503020204020204" pitchFamily="34" charset="-122"/>
              </a:rPr>
              <a:t>，然后</a:t>
            </a:r>
            <a:r>
              <a:rPr lang="en-US" altLang="zh-CN" dirty="0">
                <a:solidFill>
                  <a:srgbClr val="555555"/>
                </a:solidFill>
                <a:latin typeface="Microsoft YaHei" panose="020B0503020204020204" pitchFamily="34" charset="-122"/>
                <a:ea typeface="Microsoft YaHei" panose="020B0503020204020204" pitchFamily="34" charset="-122"/>
              </a:rPr>
              <a:t>CNN</a:t>
            </a:r>
            <a:r>
              <a:rPr lang="zh-CN" altLang="en-US" dirty="0">
                <a:solidFill>
                  <a:srgbClr val="555555"/>
                </a:solidFill>
                <a:latin typeface="Microsoft YaHei" panose="020B0503020204020204" pitchFamily="34" charset="-122"/>
                <a:ea typeface="Microsoft YaHei" panose="020B0503020204020204" pitchFamily="34" charset="-122"/>
              </a:rPr>
              <a:t>提取特征，之后用</a:t>
            </a:r>
            <a:r>
              <a:rPr lang="en-US" altLang="zh-CN" dirty="0">
                <a:solidFill>
                  <a:srgbClr val="555555"/>
                </a:solidFill>
                <a:latin typeface="Microsoft YaHei" panose="020B0503020204020204" pitchFamily="34" charset="-122"/>
                <a:ea typeface="Microsoft YaHei" panose="020B0503020204020204" pitchFamily="34" charset="-122"/>
              </a:rPr>
              <a:t>SVM</a:t>
            </a:r>
            <a:r>
              <a:rPr lang="zh-CN" altLang="en-US" dirty="0">
                <a:solidFill>
                  <a:srgbClr val="555555"/>
                </a:solidFill>
                <a:latin typeface="Microsoft YaHei" panose="020B0503020204020204" pitchFamily="34" charset="-122"/>
                <a:ea typeface="Microsoft YaHei" panose="020B0503020204020204" pitchFamily="34" charset="-122"/>
              </a:rPr>
              <a:t>分类器，最后再做</a:t>
            </a:r>
            <a:r>
              <a:rPr lang="en-US" altLang="zh-CN" dirty="0" err="1">
                <a:solidFill>
                  <a:srgbClr val="555555"/>
                </a:solidFill>
                <a:latin typeface="Microsoft YaHei" panose="020B0503020204020204" pitchFamily="34" charset="-122"/>
                <a:ea typeface="Microsoft YaHei" panose="020B0503020204020204" pitchFamily="34" charset="-122"/>
              </a:rPr>
              <a:t>bbox</a:t>
            </a:r>
            <a:r>
              <a:rPr lang="en-US" altLang="zh-CN" dirty="0">
                <a:solidFill>
                  <a:srgbClr val="555555"/>
                </a:solidFill>
                <a:latin typeface="Microsoft YaHei" panose="020B0503020204020204" pitchFamily="34" charset="-122"/>
                <a:ea typeface="Microsoft YaHei" panose="020B0503020204020204" pitchFamily="34" charset="-122"/>
              </a:rPr>
              <a:t> regression</a:t>
            </a:r>
            <a:r>
              <a:rPr lang="zh-CN" altLang="en-US" dirty="0">
                <a:solidFill>
                  <a:srgbClr val="555555"/>
                </a:solidFill>
                <a:latin typeface="Microsoft YaHei" panose="020B0503020204020204" pitchFamily="34" charset="-122"/>
                <a:ea typeface="Microsoft YaHei" panose="020B0503020204020204" pitchFamily="34" charset="-122"/>
              </a:rPr>
              <a:t>。</a:t>
            </a:r>
            <a:r>
              <a:rPr lang="en-US" altLang="zh-CN" b="1" dirty="0">
                <a:solidFill>
                  <a:srgbClr val="555555"/>
                </a:solidFill>
                <a:latin typeface="Microsoft YaHei" panose="020B0503020204020204" pitchFamily="34" charset="-122"/>
                <a:ea typeface="Microsoft YaHei" panose="020B0503020204020204" pitchFamily="34" charset="-122"/>
              </a:rPr>
              <a:t>FRCN</a:t>
            </a:r>
            <a:r>
              <a:rPr lang="zh-CN" altLang="en-US" b="1" dirty="0">
                <a:solidFill>
                  <a:srgbClr val="555555"/>
                </a:solidFill>
                <a:latin typeface="Microsoft YaHei" panose="020B0503020204020204" pitchFamily="34" charset="-122"/>
                <a:ea typeface="Microsoft YaHei" panose="020B0503020204020204" pitchFamily="34" charset="-122"/>
              </a:rPr>
              <a:t>实现了</a:t>
            </a:r>
            <a:r>
              <a:rPr lang="en-US" altLang="zh-CN" b="1" dirty="0">
                <a:solidFill>
                  <a:srgbClr val="555555"/>
                </a:solidFill>
                <a:latin typeface="Microsoft YaHei" panose="020B0503020204020204" pitchFamily="34" charset="-122"/>
                <a:ea typeface="Microsoft YaHei" panose="020B0503020204020204" pitchFamily="34" charset="-122"/>
              </a:rPr>
              <a:t>end-to-end</a:t>
            </a:r>
            <a:r>
              <a:rPr lang="zh-CN" altLang="en-US" b="1" dirty="0">
                <a:solidFill>
                  <a:srgbClr val="555555"/>
                </a:solidFill>
                <a:latin typeface="Microsoft YaHei" panose="020B0503020204020204" pitchFamily="34" charset="-122"/>
                <a:ea typeface="Microsoft YaHei" panose="020B0503020204020204" pitchFamily="34" charset="-122"/>
              </a:rPr>
              <a:t>的</a:t>
            </a:r>
            <a:r>
              <a:rPr lang="en-US" altLang="zh-CN" b="1" dirty="0">
                <a:solidFill>
                  <a:srgbClr val="555555"/>
                </a:solidFill>
                <a:latin typeface="Microsoft YaHei" panose="020B0503020204020204" pitchFamily="34" charset="-122"/>
                <a:ea typeface="Microsoft YaHei" panose="020B0503020204020204" pitchFamily="34" charset="-122"/>
              </a:rPr>
              <a:t>joint training(</a:t>
            </a:r>
            <a:r>
              <a:rPr lang="zh-CN" altLang="en-US" b="1" dirty="0">
                <a:solidFill>
                  <a:srgbClr val="555555"/>
                </a:solidFill>
                <a:latin typeface="Microsoft YaHei" panose="020B0503020204020204" pitchFamily="34" charset="-122"/>
                <a:ea typeface="Microsoft YaHei" panose="020B0503020204020204" pitchFamily="34" charset="-122"/>
              </a:rPr>
              <a:t>提</a:t>
            </a:r>
            <a:r>
              <a:rPr lang="en-US" altLang="zh-CN" b="1" dirty="0">
                <a:solidFill>
                  <a:srgbClr val="555555"/>
                </a:solidFill>
                <a:latin typeface="Microsoft YaHei" panose="020B0503020204020204" pitchFamily="34" charset="-122"/>
                <a:ea typeface="Microsoft YaHei" panose="020B0503020204020204" pitchFamily="34" charset="-122"/>
              </a:rPr>
              <a:t>proposal</a:t>
            </a:r>
            <a:r>
              <a:rPr lang="zh-CN" altLang="en-US" b="1" dirty="0">
                <a:solidFill>
                  <a:srgbClr val="555555"/>
                </a:solidFill>
                <a:latin typeface="Microsoft YaHei" panose="020B0503020204020204" pitchFamily="34" charset="-122"/>
                <a:ea typeface="Microsoft YaHei" panose="020B0503020204020204" pitchFamily="34" charset="-122"/>
              </a:rPr>
              <a:t>阶段除外</a:t>
            </a:r>
            <a:r>
              <a:rPr lang="en-US" altLang="zh-CN" b="1" dirty="0">
                <a:solidFill>
                  <a:srgbClr val="555555"/>
                </a:solidFill>
                <a:latin typeface="Microsoft YaHei" panose="020B0503020204020204" pitchFamily="34" charset="-122"/>
                <a:ea typeface="Microsoft YaHei" panose="020B0503020204020204" pitchFamily="34" charset="-122"/>
              </a:rPr>
              <a:t>)</a:t>
            </a:r>
            <a:r>
              <a:rPr lang="zh-CN" altLang="en-US" b="1" dirty="0" smtClean="0">
                <a:solidFill>
                  <a:srgbClr val="555555"/>
                </a:solidFill>
                <a:latin typeface="Microsoft YaHei" panose="020B0503020204020204" pitchFamily="34" charset="-122"/>
                <a:ea typeface="Microsoft YaHei" panose="020B0503020204020204" pitchFamily="34" charset="-122"/>
              </a:rPr>
              <a:t>。</a:t>
            </a:r>
            <a:endParaRPr lang="en-US" altLang="zh-CN" b="1" dirty="0" smtClean="0">
              <a:solidFill>
                <a:srgbClr val="555555"/>
              </a:solidFill>
              <a:latin typeface="Microsoft YaHei" panose="020B0503020204020204" pitchFamily="34" charset="-122"/>
              <a:ea typeface="Microsoft YaHei" panose="020B0503020204020204" pitchFamily="34" charset="-122"/>
            </a:endParaRPr>
          </a:p>
          <a:p>
            <a:r>
              <a:rPr lang="zh-CN" altLang="en-US" dirty="0">
                <a:solidFill>
                  <a:srgbClr val="555555"/>
                </a:solidFill>
                <a:latin typeface="Microsoft YaHei" panose="020B0503020204020204" pitchFamily="34" charset="-122"/>
                <a:ea typeface="Microsoft YaHei" panose="020B0503020204020204" pitchFamily="34" charset="-122"/>
              </a:rPr>
              <a:t/>
            </a:r>
            <a:br>
              <a:rPr lang="zh-CN" altLang="en-US" dirty="0">
                <a:solidFill>
                  <a:srgbClr val="555555"/>
                </a:solidFill>
                <a:latin typeface="Microsoft YaHei" panose="020B0503020204020204" pitchFamily="34" charset="-122"/>
                <a:ea typeface="Microsoft YaHei" panose="020B0503020204020204" pitchFamily="34" charset="-122"/>
              </a:rPr>
            </a:br>
            <a:r>
              <a:rPr lang="en-US" altLang="zh-CN" dirty="0">
                <a:solidFill>
                  <a:srgbClr val="555555"/>
                </a:solidFill>
                <a:latin typeface="Microsoft YaHei" panose="020B0503020204020204" pitchFamily="34" charset="-122"/>
                <a:ea typeface="Microsoft YaHei" panose="020B0503020204020204" pitchFamily="34" charset="-122"/>
              </a:rPr>
              <a:t>2.</a:t>
            </a:r>
            <a:r>
              <a:rPr lang="zh-CN" altLang="en-US" dirty="0">
                <a:solidFill>
                  <a:srgbClr val="555555"/>
                </a:solidFill>
                <a:latin typeface="Microsoft YaHei" panose="020B0503020204020204" pitchFamily="34" charset="-122"/>
                <a:ea typeface="Microsoft YaHei" panose="020B0503020204020204" pitchFamily="34" charset="-122"/>
              </a:rPr>
              <a:t>训练时间和空间开销大</a:t>
            </a:r>
            <a:r>
              <a:rPr lang="zh-CN" altLang="en-US" dirty="0" smtClean="0">
                <a:solidFill>
                  <a:srgbClr val="555555"/>
                </a:solidFill>
                <a:latin typeface="Microsoft YaHei" panose="020B0503020204020204" pitchFamily="34" charset="-122"/>
                <a:ea typeface="Microsoft YaHei" panose="020B0503020204020204" pitchFamily="34" charset="-122"/>
              </a:rPr>
              <a:t>。</a:t>
            </a:r>
            <a:endParaRPr lang="en-US" altLang="zh-CN" dirty="0" smtClean="0">
              <a:solidFill>
                <a:srgbClr val="555555"/>
              </a:solidFill>
              <a:latin typeface="Microsoft YaHei" panose="020B0503020204020204" pitchFamily="34" charset="-122"/>
              <a:ea typeface="Microsoft YaHei" panose="020B0503020204020204" pitchFamily="34" charset="-122"/>
            </a:endParaRPr>
          </a:p>
          <a:p>
            <a:r>
              <a:rPr lang="en-US" altLang="zh-CN" dirty="0">
                <a:solidFill>
                  <a:srgbClr val="555555"/>
                </a:solidFill>
                <a:latin typeface="Microsoft YaHei" panose="020B0503020204020204" pitchFamily="34" charset="-122"/>
                <a:ea typeface="Microsoft YaHei" panose="020B0503020204020204" pitchFamily="34" charset="-122"/>
              </a:rPr>
              <a:t> </a:t>
            </a:r>
            <a:r>
              <a:rPr lang="en-US" altLang="zh-CN" dirty="0" smtClean="0">
                <a:solidFill>
                  <a:srgbClr val="555555"/>
                </a:solidFill>
                <a:latin typeface="Microsoft YaHei" panose="020B0503020204020204" pitchFamily="34" charset="-122"/>
                <a:ea typeface="Microsoft YaHei" panose="020B0503020204020204" pitchFamily="34" charset="-122"/>
              </a:rPr>
              <a:t>      RCNN</a:t>
            </a:r>
            <a:r>
              <a:rPr lang="zh-CN" altLang="en-US" dirty="0">
                <a:solidFill>
                  <a:srgbClr val="555555"/>
                </a:solidFill>
                <a:latin typeface="Microsoft YaHei" panose="020B0503020204020204" pitchFamily="34" charset="-122"/>
                <a:ea typeface="Microsoft YaHei" panose="020B0503020204020204" pitchFamily="34" charset="-122"/>
              </a:rPr>
              <a:t>中</a:t>
            </a:r>
            <a:r>
              <a:rPr lang="en-US" altLang="zh-CN" dirty="0">
                <a:solidFill>
                  <a:srgbClr val="555555"/>
                </a:solidFill>
                <a:latin typeface="Microsoft YaHei" panose="020B0503020204020204" pitchFamily="34" charset="-122"/>
                <a:ea typeface="Microsoft YaHei" panose="020B0503020204020204" pitchFamily="34" charset="-122"/>
              </a:rPr>
              <a:t>ROI-centric</a:t>
            </a:r>
            <a:r>
              <a:rPr lang="zh-CN" altLang="en-US" dirty="0">
                <a:solidFill>
                  <a:srgbClr val="555555"/>
                </a:solidFill>
                <a:latin typeface="Microsoft YaHei" panose="020B0503020204020204" pitchFamily="34" charset="-122"/>
                <a:ea typeface="Microsoft YaHei" panose="020B0503020204020204" pitchFamily="34" charset="-122"/>
              </a:rPr>
              <a:t>的运算开销大，所以</a:t>
            </a:r>
            <a:r>
              <a:rPr lang="en-US" altLang="zh-CN" dirty="0">
                <a:solidFill>
                  <a:srgbClr val="555555"/>
                </a:solidFill>
                <a:latin typeface="Microsoft YaHei" panose="020B0503020204020204" pitchFamily="34" charset="-122"/>
                <a:ea typeface="Microsoft YaHei" panose="020B0503020204020204" pitchFamily="34" charset="-122"/>
              </a:rPr>
              <a:t>FRCN</a:t>
            </a:r>
            <a:r>
              <a:rPr lang="zh-CN" altLang="en-US" dirty="0">
                <a:solidFill>
                  <a:srgbClr val="555555"/>
                </a:solidFill>
                <a:latin typeface="Microsoft YaHei" panose="020B0503020204020204" pitchFamily="34" charset="-122"/>
                <a:ea typeface="Microsoft YaHei" panose="020B0503020204020204" pitchFamily="34" charset="-122"/>
              </a:rPr>
              <a:t>用了</a:t>
            </a:r>
            <a:r>
              <a:rPr lang="en-US" altLang="zh-CN" dirty="0">
                <a:solidFill>
                  <a:srgbClr val="555555"/>
                </a:solidFill>
                <a:latin typeface="Microsoft YaHei" panose="020B0503020204020204" pitchFamily="34" charset="-122"/>
                <a:ea typeface="Microsoft YaHei" panose="020B0503020204020204" pitchFamily="34" charset="-122"/>
              </a:rPr>
              <a:t>image-centric</a:t>
            </a:r>
            <a:r>
              <a:rPr lang="zh-CN" altLang="en-US" dirty="0">
                <a:solidFill>
                  <a:srgbClr val="555555"/>
                </a:solidFill>
                <a:latin typeface="Microsoft YaHei" panose="020B0503020204020204" pitchFamily="34" charset="-122"/>
                <a:ea typeface="Microsoft YaHei" panose="020B0503020204020204" pitchFamily="34" charset="-122"/>
              </a:rPr>
              <a:t>的训练方式来通过卷积的</a:t>
            </a:r>
            <a:r>
              <a:rPr lang="en-US" altLang="zh-CN" dirty="0">
                <a:solidFill>
                  <a:srgbClr val="555555"/>
                </a:solidFill>
                <a:latin typeface="Microsoft YaHei" panose="020B0503020204020204" pitchFamily="34" charset="-122"/>
                <a:ea typeface="Microsoft YaHei" panose="020B0503020204020204" pitchFamily="34" charset="-122"/>
              </a:rPr>
              <a:t>share</a:t>
            </a:r>
            <a:r>
              <a:rPr lang="zh-CN" altLang="en-US" dirty="0">
                <a:solidFill>
                  <a:srgbClr val="555555"/>
                </a:solidFill>
                <a:latin typeface="Microsoft YaHei" panose="020B0503020204020204" pitchFamily="34" charset="-122"/>
                <a:ea typeface="Microsoft YaHei" panose="020B0503020204020204" pitchFamily="34" charset="-122"/>
              </a:rPr>
              <a:t>特性来降低运算开销；</a:t>
            </a:r>
            <a:br>
              <a:rPr lang="zh-CN" altLang="en-US" dirty="0">
                <a:solidFill>
                  <a:srgbClr val="555555"/>
                </a:solidFill>
                <a:latin typeface="Microsoft YaHei" panose="020B0503020204020204" pitchFamily="34" charset="-122"/>
                <a:ea typeface="Microsoft YaHei" panose="020B0503020204020204" pitchFamily="34" charset="-122"/>
              </a:rPr>
            </a:br>
            <a:r>
              <a:rPr lang="en-US" altLang="zh-CN" dirty="0">
                <a:solidFill>
                  <a:srgbClr val="555555"/>
                </a:solidFill>
                <a:latin typeface="Microsoft YaHei" panose="020B0503020204020204" pitchFamily="34" charset="-122"/>
                <a:ea typeface="Microsoft YaHei" panose="020B0503020204020204" pitchFamily="34" charset="-122"/>
              </a:rPr>
              <a:t>RCNN</a:t>
            </a:r>
            <a:r>
              <a:rPr lang="zh-CN" altLang="en-US" dirty="0">
                <a:solidFill>
                  <a:srgbClr val="555555"/>
                </a:solidFill>
                <a:latin typeface="Microsoft YaHei" panose="020B0503020204020204" pitchFamily="34" charset="-122"/>
                <a:ea typeface="Microsoft YaHei" panose="020B0503020204020204" pitchFamily="34" charset="-122"/>
              </a:rPr>
              <a:t>提取特征给</a:t>
            </a:r>
            <a:r>
              <a:rPr lang="en-US" altLang="zh-CN" dirty="0">
                <a:solidFill>
                  <a:srgbClr val="555555"/>
                </a:solidFill>
                <a:latin typeface="Microsoft YaHei" panose="020B0503020204020204" pitchFamily="34" charset="-122"/>
                <a:ea typeface="Microsoft YaHei" panose="020B0503020204020204" pitchFamily="34" charset="-122"/>
              </a:rPr>
              <a:t>SVM</a:t>
            </a:r>
            <a:r>
              <a:rPr lang="zh-CN" altLang="en-US" dirty="0">
                <a:solidFill>
                  <a:srgbClr val="555555"/>
                </a:solidFill>
                <a:latin typeface="Microsoft YaHei" panose="020B0503020204020204" pitchFamily="34" charset="-122"/>
                <a:ea typeface="Microsoft YaHei" panose="020B0503020204020204" pitchFamily="34" charset="-122"/>
              </a:rPr>
              <a:t>训练时候需要中间要大量的磁盘空间存放特征，</a:t>
            </a:r>
            <a:r>
              <a:rPr lang="en-US" altLang="zh-CN" b="1" dirty="0">
                <a:solidFill>
                  <a:srgbClr val="555555"/>
                </a:solidFill>
                <a:latin typeface="Microsoft YaHei" panose="020B0503020204020204" pitchFamily="34" charset="-122"/>
                <a:ea typeface="Microsoft YaHei" panose="020B0503020204020204" pitchFamily="34" charset="-122"/>
              </a:rPr>
              <a:t>FRCN</a:t>
            </a:r>
            <a:r>
              <a:rPr lang="zh-CN" altLang="en-US" b="1" dirty="0">
                <a:solidFill>
                  <a:srgbClr val="555555"/>
                </a:solidFill>
                <a:latin typeface="Microsoft YaHei" panose="020B0503020204020204" pitchFamily="34" charset="-122"/>
                <a:ea typeface="Microsoft YaHei" panose="020B0503020204020204" pitchFamily="34" charset="-122"/>
              </a:rPr>
              <a:t>去掉了</a:t>
            </a:r>
            <a:r>
              <a:rPr lang="en-US" altLang="zh-CN" b="1" dirty="0">
                <a:solidFill>
                  <a:srgbClr val="555555"/>
                </a:solidFill>
                <a:latin typeface="Microsoft YaHei" panose="020B0503020204020204" pitchFamily="34" charset="-122"/>
                <a:ea typeface="Microsoft YaHei" panose="020B0503020204020204" pitchFamily="34" charset="-122"/>
              </a:rPr>
              <a:t>SVM</a:t>
            </a:r>
            <a:r>
              <a:rPr lang="zh-CN" altLang="en-US" b="1" dirty="0">
                <a:solidFill>
                  <a:srgbClr val="555555"/>
                </a:solidFill>
                <a:latin typeface="Microsoft YaHei" panose="020B0503020204020204" pitchFamily="34" charset="-122"/>
                <a:ea typeface="Microsoft YaHei" panose="020B0503020204020204" pitchFamily="34" charset="-122"/>
              </a:rPr>
              <a:t>这一步，所有的特征都暂存在显存中，就不需要额外的磁盘空间了</a:t>
            </a:r>
            <a:r>
              <a:rPr lang="zh-CN" altLang="en-US" dirty="0" smtClean="0">
                <a:solidFill>
                  <a:srgbClr val="555555"/>
                </a:solidFill>
                <a:latin typeface="Microsoft YaHei" panose="020B0503020204020204" pitchFamily="34" charset="-122"/>
                <a:ea typeface="Microsoft YaHei" panose="020B0503020204020204" pitchFamily="34" charset="-122"/>
              </a:rPr>
              <a:t>。</a:t>
            </a:r>
            <a:endParaRPr lang="en-US" altLang="zh-CN" dirty="0" smtClean="0">
              <a:solidFill>
                <a:srgbClr val="555555"/>
              </a:solidFill>
              <a:latin typeface="Microsoft YaHei" panose="020B0503020204020204" pitchFamily="34" charset="-122"/>
              <a:ea typeface="Microsoft YaHei" panose="020B0503020204020204" pitchFamily="34" charset="-122"/>
            </a:endParaRPr>
          </a:p>
          <a:p>
            <a:r>
              <a:rPr lang="zh-CN" altLang="en-US" dirty="0">
                <a:solidFill>
                  <a:srgbClr val="555555"/>
                </a:solidFill>
                <a:latin typeface="Microsoft YaHei" panose="020B0503020204020204" pitchFamily="34" charset="-122"/>
                <a:ea typeface="Microsoft YaHei" panose="020B0503020204020204" pitchFamily="34" charset="-122"/>
              </a:rPr>
              <a:t/>
            </a:r>
            <a:br>
              <a:rPr lang="zh-CN" altLang="en-US" dirty="0">
                <a:solidFill>
                  <a:srgbClr val="555555"/>
                </a:solidFill>
                <a:latin typeface="Microsoft YaHei" panose="020B0503020204020204" pitchFamily="34" charset="-122"/>
                <a:ea typeface="Microsoft YaHei" panose="020B0503020204020204" pitchFamily="34" charset="-122"/>
              </a:rPr>
            </a:br>
            <a:r>
              <a:rPr lang="en-US" altLang="zh-CN" dirty="0">
                <a:solidFill>
                  <a:srgbClr val="555555"/>
                </a:solidFill>
                <a:latin typeface="Microsoft YaHei" panose="020B0503020204020204" pitchFamily="34" charset="-122"/>
                <a:ea typeface="Microsoft YaHei" panose="020B0503020204020204" pitchFamily="34" charset="-122"/>
              </a:rPr>
              <a:t>3.</a:t>
            </a:r>
            <a:r>
              <a:rPr lang="zh-CN" altLang="en-US" dirty="0">
                <a:solidFill>
                  <a:srgbClr val="555555"/>
                </a:solidFill>
                <a:latin typeface="Microsoft YaHei" panose="020B0503020204020204" pitchFamily="34" charset="-122"/>
                <a:ea typeface="Microsoft YaHei" panose="020B0503020204020204" pitchFamily="34" charset="-122"/>
              </a:rPr>
              <a:t>测试时间开销大</a:t>
            </a:r>
            <a:r>
              <a:rPr lang="zh-CN" altLang="en-US" dirty="0" smtClean="0">
                <a:solidFill>
                  <a:srgbClr val="555555"/>
                </a:solidFill>
                <a:latin typeface="Microsoft YaHei" panose="020B0503020204020204" pitchFamily="34" charset="-122"/>
                <a:ea typeface="Microsoft YaHei" panose="020B0503020204020204" pitchFamily="34" charset="-122"/>
              </a:rPr>
              <a:t>。</a:t>
            </a:r>
            <a:endParaRPr lang="en-US" altLang="zh-CN" dirty="0" smtClean="0">
              <a:solidFill>
                <a:srgbClr val="555555"/>
              </a:solidFill>
              <a:latin typeface="Microsoft YaHei" panose="020B0503020204020204" pitchFamily="34" charset="-122"/>
              <a:ea typeface="Microsoft YaHei" panose="020B0503020204020204" pitchFamily="34" charset="-122"/>
            </a:endParaRPr>
          </a:p>
          <a:p>
            <a:r>
              <a:rPr lang="en-US" altLang="zh-CN" dirty="0">
                <a:solidFill>
                  <a:srgbClr val="555555"/>
                </a:solidFill>
                <a:latin typeface="Microsoft YaHei" panose="020B0503020204020204" pitchFamily="34" charset="-122"/>
                <a:ea typeface="Microsoft YaHei" panose="020B0503020204020204" pitchFamily="34" charset="-122"/>
              </a:rPr>
              <a:t> </a:t>
            </a:r>
            <a:r>
              <a:rPr lang="en-US" altLang="zh-CN" dirty="0" smtClean="0">
                <a:solidFill>
                  <a:srgbClr val="555555"/>
                </a:solidFill>
                <a:latin typeface="Microsoft YaHei" panose="020B0503020204020204" pitchFamily="34" charset="-122"/>
                <a:ea typeface="Microsoft YaHei" panose="020B0503020204020204" pitchFamily="34" charset="-122"/>
              </a:rPr>
              <a:t>        </a:t>
            </a:r>
            <a:r>
              <a:rPr lang="zh-CN" altLang="en-US" dirty="0" smtClean="0">
                <a:solidFill>
                  <a:srgbClr val="555555"/>
                </a:solidFill>
                <a:latin typeface="Microsoft YaHei" panose="020B0503020204020204" pitchFamily="34" charset="-122"/>
                <a:ea typeface="Microsoft YaHei" panose="020B0503020204020204" pitchFamily="34" charset="-122"/>
              </a:rPr>
              <a:t>依然</a:t>
            </a:r>
            <a:r>
              <a:rPr lang="zh-CN" altLang="en-US" dirty="0">
                <a:solidFill>
                  <a:srgbClr val="555555"/>
                </a:solidFill>
                <a:latin typeface="Microsoft YaHei" panose="020B0503020204020204" pitchFamily="34" charset="-122"/>
                <a:ea typeface="Microsoft YaHei" panose="020B0503020204020204" pitchFamily="34" charset="-122"/>
              </a:rPr>
              <a:t>是因为</a:t>
            </a:r>
            <a:r>
              <a:rPr lang="en-US" altLang="zh-CN" dirty="0">
                <a:solidFill>
                  <a:srgbClr val="555555"/>
                </a:solidFill>
                <a:latin typeface="Microsoft YaHei" panose="020B0503020204020204" pitchFamily="34" charset="-122"/>
                <a:ea typeface="Microsoft YaHei" panose="020B0503020204020204" pitchFamily="34" charset="-122"/>
              </a:rPr>
              <a:t>ROI-centric</a:t>
            </a:r>
            <a:r>
              <a:rPr lang="zh-CN" altLang="en-US" dirty="0">
                <a:solidFill>
                  <a:srgbClr val="555555"/>
                </a:solidFill>
                <a:latin typeface="Microsoft YaHei" panose="020B0503020204020204" pitchFamily="34" charset="-122"/>
                <a:ea typeface="Microsoft YaHei" panose="020B0503020204020204" pitchFamily="34" charset="-122"/>
              </a:rPr>
              <a:t>的原因</a:t>
            </a:r>
            <a:r>
              <a:rPr lang="en-US" altLang="zh-CN" b="1" dirty="0">
                <a:solidFill>
                  <a:srgbClr val="555555"/>
                </a:solidFill>
                <a:latin typeface="Microsoft YaHei" panose="020B0503020204020204" pitchFamily="34" charset="-122"/>
                <a:ea typeface="Microsoft YaHei" panose="020B0503020204020204" pitchFamily="34" charset="-122"/>
              </a:rPr>
              <a:t>(whole image as input-&gt;</a:t>
            </a:r>
            <a:r>
              <a:rPr lang="en-US" altLang="zh-CN" b="1" dirty="0" err="1">
                <a:solidFill>
                  <a:srgbClr val="555555"/>
                </a:solidFill>
                <a:latin typeface="Microsoft YaHei" panose="020B0503020204020204" pitchFamily="34" charset="-122"/>
                <a:ea typeface="Microsoft YaHei" panose="020B0503020204020204" pitchFamily="34" charset="-122"/>
              </a:rPr>
              <a:t>ss</a:t>
            </a:r>
            <a:r>
              <a:rPr lang="en-US" altLang="zh-CN" b="1" dirty="0">
                <a:solidFill>
                  <a:srgbClr val="555555"/>
                </a:solidFill>
                <a:latin typeface="Microsoft YaHei" panose="020B0503020204020204" pitchFamily="34" charset="-122"/>
                <a:ea typeface="Microsoft YaHei" panose="020B0503020204020204" pitchFamily="34" charset="-122"/>
              </a:rPr>
              <a:t> </a:t>
            </a:r>
            <a:r>
              <a:rPr lang="en-US" altLang="zh-CN" b="1" dirty="0" smtClean="0">
                <a:solidFill>
                  <a:srgbClr val="555555"/>
                </a:solidFill>
                <a:latin typeface="Microsoft YaHei" panose="020B0503020204020204" pitchFamily="34" charset="-122"/>
                <a:ea typeface="Microsoft YaHei" panose="020B0503020204020204" pitchFamily="34" charset="-122"/>
              </a:rPr>
              <a:t>region</a:t>
            </a:r>
            <a:r>
              <a:rPr lang="zh-CN" altLang="en-US" b="1" dirty="0">
                <a:solidFill>
                  <a:srgbClr val="555555"/>
                </a:solidFill>
                <a:latin typeface="Microsoft YaHei" panose="020B0503020204020204" pitchFamily="34" charset="-122"/>
                <a:ea typeface="Microsoft YaHei" panose="020B0503020204020204" pitchFamily="34" charset="-122"/>
              </a:rPr>
              <a:t>映射</a:t>
            </a:r>
            <a:r>
              <a:rPr lang="en-US" altLang="zh-CN" b="1" dirty="0">
                <a:solidFill>
                  <a:srgbClr val="555555"/>
                </a:solidFill>
                <a:latin typeface="Microsoft YaHei" panose="020B0503020204020204" pitchFamily="34" charset="-122"/>
                <a:ea typeface="Microsoft YaHei" panose="020B0503020204020204" pitchFamily="34" charset="-122"/>
              </a:rPr>
              <a:t>)</a:t>
            </a:r>
            <a:r>
              <a:rPr lang="zh-CN" altLang="en-US" dirty="0">
                <a:solidFill>
                  <a:srgbClr val="555555"/>
                </a:solidFill>
                <a:latin typeface="Microsoft YaHei" panose="020B0503020204020204" pitchFamily="34" charset="-122"/>
                <a:ea typeface="Microsoft YaHei" panose="020B0503020204020204" pitchFamily="34" charset="-122"/>
              </a:rPr>
              <a:t>，这点</a:t>
            </a:r>
            <a:r>
              <a:rPr lang="en-US" altLang="zh-CN" dirty="0">
                <a:solidFill>
                  <a:srgbClr val="555555"/>
                </a:solidFill>
                <a:latin typeface="Microsoft YaHei" panose="020B0503020204020204" pitchFamily="34" charset="-122"/>
                <a:ea typeface="Microsoft YaHei" panose="020B0503020204020204" pitchFamily="34" charset="-122"/>
              </a:rPr>
              <a:t>SPP-Net</a:t>
            </a:r>
            <a:r>
              <a:rPr lang="zh-CN" altLang="en-US" dirty="0">
                <a:solidFill>
                  <a:srgbClr val="555555"/>
                </a:solidFill>
                <a:latin typeface="Microsoft YaHei" panose="020B0503020204020204" pitchFamily="34" charset="-122"/>
                <a:ea typeface="Microsoft YaHei" panose="020B0503020204020204" pitchFamily="34" charset="-122"/>
              </a:rPr>
              <a:t>已经改进，然后</a:t>
            </a:r>
            <a:r>
              <a:rPr lang="en-US" altLang="zh-CN" dirty="0">
                <a:solidFill>
                  <a:srgbClr val="555555"/>
                </a:solidFill>
                <a:latin typeface="Microsoft YaHei" panose="020B0503020204020204" pitchFamily="34" charset="-122"/>
                <a:ea typeface="Microsoft YaHei" panose="020B0503020204020204" pitchFamily="34" charset="-122"/>
              </a:rPr>
              <a:t>FRCN</a:t>
            </a:r>
            <a:r>
              <a:rPr lang="zh-CN" altLang="en-US" dirty="0">
                <a:solidFill>
                  <a:srgbClr val="555555"/>
                </a:solidFill>
                <a:latin typeface="Microsoft YaHei" panose="020B0503020204020204" pitchFamily="34" charset="-122"/>
                <a:ea typeface="Microsoft YaHei" panose="020B0503020204020204" pitchFamily="34" charset="-122"/>
              </a:rPr>
              <a:t>进一步通过</a:t>
            </a:r>
            <a:r>
              <a:rPr lang="en-US" altLang="zh-CN" b="1" dirty="0">
                <a:solidFill>
                  <a:srgbClr val="555555"/>
                </a:solidFill>
                <a:latin typeface="Microsoft YaHei" panose="020B0503020204020204" pitchFamily="34" charset="-122"/>
                <a:ea typeface="Microsoft YaHei" panose="020B0503020204020204" pitchFamily="34" charset="-122"/>
              </a:rPr>
              <a:t>single scale(pooling-&gt;</a:t>
            </a:r>
            <a:r>
              <a:rPr lang="en-US" altLang="zh-CN" b="1" dirty="0" err="1">
                <a:solidFill>
                  <a:srgbClr val="555555"/>
                </a:solidFill>
                <a:latin typeface="Microsoft YaHei" panose="020B0503020204020204" pitchFamily="34" charset="-122"/>
                <a:ea typeface="Microsoft YaHei" panose="020B0503020204020204" pitchFamily="34" charset="-122"/>
              </a:rPr>
              <a:t>spp</a:t>
            </a:r>
            <a:r>
              <a:rPr lang="en-US" altLang="zh-CN" b="1" dirty="0">
                <a:solidFill>
                  <a:srgbClr val="555555"/>
                </a:solidFill>
                <a:latin typeface="Microsoft YaHei" panose="020B0503020204020204" pitchFamily="34" charset="-122"/>
                <a:ea typeface="Microsoft YaHei" panose="020B0503020204020204" pitchFamily="34" charset="-122"/>
              </a:rPr>
              <a:t> just for one scale)</a:t>
            </a:r>
            <a:r>
              <a:rPr lang="en-US" altLang="zh-CN" dirty="0">
                <a:solidFill>
                  <a:srgbClr val="555555"/>
                </a:solidFill>
                <a:latin typeface="Microsoft YaHei" panose="020B0503020204020204" pitchFamily="34" charset="-122"/>
                <a:ea typeface="Microsoft YaHei" panose="020B0503020204020204" pitchFamily="34" charset="-122"/>
              </a:rPr>
              <a:t> testing</a:t>
            </a:r>
            <a:r>
              <a:rPr lang="zh-CN" altLang="en-US" dirty="0">
                <a:solidFill>
                  <a:srgbClr val="555555"/>
                </a:solidFill>
                <a:latin typeface="Microsoft YaHei" panose="020B0503020204020204" pitchFamily="34" charset="-122"/>
                <a:ea typeface="Microsoft YaHei" panose="020B0503020204020204" pitchFamily="34" charset="-122"/>
              </a:rPr>
              <a:t>和</a:t>
            </a:r>
            <a:r>
              <a:rPr lang="en-US" altLang="zh-CN" b="1" dirty="0">
                <a:solidFill>
                  <a:srgbClr val="555555"/>
                </a:solidFill>
                <a:latin typeface="Microsoft YaHei" panose="020B0503020204020204" pitchFamily="34" charset="-122"/>
                <a:ea typeface="Microsoft YaHei" panose="020B0503020204020204" pitchFamily="34" charset="-122"/>
              </a:rPr>
              <a:t>SVD(</a:t>
            </a:r>
            <a:r>
              <a:rPr lang="zh-CN" altLang="en-US" b="1" dirty="0">
                <a:solidFill>
                  <a:srgbClr val="555555"/>
                </a:solidFill>
                <a:latin typeface="Microsoft YaHei" panose="020B0503020204020204" pitchFamily="34" charset="-122"/>
                <a:ea typeface="Microsoft YaHei" panose="020B0503020204020204" pitchFamily="34" charset="-122"/>
              </a:rPr>
              <a:t>降维</a:t>
            </a:r>
            <a:r>
              <a:rPr lang="en-US" altLang="zh-CN" b="1" dirty="0">
                <a:solidFill>
                  <a:srgbClr val="555555"/>
                </a:solidFill>
                <a:latin typeface="Microsoft YaHei" panose="020B0503020204020204" pitchFamily="34" charset="-122"/>
                <a:ea typeface="Microsoft YaHei" panose="020B0503020204020204" pitchFamily="34" charset="-122"/>
              </a:rPr>
              <a:t>)</a:t>
            </a:r>
            <a:r>
              <a:rPr lang="zh-CN" altLang="en-US" b="1" dirty="0">
                <a:solidFill>
                  <a:srgbClr val="555555"/>
                </a:solidFill>
                <a:latin typeface="Microsoft YaHei" panose="020B0503020204020204" pitchFamily="34" charset="-122"/>
                <a:ea typeface="Microsoft YaHei" panose="020B0503020204020204" pitchFamily="34" charset="-122"/>
              </a:rPr>
              <a:t>分解</a:t>
            </a:r>
            <a:r>
              <a:rPr lang="zh-CN" altLang="en-US" dirty="0">
                <a:solidFill>
                  <a:srgbClr val="555555"/>
                </a:solidFill>
                <a:latin typeface="Microsoft YaHei" panose="020B0503020204020204" pitchFamily="34" charset="-122"/>
                <a:ea typeface="Microsoft YaHei" panose="020B0503020204020204" pitchFamily="34" charset="-122"/>
              </a:rPr>
              <a:t>全连接来提速。</a:t>
            </a:r>
            <a:endParaRPr lang="zh-CN" altLang="en-US" b="0" i="0" dirty="0">
              <a:solidFill>
                <a:srgbClr val="000000"/>
              </a:solidFill>
              <a:effectLst/>
              <a:latin typeface="Arial" panose="020B0604020202020204" pitchFamily="34" charset="0"/>
            </a:endParaRPr>
          </a:p>
        </p:txBody>
      </p:sp>
      <p:sp>
        <p:nvSpPr>
          <p:cNvPr id="8" name="矩形 7"/>
          <p:cNvSpPr/>
          <p:nvPr/>
        </p:nvSpPr>
        <p:spPr>
          <a:xfrm>
            <a:off x="173908" y="202918"/>
            <a:ext cx="2145459" cy="369332"/>
          </a:xfrm>
          <a:prstGeom prst="rect">
            <a:avLst/>
          </a:prstGeom>
        </p:spPr>
        <p:txBody>
          <a:bodyPr wrap="none">
            <a:spAutoFit/>
          </a:bodyPr>
          <a:lstStyle/>
          <a:p>
            <a:r>
              <a:rPr lang="en-US" altLang="zh-CN" b="1" dirty="0" smtClean="0">
                <a:solidFill>
                  <a:srgbClr val="00B0F0"/>
                </a:solidFill>
                <a:latin typeface="Microsoft YaHei" panose="020B0503020204020204" pitchFamily="34" charset="-122"/>
                <a:ea typeface="Microsoft YaHei" panose="020B0503020204020204" pitchFamily="34" charset="-122"/>
              </a:rPr>
              <a:t>2</a:t>
            </a:r>
            <a:r>
              <a:rPr lang="zh-CN" altLang="en-US" b="1" dirty="0" smtClean="0">
                <a:solidFill>
                  <a:srgbClr val="00B0F0"/>
                </a:solidFill>
                <a:latin typeface="Microsoft YaHei" panose="020B0503020204020204" pitchFamily="34" charset="-122"/>
                <a:ea typeface="Microsoft YaHei" panose="020B0503020204020204" pitchFamily="34" charset="-122"/>
              </a:rPr>
              <a:t>、</a:t>
            </a:r>
            <a:r>
              <a:rPr lang="en-US" altLang="zh-CN" b="1" dirty="0" smtClean="0">
                <a:solidFill>
                  <a:srgbClr val="00B0F0"/>
                </a:solidFill>
                <a:latin typeface="Microsoft YaHei" panose="020B0503020204020204" pitchFamily="34" charset="-122"/>
                <a:ea typeface="Microsoft YaHei" panose="020B0503020204020204" pitchFamily="34" charset="-122"/>
              </a:rPr>
              <a:t>Fast-</a:t>
            </a:r>
            <a:r>
              <a:rPr lang="en-US" altLang="zh-CN" b="1" dirty="0" err="1" smtClean="0">
                <a:solidFill>
                  <a:srgbClr val="00B0F0"/>
                </a:solidFill>
                <a:latin typeface="Microsoft YaHei" panose="020B0503020204020204" pitchFamily="34" charset="-122"/>
                <a:ea typeface="Microsoft YaHei" panose="020B0503020204020204" pitchFamily="34" charset="-122"/>
              </a:rPr>
              <a:t>Rcnn</a:t>
            </a:r>
            <a:r>
              <a:rPr lang="zh-CN" altLang="en-US" b="1" dirty="0" smtClean="0">
                <a:solidFill>
                  <a:srgbClr val="00B0F0"/>
                </a:solidFill>
                <a:latin typeface="Microsoft YaHei" panose="020B0503020204020204" pitchFamily="34" charset="-122"/>
                <a:ea typeface="Microsoft YaHei" panose="020B0503020204020204" pitchFamily="34" charset="-122"/>
              </a:rPr>
              <a:t>改进</a:t>
            </a:r>
            <a:endParaRPr lang="zh-CN" altLang="en-US" dirty="0">
              <a:solidFill>
                <a:srgbClr val="00B0F0"/>
              </a:solidFill>
            </a:endParaRPr>
          </a:p>
        </p:txBody>
      </p:sp>
    </p:spTree>
    <p:extLst>
      <p:ext uri="{BB962C8B-B14F-4D97-AF65-F5344CB8AC3E}">
        <p14:creationId xmlns:p14="http://schemas.microsoft.com/office/powerpoint/2010/main" val="4109553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908" y="202918"/>
            <a:ext cx="3297698" cy="369332"/>
          </a:xfrm>
          <a:prstGeom prst="rect">
            <a:avLst/>
          </a:prstGeom>
        </p:spPr>
        <p:txBody>
          <a:bodyPr wrap="none">
            <a:spAutoFit/>
          </a:bodyPr>
          <a:lstStyle/>
          <a:p>
            <a:r>
              <a:rPr lang="en-US" altLang="zh-CN" b="1" dirty="0" smtClean="0">
                <a:solidFill>
                  <a:srgbClr val="00B0F0"/>
                </a:solidFill>
                <a:latin typeface="Microsoft YaHei" panose="020B0503020204020204" pitchFamily="34" charset="-122"/>
                <a:ea typeface="Microsoft YaHei" panose="020B0503020204020204" pitchFamily="34" charset="-122"/>
              </a:rPr>
              <a:t>3</a:t>
            </a:r>
            <a:r>
              <a:rPr lang="zh-CN" altLang="en-US" b="1" dirty="0" smtClean="0">
                <a:solidFill>
                  <a:srgbClr val="00B0F0"/>
                </a:solidFill>
                <a:latin typeface="Microsoft YaHei" panose="020B0503020204020204" pitchFamily="34" charset="-122"/>
                <a:ea typeface="Microsoft YaHei" panose="020B0503020204020204" pitchFamily="34" charset="-122"/>
              </a:rPr>
              <a:t>、</a:t>
            </a:r>
            <a:r>
              <a:rPr lang="en-US" altLang="zh-CN" dirty="0" smtClean="0">
                <a:solidFill>
                  <a:srgbClr val="00B0F0"/>
                </a:solidFill>
              </a:rPr>
              <a:t>Bounding-box regression</a:t>
            </a:r>
            <a:endParaRPr lang="en-US" altLang="zh-CN" b="1" dirty="0">
              <a:solidFill>
                <a:srgbClr val="00B0F0"/>
              </a:solidFill>
            </a:endParaRPr>
          </a:p>
        </p:txBody>
      </p:sp>
      <p:pic>
        <p:nvPicPr>
          <p:cNvPr id="5" name="图片 4"/>
          <p:cNvPicPr>
            <a:picLocks noChangeAspect="1"/>
          </p:cNvPicPr>
          <p:nvPr/>
        </p:nvPicPr>
        <p:blipFill>
          <a:blip r:embed="rId2"/>
          <a:stretch>
            <a:fillRect/>
          </a:stretch>
        </p:blipFill>
        <p:spPr>
          <a:xfrm>
            <a:off x="1555748" y="1420820"/>
            <a:ext cx="5057143" cy="4180952"/>
          </a:xfrm>
          <a:prstGeom prst="rect">
            <a:avLst/>
          </a:prstGeom>
        </p:spPr>
      </p:pic>
      <p:pic>
        <p:nvPicPr>
          <p:cNvPr id="6" name="图片 5"/>
          <p:cNvPicPr>
            <a:picLocks noChangeAspect="1"/>
          </p:cNvPicPr>
          <p:nvPr/>
        </p:nvPicPr>
        <p:blipFill>
          <a:blip r:embed="rId3"/>
          <a:stretch>
            <a:fillRect/>
          </a:stretch>
        </p:blipFill>
        <p:spPr>
          <a:xfrm>
            <a:off x="7356463" y="1572768"/>
            <a:ext cx="4201553" cy="4096511"/>
          </a:xfrm>
          <a:prstGeom prst="rect">
            <a:avLst/>
          </a:prstGeom>
        </p:spPr>
      </p:pic>
    </p:spTree>
    <p:extLst>
      <p:ext uri="{BB962C8B-B14F-4D97-AF65-F5344CB8AC3E}">
        <p14:creationId xmlns:p14="http://schemas.microsoft.com/office/powerpoint/2010/main" val="2913940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7982" y="1645920"/>
            <a:ext cx="5289898" cy="3593592"/>
          </a:xfrm>
          <a:prstGeom prst="rect">
            <a:avLst/>
          </a:prstGeom>
        </p:spPr>
      </p:pic>
      <p:pic>
        <p:nvPicPr>
          <p:cNvPr id="8" name="图片 7"/>
          <p:cNvPicPr>
            <a:picLocks noChangeAspect="1"/>
          </p:cNvPicPr>
          <p:nvPr/>
        </p:nvPicPr>
        <p:blipFill>
          <a:blip r:embed="rId3"/>
          <a:stretch>
            <a:fillRect/>
          </a:stretch>
        </p:blipFill>
        <p:spPr>
          <a:xfrm>
            <a:off x="6528401" y="505139"/>
            <a:ext cx="5295238" cy="3627949"/>
          </a:xfrm>
          <a:prstGeom prst="rect">
            <a:avLst/>
          </a:prstGeom>
        </p:spPr>
      </p:pic>
      <p:pic>
        <p:nvPicPr>
          <p:cNvPr id="9" name="图片 8"/>
          <p:cNvPicPr>
            <a:picLocks noChangeAspect="1"/>
          </p:cNvPicPr>
          <p:nvPr/>
        </p:nvPicPr>
        <p:blipFill>
          <a:blip r:embed="rId4"/>
          <a:stretch>
            <a:fillRect/>
          </a:stretch>
        </p:blipFill>
        <p:spPr>
          <a:xfrm>
            <a:off x="6414115" y="4133088"/>
            <a:ext cx="5409524" cy="2266667"/>
          </a:xfrm>
          <a:prstGeom prst="rect">
            <a:avLst/>
          </a:prstGeom>
        </p:spPr>
      </p:pic>
    </p:spTree>
    <p:extLst>
      <p:ext uri="{BB962C8B-B14F-4D97-AF65-F5344CB8AC3E}">
        <p14:creationId xmlns:p14="http://schemas.microsoft.com/office/powerpoint/2010/main" val="2829127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908" y="202918"/>
            <a:ext cx="2145459" cy="369332"/>
          </a:xfrm>
          <a:prstGeom prst="rect">
            <a:avLst/>
          </a:prstGeom>
        </p:spPr>
        <p:txBody>
          <a:bodyPr wrap="none">
            <a:spAutoFit/>
          </a:bodyPr>
          <a:lstStyle/>
          <a:p>
            <a:r>
              <a:rPr lang="en-US" altLang="zh-CN" b="1" dirty="0" smtClean="0">
                <a:solidFill>
                  <a:srgbClr val="00B0F0"/>
                </a:solidFill>
                <a:latin typeface="Microsoft YaHei" panose="020B0503020204020204" pitchFamily="34" charset="-122"/>
                <a:ea typeface="Microsoft YaHei" panose="020B0503020204020204" pitchFamily="34" charset="-122"/>
              </a:rPr>
              <a:t>4</a:t>
            </a:r>
            <a:r>
              <a:rPr lang="zh-CN" altLang="en-US" b="1" dirty="0" smtClean="0">
                <a:solidFill>
                  <a:srgbClr val="00B0F0"/>
                </a:solidFill>
                <a:latin typeface="Microsoft YaHei" panose="020B0503020204020204" pitchFamily="34" charset="-122"/>
                <a:ea typeface="Microsoft YaHei" panose="020B0503020204020204" pitchFamily="34" charset="-122"/>
              </a:rPr>
              <a:t>、</a:t>
            </a:r>
            <a:r>
              <a:rPr lang="en-US" altLang="zh-CN" b="1" dirty="0" smtClean="0">
                <a:solidFill>
                  <a:srgbClr val="00B0F0"/>
                </a:solidFill>
                <a:latin typeface="Microsoft YaHei" panose="020B0503020204020204" pitchFamily="34" charset="-122"/>
                <a:ea typeface="Microsoft YaHei" panose="020B0503020204020204" pitchFamily="34" charset="-122"/>
              </a:rPr>
              <a:t>Fast-</a:t>
            </a:r>
            <a:r>
              <a:rPr lang="en-US" altLang="zh-CN" b="1" dirty="0" err="1" smtClean="0">
                <a:solidFill>
                  <a:srgbClr val="00B0F0"/>
                </a:solidFill>
                <a:latin typeface="Microsoft YaHei" panose="020B0503020204020204" pitchFamily="34" charset="-122"/>
                <a:ea typeface="Microsoft YaHei" panose="020B0503020204020204" pitchFamily="34" charset="-122"/>
              </a:rPr>
              <a:t>Rcnn</a:t>
            </a:r>
            <a:r>
              <a:rPr lang="zh-CN" altLang="en-US" b="1" dirty="0" smtClean="0">
                <a:solidFill>
                  <a:srgbClr val="00B0F0"/>
                </a:solidFill>
                <a:latin typeface="Microsoft YaHei" panose="020B0503020204020204" pitchFamily="34" charset="-122"/>
                <a:ea typeface="Microsoft YaHei" panose="020B0503020204020204" pitchFamily="34" charset="-122"/>
              </a:rPr>
              <a:t>框架</a:t>
            </a:r>
            <a:endParaRPr lang="zh-CN" altLang="en-US" dirty="0">
              <a:solidFill>
                <a:srgbClr val="00B0F0"/>
              </a:solidFill>
            </a:endParaRPr>
          </a:p>
        </p:txBody>
      </p:sp>
      <p:pic>
        <p:nvPicPr>
          <p:cNvPr id="5" name="图片 4"/>
          <p:cNvPicPr>
            <a:picLocks noChangeAspect="1"/>
          </p:cNvPicPr>
          <p:nvPr/>
        </p:nvPicPr>
        <p:blipFill>
          <a:blip r:embed="rId3"/>
          <a:stretch>
            <a:fillRect/>
          </a:stretch>
        </p:blipFill>
        <p:spPr>
          <a:xfrm>
            <a:off x="1658117" y="702797"/>
            <a:ext cx="5247619" cy="3733333"/>
          </a:xfrm>
          <a:prstGeom prst="rect">
            <a:avLst/>
          </a:prstGeom>
        </p:spPr>
      </p:pic>
      <p:sp>
        <p:nvSpPr>
          <p:cNvPr id="6" name="矩形 5"/>
          <p:cNvSpPr/>
          <p:nvPr/>
        </p:nvSpPr>
        <p:spPr>
          <a:xfrm>
            <a:off x="7223096" y="922858"/>
            <a:ext cx="4038600" cy="3293209"/>
          </a:xfrm>
          <a:prstGeom prst="rect">
            <a:avLst/>
          </a:prstGeom>
        </p:spPr>
        <p:txBody>
          <a:bodyPr wrap="square">
            <a:spAutoFit/>
          </a:bodyPr>
          <a:lstStyle/>
          <a:p>
            <a:pPr algn="just"/>
            <a:r>
              <a:rPr lang="en-US" altLang="zh-CN" sz="1600" dirty="0">
                <a:solidFill>
                  <a:srgbClr val="555555"/>
                </a:solidFill>
                <a:latin typeface="Microsoft YaHei" panose="020B0503020204020204" pitchFamily="34" charset="-122"/>
                <a:ea typeface="Microsoft YaHei" panose="020B0503020204020204" pitchFamily="34" charset="-122"/>
              </a:rPr>
              <a:t>1.</a:t>
            </a:r>
            <a:r>
              <a:rPr lang="zh-CN" altLang="en-US" sz="1600" dirty="0">
                <a:solidFill>
                  <a:srgbClr val="555555"/>
                </a:solidFill>
                <a:latin typeface="Microsoft YaHei" panose="020B0503020204020204" pitchFamily="34" charset="-122"/>
                <a:ea typeface="Microsoft YaHei" panose="020B0503020204020204" pitchFamily="34" charset="-122"/>
              </a:rPr>
              <a:t>用</a:t>
            </a:r>
            <a:r>
              <a:rPr lang="en-US" altLang="zh-CN" sz="1600" dirty="0">
                <a:solidFill>
                  <a:srgbClr val="555555"/>
                </a:solidFill>
                <a:latin typeface="Microsoft YaHei" panose="020B0503020204020204" pitchFamily="34" charset="-122"/>
                <a:ea typeface="Microsoft YaHei" panose="020B0503020204020204" pitchFamily="34" charset="-122"/>
              </a:rPr>
              <a:t>selective search</a:t>
            </a:r>
            <a:r>
              <a:rPr lang="zh-CN" altLang="en-US" sz="1600" dirty="0">
                <a:solidFill>
                  <a:srgbClr val="555555"/>
                </a:solidFill>
                <a:latin typeface="Microsoft YaHei" panose="020B0503020204020204" pitchFamily="34" charset="-122"/>
                <a:ea typeface="Microsoft YaHei" panose="020B0503020204020204" pitchFamily="34" charset="-122"/>
              </a:rPr>
              <a:t>在一张图片中生成约</a:t>
            </a:r>
            <a:r>
              <a:rPr lang="en-US" altLang="zh-CN" sz="1600" dirty="0">
                <a:solidFill>
                  <a:srgbClr val="555555"/>
                </a:solidFill>
                <a:latin typeface="Microsoft YaHei" panose="020B0503020204020204" pitchFamily="34" charset="-122"/>
                <a:ea typeface="Microsoft YaHei" panose="020B0503020204020204" pitchFamily="34" charset="-122"/>
              </a:rPr>
              <a:t>2000</a:t>
            </a:r>
            <a:r>
              <a:rPr lang="zh-CN" altLang="en-US" sz="1600" dirty="0">
                <a:solidFill>
                  <a:srgbClr val="555555"/>
                </a:solidFill>
                <a:latin typeface="Microsoft YaHei" panose="020B0503020204020204" pitchFamily="34" charset="-122"/>
                <a:ea typeface="Microsoft YaHei" panose="020B0503020204020204" pitchFamily="34" charset="-122"/>
              </a:rPr>
              <a:t>个</a:t>
            </a:r>
            <a:r>
              <a:rPr lang="en-US" altLang="zh-CN" sz="1600" dirty="0">
                <a:solidFill>
                  <a:srgbClr val="555555"/>
                </a:solidFill>
                <a:latin typeface="Microsoft YaHei" panose="020B0503020204020204" pitchFamily="34" charset="-122"/>
                <a:ea typeface="Microsoft YaHei" panose="020B0503020204020204" pitchFamily="34" charset="-122"/>
              </a:rPr>
              <a:t>object proposal</a:t>
            </a:r>
            <a:r>
              <a:rPr lang="zh-CN" altLang="en-US" sz="1600" dirty="0">
                <a:solidFill>
                  <a:srgbClr val="555555"/>
                </a:solidFill>
                <a:latin typeface="Microsoft YaHei" panose="020B0503020204020204" pitchFamily="34" charset="-122"/>
                <a:ea typeface="Microsoft YaHei" panose="020B0503020204020204" pitchFamily="34" charset="-122"/>
              </a:rPr>
              <a:t>，即</a:t>
            </a:r>
            <a:r>
              <a:rPr lang="en-US" altLang="zh-CN" sz="1600" dirty="0" err="1">
                <a:solidFill>
                  <a:srgbClr val="555555"/>
                </a:solidFill>
                <a:latin typeface="Microsoft YaHei" panose="020B0503020204020204" pitchFamily="34" charset="-122"/>
                <a:ea typeface="Microsoft YaHei" panose="020B0503020204020204" pitchFamily="34" charset="-122"/>
              </a:rPr>
              <a:t>RoI</a:t>
            </a:r>
            <a:r>
              <a:rPr lang="zh-CN" altLang="en-US" sz="1600" dirty="0" smtClean="0">
                <a:solidFill>
                  <a:srgbClr val="555555"/>
                </a:solidFill>
                <a:latin typeface="Microsoft YaHei" panose="020B0503020204020204" pitchFamily="34" charset="-122"/>
                <a:ea typeface="Microsoft YaHei" panose="020B0503020204020204" pitchFamily="34" charset="-122"/>
              </a:rPr>
              <a:t>。</a:t>
            </a:r>
            <a:endParaRPr lang="en-US" altLang="zh-CN" sz="1600" dirty="0" smtClean="0">
              <a:solidFill>
                <a:srgbClr val="555555"/>
              </a:solidFill>
              <a:latin typeface="Microsoft YaHei" panose="020B0503020204020204" pitchFamily="34" charset="-122"/>
              <a:ea typeface="Microsoft YaHei" panose="020B0503020204020204" pitchFamily="34" charset="-122"/>
            </a:endParaRPr>
          </a:p>
          <a:p>
            <a:pPr algn="just"/>
            <a:endParaRPr lang="en-US" altLang="zh-CN" sz="1600" dirty="0">
              <a:solidFill>
                <a:srgbClr val="555555"/>
              </a:solidFill>
              <a:latin typeface="Arial" panose="020B0604020202020204" pitchFamily="34" charset="0"/>
            </a:endParaRPr>
          </a:p>
          <a:p>
            <a:pPr algn="just"/>
            <a:r>
              <a:rPr lang="en-US" altLang="zh-CN" sz="1600" dirty="0">
                <a:solidFill>
                  <a:srgbClr val="555555"/>
                </a:solidFill>
                <a:latin typeface="Microsoft YaHei" panose="020B0503020204020204" pitchFamily="34" charset="-122"/>
                <a:ea typeface="Microsoft YaHei" panose="020B0503020204020204" pitchFamily="34" charset="-122"/>
              </a:rPr>
              <a:t>2.</a:t>
            </a:r>
            <a:r>
              <a:rPr lang="zh-CN" altLang="en-US" sz="1600" dirty="0">
                <a:solidFill>
                  <a:srgbClr val="555555"/>
                </a:solidFill>
                <a:latin typeface="Microsoft YaHei" panose="020B0503020204020204" pitchFamily="34" charset="-122"/>
                <a:ea typeface="Microsoft YaHei" panose="020B0503020204020204" pitchFamily="34" charset="-122"/>
              </a:rPr>
              <a:t>整图输入</a:t>
            </a:r>
            <a:r>
              <a:rPr lang="en-US" altLang="zh-CN" sz="1600" dirty="0">
                <a:solidFill>
                  <a:srgbClr val="555555"/>
                </a:solidFill>
                <a:latin typeface="Microsoft YaHei" panose="020B0503020204020204" pitchFamily="34" charset="-122"/>
                <a:ea typeface="Microsoft YaHei" panose="020B0503020204020204" pitchFamily="34" charset="-122"/>
              </a:rPr>
              <a:t>FCN</a:t>
            </a:r>
            <a:r>
              <a:rPr lang="zh-CN" altLang="en-US" sz="1600" dirty="0">
                <a:solidFill>
                  <a:srgbClr val="555555"/>
                </a:solidFill>
                <a:latin typeface="Microsoft YaHei" panose="020B0503020204020204" pitchFamily="34" charset="-122"/>
                <a:ea typeface="Microsoft YaHei" panose="020B0503020204020204" pitchFamily="34" charset="-122"/>
              </a:rPr>
              <a:t>得到特征图，对每个</a:t>
            </a:r>
            <a:r>
              <a:rPr lang="en-US" altLang="zh-CN" sz="1600" dirty="0">
                <a:solidFill>
                  <a:srgbClr val="555555"/>
                </a:solidFill>
                <a:latin typeface="Microsoft YaHei" panose="020B0503020204020204" pitchFamily="34" charset="-122"/>
                <a:ea typeface="Microsoft YaHei" panose="020B0503020204020204" pitchFamily="34" charset="-122"/>
              </a:rPr>
              <a:t>scale</a:t>
            </a:r>
            <a:r>
              <a:rPr lang="zh-CN" altLang="en-US" sz="1600" dirty="0">
                <a:solidFill>
                  <a:srgbClr val="555555"/>
                </a:solidFill>
                <a:latin typeface="Microsoft YaHei" panose="020B0503020204020204" pitchFamily="34" charset="-122"/>
                <a:ea typeface="Microsoft YaHei" panose="020B0503020204020204" pitchFamily="34" charset="-122"/>
              </a:rPr>
              <a:t>的每个</a:t>
            </a:r>
            <a:r>
              <a:rPr lang="en-US" altLang="zh-CN" sz="1600" dirty="0">
                <a:solidFill>
                  <a:srgbClr val="555555"/>
                </a:solidFill>
                <a:latin typeface="Microsoft YaHei" panose="020B0503020204020204" pitchFamily="34" charset="-122"/>
                <a:ea typeface="Microsoft YaHei" panose="020B0503020204020204" pitchFamily="34" charset="-122"/>
              </a:rPr>
              <a:t>ROI</a:t>
            </a:r>
            <a:r>
              <a:rPr lang="zh-CN" altLang="en-US" sz="1600" dirty="0">
                <a:solidFill>
                  <a:srgbClr val="555555"/>
                </a:solidFill>
                <a:latin typeface="Microsoft YaHei" panose="020B0503020204020204" pitchFamily="34" charset="-122"/>
                <a:ea typeface="Microsoft YaHei" panose="020B0503020204020204" pitchFamily="34" charset="-122"/>
              </a:rPr>
              <a:t>，在特征图中</a:t>
            </a:r>
            <a:r>
              <a:rPr lang="en-US" altLang="zh-CN" sz="1600" dirty="0">
                <a:solidFill>
                  <a:srgbClr val="555555"/>
                </a:solidFill>
                <a:latin typeface="Microsoft YaHei" panose="020B0503020204020204" pitchFamily="34" charset="-122"/>
                <a:ea typeface="Microsoft YaHei" panose="020B0503020204020204" pitchFamily="34" charset="-122"/>
              </a:rPr>
              <a:t>crop</a:t>
            </a:r>
            <a:r>
              <a:rPr lang="zh-CN" altLang="en-US" sz="1600" dirty="0">
                <a:solidFill>
                  <a:srgbClr val="555555"/>
                </a:solidFill>
                <a:latin typeface="Microsoft YaHei" panose="020B0503020204020204" pitchFamily="34" charset="-122"/>
                <a:ea typeface="Microsoft YaHei" panose="020B0503020204020204" pitchFamily="34" charset="-122"/>
              </a:rPr>
              <a:t>出对应的</a:t>
            </a:r>
            <a:r>
              <a:rPr lang="en-US" altLang="zh-CN" sz="1600" dirty="0">
                <a:solidFill>
                  <a:srgbClr val="555555"/>
                </a:solidFill>
                <a:latin typeface="Microsoft YaHei" panose="020B0503020204020204" pitchFamily="34" charset="-122"/>
                <a:ea typeface="Microsoft YaHei" panose="020B0503020204020204" pitchFamily="34" charset="-122"/>
              </a:rPr>
              <a:t>patch</a:t>
            </a:r>
            <a:r>
              <a:rPr lang="zh-CN" altLang="en-US" sz="1600" dirty="0">
                <a:solidFill>
                  <a:srgbClr val="555555"/>
                </a:solidFill>
                <a:latin typeface="Microsoft YaHei" panose="020B0503020204020204" pitchFamily="34" charset="-122"/>
                <a:ea typeface="Microsoft YaHei" panose="020B0503020204020204" pitchFamily="34" charset="-122"/>
              </a:rPr>
              <a:t>。并用</a:t>
            </a:r>
            <a:r>
              <a:rPr lang="en-US" altLang="zh-CN" sz="1600" dirty="0" err="1">
                <a:solidFill>
                  <a:srgbClr val="555555"/>
                </a:solidFill>
                <a:latin typeface="Microsoft YaHei" panose="020B0503020204020204" pitchFamily="34" charset="-122"/>
                <a:ea typeface="Microsoft YaHei" panose="020B0503020204020204" pitchFamily="34" charset="-122"/>
              </a:rPr>
              <a:t>Rol</a:t>
            </a:r>
            <a:r>
              <a:rPr lang="en-US" altLang="zh-CN" sz="1600" dirty="0">
                <a:solidFill>
                  <a:srgbClr val="555555"/>
                </a:solidFill>
                <a:latin typeface="Microsoft YaHei" panose="020B0503020204020204" pitchFamily="34" charset="-122"/>
                <a:ea typeface="Microsoft YaHei" panose="020B0503020204020204" pitchFamily="34" charset="-122"/>
              </a:rPr>
              <a:t> pooling layer</a:t>
            </a:r>
            <a:r>
              <a:rPr lang="zh-CN" altLang="en-US" sz="1600" dirty="0">
                <a:solidFill>
                  <a:srgbClr val="555555"/>
                </a:solidFill>
                <a:latin typeface="Microsoft YaHei" panose="020B0503020204020204" pitchFamily="34" charset="-122"/>
                <a:ea typeface="Microsoft YaHei" panose="020B0503020204020204" pitchFamily="34" charset="-122"/>
              </a:rPr>
              <a:t>来统一到一样的尺度（对于</a:t>
            </a:r>
            <a:r>
              <a:rPr lang="en-US" altLang="zh-CN" sz="1600" dirty="0" err="1">
                <a:solidFill>
                  <a:srgbClr val="555555"/>
                </a:solidFill>
                <a:latin typeface="Microsoft YaHei" panose="020B0503020204020204" pitchFamily="34" charset="-122"/>
                <a:ea typeface="Microsoft YaHei" panose="020B0503020204020204" pitchFamily="34" charset="-122"/>
              </a:rPr>
              <a:t>AlexNet</a:t>
            </a:r>
            <a:r>
              <a:rPr lang="zh-CN" altLang="en-US" sz="1600" dirty="0">
                <a:solidFill>
                  <a:srgbClr val="555555"/>
                </a:solidFill>
                <a:latin typeface="Microsoft YaHei" panose="020B0503020204020204" pitchFamily="34" charset="-122"/>
                <a:ea typeface="Microsoft YaHei" panose="020B0503020204020204" pitchFamily="34" charset="-122"/>
              </a:rPr>
              <a:t>是</a:t>
            </a:r>
            <a:r>
              <a:rPr lang="en-US" altLang="zh-CN" sz="1600" dirty="0">
                <a:solidFill>
                  <a:srgbClr val="555555"/>
                </a:solidFill>
                <a:latin typeface="Microsoft YaHei" panose="020B0503020204020204" pitchFamily="34" charset="-122"/>
                <a:ea typeface="Microsoft YaHei" panose="020B0503020204020204" pitchFamily="34" charset="-122"/>
              </a:rPr>
              <a:t>6x6</a:t>
            </a:r>
            <a:r>
              <a:rPr lang="zh-CN" altLang="en-US" sz="1600" dirty="0">
                <a:solidFill>
                  <a:srgbClr val="555555"/>
                </a:solidFill>
                <a:latin typeface="Microsoft YaHei" panose="020B0503020204020204" pitchFamily="34" charset="-122"/>
                <a:ea typeface="Microsoft YaHei" panose="020B0503020204020204" pitchFamily="34" charset="-122"/>
              </a:rPr>
              <a:t>）。</a:t>
            </a:r>
            <a:endParaRPr lang="en-US" altLang="zh-CN" sz="1600" dirty="0">
              <a:solidFill>
                <a:srgbClr val="555555"/>
              </a:solidFill>
              <a:latin typeface="Microsoft YaHei" panose="020B0503020204020204" pitchFamily="34" charset="-122"/>
              <a:ea typeface="Microsoft YaHei" panose="020B0503020204020204" pitchFamily="34" charset="-122"/>
            </a:endParaRPr>
          </a:p>
          <a:p>
            <a:pPr algn="just"/>
            <a:r>
              <a:rPr lang="zh-CN" altLang="en-US" sz="1600" dirty="0">
                <a:solidFill>
                  <a:srgbClr val="555555"/>
                </a:solidFill>
                <a:latin typeface="Microsoft YaHei" panose="020B0503020204020204" pitchFamily="34" charset="-122"/>
                <a:ea typeface="Microsoft YaHei" panose="020B0503020204020204" pitchFamily="34" charset="-122"/>
              </a:rPr>
              <a:t/>
            </a:r>
            <a:br>
              <a:rPr lang="zh-CN" altLang="en-US" sz="1600" dirty="0">
                <a:solidFill>
                  <a:srgbClr val="555555"/>
                </a:solidFill>
                <a:latin typeface="Microsoft YaHei" panose="020B0503020204020204" pitchFamily="34" charset="-122"/>
                <a:ea typeface="Microsoft YaHei" panose="020B0503020204020204" pitchFamily="34" charset="-122"/>
              </a:rPr>
            </a:br>
            <a:r>
              <a:rPr lang="en-US" altLang="zh-CN" sz="1600" dirty="0">
                <a:solidFill>
                  <a:srgbClr val="555555"/>
                </a:solidFill>
                <a:latin typeface="Microsoft YaHei" panose="020B0503020204020204" pitchFamily="34" charset="-122"/>
                <a:ea typeface="Microsoft YaHei" panose="020B0503020204020204" pitchFamily="34" charset="-122"/>
              </a:rPr>
              <a:t>3.</a:t>
            </a:r>
            <a:r>
              <a:rPr lang="zh-CN" altLang="en-US" sz="1600" dirty="0">
                <a:solidFill>
                  <a:srgbClr val="555555"/>
                </a:solidFill>
                <a:latin typeface="Microsoft YaHei" panose="020B0503020204020204" pitchFamily="34" charset="-122"/>
                <a:ea typeface="Microsoft YaHei" panose="020B0503020204020204" pitchFamily="34" charset="-122"/>
              </a:rPr>
              <a:t>继续经过两个全连接层（</a:t>
            </a:r>
            <a:r>
              <a:rPr lang="en-US" altLang="zh-CN" sz="1600" dirty="0">
                <a:solidFill>
                  <a:srgbClr val="555555"/>
                </a:solidFill>
                <a:latin typeface="Microsoft YaHei" panose="020B0503020204020204" pitchFamily="34" charset="-122"/>
                <a:ea typeface="Microsoft YaHei" panose="020B0503020204020204" pitchFamily="34" charset="-122"/>
              </a:rPr>
              <a:t>FC</a:t>
            </a:r>
            <a:r>
              <a:rPr lang="zh-CN" altLang="en-US" sz="1600" dirty="0">
                <a:solidFill>
                  <a:srgbClr val="555555"/>
                </a:solidFill>
                <a:latin typeface="Microsoft YaHei" panose="020B0503020204020204" pitchFamily="34" charset="-122"/>
                <a:ea typeface="Microsoft YaHei" panose="020B0503020204020204" pitchFamily="34" charset="-122"/>
              </a:rPr>
              <a:t>）得到特征向量</a:t>
            </a:r>
            <a:r>
              <a:rPr lang="en-US" altLang="zh-CN" sz="1600" dirty="0">
                <a:solidFill>
                  <a:srgbClr val="555555"/>
                </a:solidFill>
                <a:latin typeface="Microsoft YaHei" panose="020B0503020204020204" pitchFamily="34" charset="-122"/>
                <a:ea typeface="Microsoft YaHei" panose="020B0503020204020204" pitchFamily="34" charset="-122"/>
              </a:rPr>
              <a:t>share</a:t>
            </a:r>
            <a:r>
              <a:rPr lang="zh-CN" altLang="en-US" sz="1600" dirty="0">
                <a:solidFill>
                  <a:srgbClr val="555555"/>
                </a:solidFill>
                <a:latin typeface="Microsoft YaHei" panose="020B0503020204020204" pitchFamily="34" charset="-122"/>
                <a:ea typeface="Microsoft YaHei" panose="020B0503020204020204" pitchFamily="34" charset="-122"/>
              </a:rPr>
              <a:t>到</a:t>
            </a:r>
            <a:r>
              <a:rPr lang="en-US" altLang="zh-CN" sz="1600" dirty="0">
                <a:solidFill>
                  <a:srgbClr val="555555"/>
                </a:solidFill>
                <a:latin typeface="Microsoft YaHei" panose="020B0503020204020204" pitchFamily="34" charset="-122"/>
                <a:ea typeface="Microsoft YaHei" panose="020B0503020204020204" pitchFamily="34" charset="-122"/>
              </a:rPr>
              <a:t>branch</a:t>
            </a:r>
            <a:r>
              <a:rPr lang="zh-CN" altLang="en-US" sz="1600" dirty="0">
                <a:solidFill>
                  <a:srgbClr val="555555"/>
                </a:solidFill>
                <a:latin typeface="Microsoft YaHei" panose="020B0503020204020204" pitchFamily="34" charset="-122"/>
                <a:ea typeface="Microsoft YaHei" panose="020B0503020204020204" pitchFamily="34" charset="-122"/>
              </a:rPr>
              <a:t>的各自的</a:t>
            </a:r>
            <a:r>
              <a:rPr lang="en-US" altLang="zh-CN" sz="1600" dirty="0">
                <a:solidFill>
                  <a:srgbClr val="555555"/>
                </a:solidFill>
                <a:latin typeface="Microsoft YaHei" panose="020B0503020204020204" pitchFamily="34" charset="-122"/>
                <a:ea typeface="Microsoft YaHei" panose="020B0503020204020204" pitchFamily="34" charset="-122"/>
              </a:rPr>
              <a:t>FC</a:t>
            </a:r>
            <a:r>
              <a:rPr lang="zh-CN" altLang="en-US" sz="1600" dirty="0">
                <a:solidFill>
                  <a:srgbClr val="555555"/>
                </a:solidFill>
                <a:latin typeface="Microsoft YaHei" panose="020B0503020204020204" pitchFamily="34" charset="-122"/>
                <a:ea typeface="Microsoft YaHei" panose="020B0503020204020204" pitchFamily="34" charset="-122"/>
              </a:rPr>
              <a:t>层，得到两个输出向量：第一个是分类，使用</a:t>
            </a:r>
            <a:r>
              <a:rPr lang="en-US" altLang="zh-CN" sz="1600" dirty="0" err="1">
                <a:solidFill>
                  <a:srgbClr val="555555"/>
                </a:solidFill>
                <a:latin typeface="Microsoft YaHei" panose="020B0503020204020204" pitchFamily="34" charset="-122"/>
                <a:ea typeface="Microsoft YaHei" panose="020B0503020204020204" pitchFamily="34" charset="-122"/>
              </a:rPr>
              <a:t>softmax</a:t>
            </a:r>
            <a:r>
              <a:rPr lang="zh-CN" altLang="en-US" sz="1600" dirty="0">
                <a:solidFill>
                  <a:srgbClr val="555555"/>
                </a:solidFill>
                <a:latin typeface="Microsoft YaHei" panose="020B0503020204020204" pitchFamily="34" charset="-122"/>
                <a:ea typeface="Microsoft YaHei" panose="020B0503020204020204" pitchFamily="34" charset="-122"/>
              </a:rPr>
              <a:t>，第二个是每一类的</a:t>
            </a:r>
            <a:r>
              <a:rPr lang="en-US" altLang="zh-CN" sz="1600" dirty="0">
                <a:solidFill>
                  <a:srgbClr val="555555"/>
                </a:solidFill>
                <a:latin typeface="Microsoft YaHei" panose="020B0503020204020204" pitchFamily="34" charset="-122"/>
                <a:ea typeface="Microsoft YaHei" panose="020B0503020204020204" pitchFamily="34" charset="-122"/>
              </a:rPr>
              <a:t>bounding box</a:t>
            </a:r>
            <a:r>
              <a:rPr lang="zh-CN" altLang="en-US" sz="1600" dirty="0">
                <a:solidFill>
                  <a:srgbClr val="555555"/>
                </a:solidFill>
                <a:latin typeface="Microsoft YaHei" panose="020B0503020204020204" pitchFamily="34" charset="-122"/>
                <a:ea typeface="Microsoft YaHei" panose="020B0503020204020204" pitchFamily="34" charset="-122"/>
              </a:rPr>
              <a:t>回归。</a:t>
            </a:r>
          </a:p>
        </p:txBody>
      </p:sp>
      <p:sp>
        <p:nvSpPr>
          <p:cNvPr id="7" name="矩形 6"/>
          <p:cNvSpPr/>
          <p:nvPr/>
        </p:nvSpPr>
        <p:spPr>
          <a:xfrm>
            <a:off x="1438660" y="4566677"/>
            <a:ext cx="9936476" cy="2246769"/>
          </a:xfrm>
          <a:prstGeom prst="rect">
            <a:avLst/>
          </a:prstGeom>
        </p:spPr>
        <p:txBody>
          <a:bodyPr wrap="square">
            <a:spAutoFit/>
          </a:bodyPr>
          <a:lstStyle/>
          <a:p>
            <a:pPr algn="just"/>
            <a:r>
              <a:rPr lang="zh-CN" altLang="en-US" sz="1400" dirty="0">
                <a:solidFill>
                  <a:srgbClr val="555555"/>
                </a:solidFill>
                <a:latin typeface="Microsoft YaHei" panose="020B0503020204020204" pitchFamily="34" charset="-122"/>
                <a:ea typeface="Microsoft YaHei" panose="020B0503020204020204" pitchFamily="34" charset="-122"/>
              </a:rPr>
              <a:t>对比回来</a:t>
            </a:r>
            <a:r>
              <a:rPr lang="en-US" altLang="zh-CN" sz="1400" dirty="0">
                <a:solidFill>
                  <a:srgbClr val="555555"/>
                </a:solidFill>
                <a:latin typeface="Microsoft YaHei" panose="020B0503020204020204" pitchFamily="34" charset="-122"/>
                <a:ea typeface="Microsoft YaHei" panose="020B0503020204020204" pitchFamily="34" charset="-122"/>
              </a:rPr>
              <a:t>SPP-Net</a:t>
            </a:r>
            <a:r>
              <a:rPr lang="zh-CN" altLang="en-US" sz="1400" dirty="0">
                <a:solidFill>
                  <a:srgbClr val="555555"/>
                </a:solidFill>
                <a:latin typeface="Microsoft YaHei" panose="020B0503020204020204" pitchFamily="34" charset="-122"/>
                <a:ea typeface="Microsoft YaHei" panose="020B0503020204020204" pitchFamily="34" charset="-122"/>
              </a:rPr>
              <a:t>，可以看出</a:t>
            </a:r>
            <a:r>
              <a:rPr lang="en-US" altLang="zh-CN" sz="1400" b="1" dirty="0">
                <a:solidFill>
                  <a:srgbClr val="555555"/>
                </a:solidFill>
                <a:latin typeface="Microsoft YaHei" panose="020B0503020204020204" pitchFamily="34" charset="-122"/>
                <a:ea typeface="Microsoft YaHei" panose="020B0503020204020204" pitchFamily="34" charset="-122"/>
              </a:rPr>
              <a:t>FRCN</a:t>
            </a:r>
            <a:r>
              <a:rPr lang="zh-CN" altLang="en-US" sz="1400" b="1" dirty="0">
                <a:solidFill>
                  <a:srgbClr val="555555"/>
                </a:solidFill>
                <a:latin typeface="Microsoft YaHei" panose="020B0503020204020204" pitchFamily="34" charset="-122"/>
                <a:ea typeface="Microsoft YaHei" panose="020B0503020204020204" pitchFamily="34" charset="-122"/>
              </a:rPr>
              <a:t>大致就是一个</a:t>
            </a:r>
            <a:r>
              <a:rPr lang="en-US" altLang="zh-CN" sz="1400" b="1" dirty="0">
                <a:solidFill>
                  <a:srgbClr val="555555"/>
                </a:solidFill>
                <a:latin typeface="Microsoft YaHei" panose="020B0503020204020204" pitchFamily="34" charset="-122"/>
                <a:ea typeface="Microsoft YaHei" panose="020B0503020204020204" pitchFamily="34" charset="-122"/>
              </a:rPr>
              <a:t>joint training</a:t>
            </a:r>
            <a:r>
              <a:rPr lang="zh-CN" altLang="en-US" sz="1400" b="1" dirty="0">
                <a:solidFill>
                  <a:srgbClr val="555555"/>
                </a:solidFill>
                <a:latin typeface="Microsoft YaHei" panose="020B0503020204020204" pitchFamily="34" charset="-122"/>
                <a:ea typeface="Microsoft YaHei" panose="020B0503020204020204" pitchFamily="34" charset="-122"/>
              </a:rPr>
              <a:t>版本的</a:t>
            </a:r>
            <a:r>
              <a:rPr lang="en-US" altLang="zh-CN" sz="1400" b="1" dirty="0">
                <a:solidFill>
                  <a:srgbClr val="555555"/>
                </a:solidFill>
                <a:latin typeface="Microsoft YaHei" panose="020B0503020204020204" pitchFamily="34" charset="-122"/>
                <a:ea typeface="Microsoft YaHei" panose="020B0503020204020204" pitchFamily="34" charset="-122"/>
              </a:rPr>
              <a:t>SPP-Net</a:t>
            </a:r>
            <a:r>
              <a:rPr lang="zh-CN" altLang="en-US" sz="1400" dirty="0">
                <a:solidFill>
                  <a:srgbClr val="555555"/>
                </a:solidFill>
                <a:latin typeface="Microsoft YaHei" panose="020B0503020204020204" pitchFamily="34" charset="-122"/>
                <a:ea typeface="Microsoft YaHei" panose="020B0503020204020204" pitchFamily="34" charset="-122"/>
              </a:rPr>
              <a:t>，改进如下：</a:t>
            </a:r>
            <a:r>
              <a:rPr lang="zh-CN" altLang="en-US" sz="1400" dirty="0">
                <a:solidFill>
                  <a:srgbClr val="000000"/>
                </a:solidFill>
                <a:latin typeface="Microsoft YaHei" panose="020B0503020204020204" pitchFamily="34" charset="-122"/>
                <a:ea typeface="Microsoft YaHei" panose="020B0503020204020204" pitchFamily="34" charset="-122"/>
              </a:rPr>
              <a:t/>
            </a:r>
            <a:br>
              <a:rPr lang="zh-CN" altLang="en-US" sz="1400" dirty="0">
                <a:solidFill>
                  <a:srgbClr val="000000"/>
                </a:solidFill>
                <a:latin typeface="Microsoft YaHei" panose="020B0503020204020204" pitchFamily="34" charset="-122"/>
                <a:ea typeface="Microsoft YaHei" panose="020B0503020204020204" pitchFamily="34" charset="-122"/>
              </a:rPr>
            </a:br>
            <a:r>
              <a:rPr lang="en-US" altLang="zh-CN" sz="1400" dirty="0">
                <a:solidFill>
                  <a:srgbClr val="000000"/>
                </a:solidFill>
                <a:latin typeface="Microsoft YaHei" panose="020B0503020204020204" pitchFamily="34" charset="-122"/>
                <a:ea typeface="Microsoft YaHei" panose="020B0503020204020204" pitchFamily="34" charset="-122"/>
              </a:rPr>
              <a:t>1.</a:t>
            </a:r>
            <a:r>
              <a:rPr lang="zh-CN" altLang="en-US" sz="1400" dirty="0">
                <a:solidFill>
                  <a:srgbClr val="000000"/>
                </a:solidFill>
                <a:latin typeface="Microsoft YaHei" panose="020B0503020204020204" pitchFamily="34" charset="-122"/>
                <a:ea typeface="Microsoft YaHei" panose="020B0503020204020204" pitchFamily="34" charset="-122"/>
              </a:rPr>
              <a:t>改进了</a:t>
            </a:r>
            <a:r>
              <a:rPr lang="en-US" altLang="zh-CN" sz="1400" dirty="0">
                <a:solidFill>
                  <a:srgbClr val="000000"/>
                </a:solidFill>
                <a:latin typeface="Microsoft YaHei" panose="020B0503020204020204" pitchFamily="34" charset="-122"/>
                <a:ea typeface="Microsoft YaHei" panose="020B0503020204020204" pitchFamily="34" charset="-122"/>
              </a:rPr>
              <a:t>SPP-Net</a:t>
            </a:r>
            <a:r>
              <a:rPr lang="zh-CN" altLang="en-US" sz="1400" dirty="0">
                <a:solidFill>
                  <a:srgbClr val="000000"/>
                </a:solidFill>
                <a:latin typeface="Microsoft YaHei" panose="020B0503020204020204" pitchFamily="34" charset="-122"/>
                <a:ea typeface="Microsoft YaHei" panose="020B0503020204020204" pitchFamily="34" charset="-122"/>
              </a:rPr>
              <a:t>在</a:t>
            </a:r>
            <a:r>
              <a:rPr lang="zh-CN" altLang="en-US" sz="1400" b="1" dirty="0">
                <a:solidFill>
                  <a:srgbClr val="000000"/>
                </a:solidFill>
                <a:latin typeface="Microsoft YaHei" panose="020B0503020204020204" pitchFamily="34" charset="-122"/>
                <a:ea typeface="Microsoft YaHei" panose="020B0503020204020204" pitchFamily="34" charset="-122"/>
              </a:rPr>
              <a:t>实现上无法同时</a:t>
            </a:r>
            <a:r>
              <a:rPr lang="en-US" altLang="zh-CN" sz="1400" b="1" dirty="0">
                <a:solidFill>
                  <a:srgbClr val="000000"/>
                </a:solidFill>
                <a:latin typeface="Microsoft YaHei" panose="020B0503020204020204" pitchFamily="34" charset="-122"/>
                <a:ea typeface="Microsoft YaHei" panose="020B0503020204020204" pitchFamily="34" charset="-122"/>
              </a:rPr>
              <a:t>tuning</a:t>
            </a:r>
            <a:r>
              <a:rPr lang="zh-CN" altLang="en-US" sz="1400" b="1" dirty="0">
                <a:solidFill>
                  <a:srgbClr val="000000"/>
                </a:solidFill>
                <a:latin typeface="Microsoft YaHei" panose="020B0503020204020204" pitchFamily="34" charset="-122"/>
                <a:ea typeface="Microsoft YaHei" panose="020B0503020204020204" pitchFamily="34" charset="-122"/>
              </a:rPr>
              <a:t>在</a:t>
            </a:r>
            <a:r>
              <a:rPr lang="en-US" altLang="zh-CN" sz="1400" b="1" dirty="0">
                <a:solidFill>
                  <a:srgbClr val="000000"/>
                </a:solidFill>
                <a:latin typeface="Microsoft YaHei" panose="020B0503020204020204" pitchFamily="34" charset="-122"/>
                <a:ea typeface="Microsoft YaHei" panose="020B0503020204020204" pitchFamily="34" charset="-122"/>
              </a:rPr>
              <a:t>SPP layer</a:t>
            </a:r>
            <a:r>
              <a:rPr lang="zh-CN" altLang="en-US" sz="1400" b="1" dirty="0">
                <a:solidFill>
                  <a:srgbClr val="000000"/>
                </a:solidFill>
                <a:latin typeface="Microsoft YaHei" panose="020B0503020204020204" pitchFamily="34" charset="-122"/>
                <a:ea typeface="Microsoft YaHei" panose="020B0503020204020204" pitchFamily="34" charset="-122"/>
              </a:rPr>
              <a:t>两边的卷积层和全连接层。</a:t>
            </a:r>
            <a:r>
              <a:rPr lang="zh-CN" altLang="en-US" sz="1400" b="1" dirty="0">
                <a:solidFill>
                  <a:srgbClr val="555555"/>
                </a:solidFill>
                <a:latin typeface="Microsoft YaHei" panose="020B0503020204020204" pitchFamily="34" charset="-122"/>
                <a:ea typeface="Microsoft YaHei" panose="020B0503020204020204" pitchFamily="34" charset="-122"/>
              </a:rPr>
              <a:t>只能更新</a:t>
            </a:r>
            <a:r>
              <a:rPr lang="en-US" altLang="zh-CN" sz="1400" b="1" dirty="0">
                <a:solidFill>
                  <a:srgbClr val="555555"/>
                </a:solidFill>
                <a:latin typeface="Microsoft YaHei" panose="020B0503020204020204" pitchFamily="34" charset="-122"/>
                <a:ea typeface="Microsoft YaHei" panose="020B0503020204020204" pitchFamily="34" charset="-122"/>
              </a:rPr>
              <a:t>fc</a:t>
            </a:r>
            <a:r>
              <a:rPr lang="zh-CN" altLang="en-US" sz="1400" b="1" dirty="0">
                <a:solidFill>
                  <a:srgbClr val="555555"/>
                </a:solidFill>
                <a:latin typeface="Microsoft YaHei" panose="020B0503020204020204" pitchFamily="34" charset="-122"/>
                <a:ea typeface="Microsoft YaHei" panose="020B0503020204020204" pitchFamily="34" charset="-122"/>
              </a:rPr>
              <a:t>层的原因</a:t>
            </a:r>
            <a:r>
              <a:rPr lang="en-US" altLang="zh-CN" sz="1400" b="1" dirty="0">
                <a:solidFill>
                  <a:srgbClr val="555555"/>
                </a:solidFill>
                <a:latin typeface="Microsoft YaHei" panose="020B0503020204020204" pitchFamily="34" charset="-122"/>
                <a:ea typeface="Microsoft YaHei" panose="020B0503020204020204" pitchFamily="34" charset="-122"/>
              </a:rPr>
              <a:t>,</a:t>
            </a:r>
            <a:r>
              <a:rPr lang="zh-CN" altLang="en-US" sz="1400" b="1" dirty="0">
                <a:solidFill>
                  <a:srgbClr val="555555"/>
                </a:solidFill>
                <a:latin typeface="Microsoft YaHei" panose="020B0503020204020204" pitchFamily="34" charset="-122"/>
                <a:ea typeface="Microsoft YaHei" panose="020B0503020204020204" pitchFamily="34" charset="-122"/>
              </a:rPr>
              <a:t>按照论文所描述</a:t>
            </a:r>
            <a:r>
              <a:rPr lang="en-US" altLang="zh-CN" sz="1400" b="1" dirty="0" smtClean="0">
                <a:solidFill>
                  <a:srgbClr val="555555"/>
                </a:solidFill>
                <a:latin typeface="Microsoft YaHei" panose="020B0503020204020204" pitchFamily="34" charset="-122"/>
                <a:ea typeface="Microsoft YaHei" panose="020B0503020204020204" pitchFamily="34" charset="-122"/>
              </a:rPr>
              <a:t>:</a:t>
            </a:r>
          </a:p>
          <a:p>
            <a:pPr algn="just"/>
            <a:endParaRPr lang="zh-CN" altLang="en-US" sz="1400" dirty="0">
              <a:solidFill>
                <a:srgbClr val="000000"/>
              </a:solidFill>
              <a:latin typeface="Arial" panose="020B0604020202020204" pitchFamily="34" charset="0"/>
            </a:endParaRPr>
          </a:p>
          <a:p>
            <a:r>
              <a:rPr lang="en-US" altLang="zh-CN" sz="1400" dirty="0">
                <a:solidFill>
                  <a:srgbClr val="000000"/>
                </a:solidFill>
                <a:latin typeface="Microsoft YaHei" panose="020B0503020204020204" pitchFamily="34" charset="-122"/>
                <a:ea typeface="Microsoft YaHei" panose="020B0503020204020204" pitchFamily="34" charset="-122"/>
              </a:rPr>
              <a:t>the root cause is that back-propagation through the </a:t>
            </a:r>
            <a:r>
              <a:rPr lang="en-US" altLang="zh-CN" sz="1400" dirty="0" err="1">
                <a:solidFill>
                  <a:srgbClr val="000000"/>
                </a:solidFill>
                <a:latin typeface="Microsoft YaHei" panose="020B0503020204020204" pitchFamily="34" charset="-122"/>
                <a:ea typeface="Microsoft YaHei" panose="020B0503020204020204" pitchFamily="34" charset="-122"/>
              </a:rPr>
              <a:t>SPPlayer</a:t>
            </a:r>
            <a:r>
              <a:rPr lang="en-US" altLang="zh-CN" sz="1400" dirty="0">
                <a:solidFill>
                  <a:srgbClr val="000000"/>
                </a:solidFill>
                <a:latin typeface="Microsoft YaHei" panose="020B0503020204020204" pitchFamily="34" charset="-122"/>
                <a:ea typeface="Microsoft YaHei" panose="020B0503020204020204" pitchFamily="34" charset="-122"/>
              </a:rPr>
              <a:t> is highly inefficient when each training sample (</a:t>
            </a:r>
            <a:r>
              <a:rPr lang="en-US" altLang="zh-CN" sz="1400" i="1" dirty="0" err="1">
                <a:solidFill>
                  <a:srgbClr val="000000"/>
                </a:solidFill>
                <a:latin typeface="Microsoft YaHei" panose="020B0503020204020204" pitchFamily="34" charset="-122"/>
                <a:ea typeface="Microsoft YaHei" panose="020B0503020204020204" pitchFamily="34" charset="-122"/>
              </a:rPr>
              <a:t>i.e</a:t>
            </a:r>
            <a:r>
              <a:rPr lang="en-US" altLang="zh-CN" sz="1400" dirty="0" err="1">
                <a:solidFill>
                  <a:srgbClr val="000000"/>
                </a:solidFill>
                <a:latin typeface="Microsoft YaHei" panose="020B0503020204020204" pitchFamily="34" charset="-122"/>
                <a:ea typeface="Microsoft YaHei" panose="020B0503020204020204" pitchFamily="34" charset="-122"/>
              </a:rPr>
              <a:t>.RoI</a:t>
            </a:r>
            <a:r>
              <a:rPr lang="en-US" altLang="zh-CN" sz="1400" dirty="0">
                <a:solidFill>
                  <a:srgbClr val="000000"/>
                </a:solidFill>
                <a:latin typeface="Microsoft YaHei" panose="020B0503020204020204" pitchFamily="34" charset="-122"/>
                <a:ea typeface="Microsoft YaHei" panose="020B0503020204020204" pitchFamily="34" charset="-122"/>
              </a:rPr>
              <a:t>) comes from a different image, which is exactly </a:t>
            </a:r>
            <a:r>
              <a:rPr lang="en-US" altLang="zh-CN" sz="1400" dirty="0" smtClean="0">
                <a:solidFill>
                  <a:srgbClr val="000000"/>
                </a:solidFill>
                <a:latin typeface="Microsoft YaHei" panose="020B0503020204020204" pitchFamily="34" charset="-122"/>
                <a:ea typeface="Microsoft YaHei" panose="020B0503020204020204" pitchFamily="34" charset="-122"/>
              </a:rPr>
              <a:t>how R-CNN </a:t>
            </a:r>
            <a:r>
              <a:rPr lang="en-US" altLang="zh-CN" sz="1400" dirty="0">
                <a:solidFill>
                  <a:srgbClr val="000000"/>
                </a:solidFill>
                <a:latin typeface="Microsoft YaHei" panose="020B0503020204020204" pitchFamily="34" charset="-122"/>
                <a:ea typeface="Microsoft YaHei" panose="020B0503020204020204" pitchFamily="34" charset="-122"/>
              </a:rPr>
              <a:t>and </a:t>
            </a:r>
            <a:r>
              <a:rPr lang="en-US" altLang="zh-CN" sz="1400" dirty="0" err="1">
                <a:solidFill>
                  <a:srgbClr val="000000"/>
                </a:solidFill>
                <a:latin typeface="Microsoft YaHei" panose="020B0503020204020204" pitchFamily="34" charset="-122"/>
                <a:ea typeface="Microsoft YaHei" panose="020B0503020204020204" pitchFamily="34" charset="-122"/>
              </a:rPr>
              <a:t>SPPnet</a:t>
            </a:r>
            <a:r>
              <a:rPr lang="en-US" altLang="zh-CN" sz="1400" dirty="0">
                <a:solidFill>
                  <a:srgbClr val="000000"/>
                </a:solidFill>
                <a:latin typeface="Microsoft YaHei" panose="020B0503020204020204" pitchFamily="34" charset="-122"/>
                <a:ea typeface="Microsoft YaHei" panose="020B0503020204020204" pitchFamily="34" charset="-122"/>
              </a:rPr>
              <a:t> networks are trained.</a:t>
            </a:r>
            <a:br>
              <a:rPr lang="en-US" altLang="zh-CN" sz="1400" dirty="0">
                <a:solidFill>
                  <a:srgbClr val="000000"/>
                </a:solidFill>
                <a:latin typeface="Microsoft YaHei" panose="020B0503020204020204" pitchFamily="34" charset="-122"/>
                <a:ea typeface="Microsoft YaHei" panose="020B0503020204020204" pitchFamily="34" charset="-122"/>
              </a:rPr>
            </a:br>
            <a:r>
              <a:rPr lang="en-US" altLang="zh-CN" sz="1400" dirty="0">
                <a:solidFill>
                  <a:srgbClr val="000000"/>
                </a:solidFill>
                <a:latin typeface="Microsoft YaHei" panose="020B0503020204020204" pitchFamily="34" charset="-122"/>
                <a:ea typeface="Microsoft YaHei" panose="020B0503020204020204" pitchFamily="34" charset="-122"/>
              </a:rPr>
              <a:t>The inefficiency stems from the fact that each </a:t>
            </a:r>
            <a:r>
              <a:rPr lang="en-US" altLang="zh-CN" sz="1400" dirty="0" err="1">
                <a:solidFill>
                  <a:srgbClr val="000000"/>
                </a:solidFill>
                <a:latin typeface="Microsoft YaHei" panose="020B0503020204020204" pitchFamily="34" charset="-122"/>
                <a:ea typeface="Microsoft YaHei" panose="020B0503020204020204" pitchFamily="34" charset="-122"/>
              </a:rPr>
              <a:t>RoI</a:t>
            </a:r>
            <a:r>
              <a:rPr lang="en-US" altLang="zh-CN" sz="1400" dirty="0">
                <a:solidFill>
                  <a:srgbClr val="000000"/>
                </a:solidFill>
                <a:latin typeface="Microsoft YaHei" panose="020B0503020204020204" pitchFamily="34" charset="-122"/>
                <a:ea typeface="Microsoft YaHei" panose="020B0503020204020204" pitchFamily="34" charset="-122"/>
              </a:rPr>
              <a:t> may </a:t>
            </a:r>
            <a:r>
              <a:rPr lang="en-US" altLang="zh-CN" sz="1400" b="1" dirty="0">
                <a:solidFill>
                  <a:srgbClr val="000000"/>
                </a:solidFill>
                <a:latin typeface="Microsoft YaHei" panose="020B0503020204020204" pitchFamily="34" charset="-122"/>
                <a:ea typeface="Microsoft YaHei" panose="020B0503020204020204" pitchFamily="34" charset="-122"/>
              </a:rPr>
              <a:t>have a very large receptive field</a:t>
            </a:r>
            <a:r>
              <a:rPr lang="en-US" altLang="zh-CN" sz="1400" dirty="0">
                <a:solidFill>
                  <a:srgbClr val="000000"/>
                </a:solidFill>
                <a:latin typeface="Microsoft YaHei" panose="020B0503020204020204" pitchFamily="34" charset="-122"/>
                <a:ea typeface="Microsoft YaHei" panose="020B0503020204020204" pitchFamily="34" charset="-122"/>
              </a:rPr>
              <a:t>, often spanning the entire input image. Since the forward pass must process the </a:t>
            </a:r>
            <a:r>
              <a:rPr lang="en-US" altLang="zh-CN" sz="1400" b="1" dirty="0">
                <a:solidFill>
                  <a:srgbClr val="000000"/>
                </a:solidFill>
                <a:latin typeface="Microsoft YaHei" panose="020B0503020204020204" pitchFamily="34" charset="-122"/>
                <a:ea typeface="Microsoft YaHei" panose="020B0503020204020204" pitchFamily="34" charset="-122"/>
              </a:rPr>
              <a:t>entire receptive field, the training inputs are large (often the entire image). </a:t>
            </a:r>
            <a:endParaRPr lang="en-US" altLang="zh-CN" sz="1400" b="1" dirty="0" smtClean="0">
              <a:solidFill>
                <a:srgbClr val="000000"/>
              </a:solidFill>
              <a:latin typeface="Microsoft YaHei" panose="020B0503020204020204" pitchFamily="34" charset="-122"/>
              <a:ea typeface="Microsoft YaHei" panose="020B0503020204020204" pitchFamily="34" charset="-122"/>
            </a:endParaRPr>
          </a:p>
          <a:p>
            <a:r>
              <a:rPr lang="en-US" altLang="zh-CN" sz="1400" dirty="0">
                <a:solidFill>
                  <a:srgbClr val="000000"/>
                </a:solidFill>
                <a:latin typeface="Microsoft YaHei" panose="020B0503020204020204" pitchFamily="34" charset="-122"/>
                <a:ea typeface="Microsoft YaHei" panose="020B0503020204020204" pitchFamily="34" charset="-122"/>
              </a:rPr>
              <a:t/>
            </a:r>
            <a:br>
              <a:rPr lang="en-US" altLang="zh-CN" sz="1400" dirty="0">
                <a:solidFill>
                  <a:srgbClr val="000000"/>
                </a:solidFill>
                <a:latin typeface="Microsoft YaHei" panose="020B0503020204020204" pitchFamily="34" charset="-122"/>
                <a:ea typeface="Microsoft YaHei" panose="020B0503020204020204" pitchFamily="34" charset="-122"/>
              </a:rPr>
            </a:br>
            <a:r>
              <a:rPr lang="en-US" altLang="zh-CN" sz="1400" dirty="0">
                <a:solidFill>
                  <a:srgbClr val="000000"/>
                </a:solidFill>
                <a:latin typeface="Microsoft YaHei" panose="020B0503020204020204" pitchFamily="34" charset="-122"/>
                <a:ea typeface="Microsoft YaHei" panose="020B0503020204020204" pitchFamily="34" charset="-122"/>
              </a:rPr>
              <a:t>2.SPP-Net</a:t>
            </a:r>
            <a:r>
              <a:rPr lang="zh-CN" altLang="en-US" sz="1400" dirty="0">
                <a:solidFill>
                  <a:srgbClr val="000000"/>
                </a:solidFill>
                <a:latin typeface="Microsoft YaHei" panose="020B0503020204020204" pitchFamily="34" charset="-122"/>
                <a:ea typeface="Microsoft YaHei" panose="020B0503020204020204" pitchFamily="34" charset="-122"/>
              </a:rPr>
              <a:t>后面的需要将第二层</a:t>
            </a:r>
            <a:r>
              <a:rPr lang="en-US" altLang="zh-CN" sz="1400" dirty="0">
                <a:solidFill>
                  <a:srgbClr val="000000"/>
                </a:solidFill>
                <a:latin typeface="Microsoft YaHei" panose="020B0503020204020204" pitchFamily="34" charset="-122"/>
                <a:ea typeface="Microsoft YaHei" panose="020B0503020204020204" pitchFamily="34" charset="-122"/>
              </a:rPr>
              <a:t>FC</a:t>
            </a:r>
            <a:r>
              <a:rPr lang="zh-CN" altLang="en-US" sz="1400" dirty="0">
                <a:solidFill>
                  <a:srgbClr val="000000"/>
                </a:solidFill>
                <a:latin typeface="Microsoft YaHei" panose="020B0503020204020204" pitchFamily="34" charset="-122"/>
                <a:ea typeface="Microsoft YaHei" panose="020B0503020204020204" pitchFamily="34" charset="-122"/>
              </a:rPr>
              <a:t>的特征放到硬盘上训练</a:t>
            </a:r>
            <a:r>
              <a:rPr lang="en-US" altLang="zh-CN" sz="1400" dirty="0">
                <a:solidFill>
                  <a:srgbClr val="000000"/>
                </a:solidFill>
                <a:latin typeface="Microsoft YaHei" panose="020B0503020204020204" pitchFamily="34" charset="-122"/>
                <a:ea typeface="Microsoft YaHei" panose="020B0503020204020204" pitchFamily="34" charset="-122"/>
              </a:rPr>
              <a:t>SVM</a:t>
            </a:r>
            <a:r>
              <a:rPr lang="zh-CN" altLang="en-US" sz="1400" dirty="0">
                <a:solidFill>
                  <a:srgbClr val="000000"/>
                </a:solidFill>
                <a:latin typeface="Microsoft YaHei" panose="020B0503020204020204" pitchFamily="34" charset="-122"/>
                <a:ea typeface="Microsoft YaHei" panose="020B0503020204020204" pitchFamily="34" charset="-122"/>
              </a:rPr>
              <a:t>，之后再额外训练</a:t>
            </a:r>
            <a:r>
              <a:rPr lang="en-US" altLang="zh-CN" sz="1400" dirty="0" err="1">
                <a:solidFill>
                  <a:srgbClr val="000000"/>
                </a:solidFill>
                <a:latin typeface="Microsoft YaHei" panose="020B0503020204020204" pitchFamily="34" charset="-122"/>
                <a:ea typeface="Microsoft YaHei" panose="020B0503020204020204" pitchFamily="34" charset="-122"/>
              </a:rPr>
              <a:t>bbox</a:t>
            </a:r>
            <a:r>
              <a:rPr lang="en-US" altLang="zh-CN" sz="1400" dirty="0">
                <a:solidFill>
                  <a:srgbClr val="000000"/>
                </a:solidFill>
                <a:latin typeface="Microsoft YaHei" panose="020B0503020204020204" pitchFamily="34" charset="-122"/>
                <a:ea typeface="Microsoft YaHei" panose="020B0503020204020204" pitchFamily="34" charset="-122"/>
              </a:rPr>
              <a:t> </a:t>
            </a:r>
            <a:r>
              <a:rPr lang="en-US" altLang="zh-CN" sz="1400" dirty="0" err="1">
                <a:solidFill>
                  <a:srgbClr val="000000"/>
                </a:solidFill>
                <a:latin typeface="Microsoft YaHei" panose="020B0503020204020204" pitchFamily="34" charset="-122"/>
                <a:ea typeface="Microsoft YaHei" panose="020B0503020204020204" pitchFamily="34" charset="-122"/>
              </a:rPr>
              <a:t>regressor</a:t>
            </a:r>
            <a:r>
              <a:rPr lang="zh-CN" altLang="en-US" sz="1400" dirty="0">
                <a:solidFill>
                  <a:srgbClr val="000000"/>
                </a:solidFill>
                <a:latin typeface="Microsoft YaHei" panose="020B0503020204020204" pitchFamily="34" charset="-122"/>
                <a:ea typeface="Microsoft YaHei" panose="020B0503020204020204" pitchFamily="34" charset="-122"/>
              </a:rPr>
              <a:t>。</a:t>
            </a:r>
            <a:endParaRPr lang="en-US" altLang="zh-CN" sz="1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87963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6329" y="208526"/>
            <a:ext cx="2313454" cy="369332"/>
          </a:xfrm>
          <a:prstGeom prst="rect">
            <a:avLst/>
          </a:prstGeom>
        </p:spPr>
        <p:txBody>
          <a:bodyPr wrap="none">
            <a:spAutoFit/>
          </a:bodyPr>
          <a:lstStyle/>
          <a:p>
            <a:r>
              <a:rPr lang="en-US" altLang="zh-CN" b="1" dirty="0" smtClean="0">
                <a:solidFill>
                  <a:srgbClr val="00B0F0"/>
                </a:solidFill>
                <a:latin typeface="Arial" panose="020B0604020202020204" pitchFamily="34" charset="0"/>
              </a:rPr>
              <a:t>5. </a:t>
            </a:r>
            <a:r>
              <a:rPr lang="en-US" altLang="zh-CN" b="1" dirty="0" err="1" smtClean="0">
                <a:solidFill>
                  <a:srgbClr val="00B0F0"/>
                </a:solidFill>
                <a:latin typeface="Arial" panose="020B0604020202020204" pitchFamily="34" charset="0"/>
              </a:rPr>
              <a:t>RoI</a:t>
            </a:r>
            <a:r>
              <a:rPr lang="en-US" altLang="zh-CN" b="1" dirty="0" smtClean="0">
                <a:solidFill>
                  <a:srgbClr val="00B0F0"/>
                </a:solidFill>
                <a:latin typeface="Arial" panose="020B0604020202020204" pitchFamily="34" charset="0"/>
              </a:rPr>
              <a:t> </a:t>
            </a:r>
            <a:r>
              <a:rPr lang="en-US" altLang="zh-CN" b="1" dirty="0">
                <a:solidFill>
                  <a:srgbClr val="00B0F0"/>
                </a:solidFill>
                <a:latin typeface="Arial" panose="020B0604020202020204" pitchFamily="34" charset="0"/>
              </a:rPr>
              <a:t>pooling layer</a:t>
            </a:r>
            <a:endParaRPr lang="en-US" altLang="zh-CN" b="1" i="0" dirty="0">
              <a:solidFill>
                <a:srgbClr val="00B0F0"/>
              </a:solidFill>
              <a:effectLst/>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2019469" y="721499"/>
            <a:ext cx="9104762" cy="5238095"/>
          </a:xfrm>
          <a:prstGeom prst="rect">
            <a:avLst/>
          </a:prstGeom>
        </p:spPr>
      </p:pic>
    </p:spTree>
    <p:extLst>
      <p:ext uri="{BB962C8B-B14F-4D97-AF65-F5344CB8AC3E}">
        <p14:creationId xmlns:p14="http://schemas.microsoft.com/office/powerpoint/2010/main" val="494039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6329" y="208526"/>
            <a:ext cx="2593980" cy="461665"/>
          </a:xfrm>
          <a:prstGeom prst="rect">
            <a:avLst/>
          </a:prstGeom>
        </p:spPr>
        <p:txBody>
          <a:bodyPr wrap="none">
            <a:spAutoFit/>
          </a:bodyPr>
          <a:lstStyle/>
          <a:p>
            <a:r>
              <a:rPr lang="en-US" altLang="zh-CN" sz="2400" b="1" dirty="0" smtClean="0">
                <a:solidFill>
                  <a:srgbClr val="00B0F0"/>
                </a:solidFill>
                <a:latin typeface="Arial" panose="020B0604020202020204" pitchFamily="34" charset="0"/>
              </a:rPr>
              <a:t>6. </a:t>
            </a:r>
            <a:r>
              <a:rPr lang="en-US" altLang="zh-CN" sz="2400" b="1" dirty="0">
                <a:solidFill>
                  <a:srgbClr val="00B0F0"/>
                </a:solidFill>
              </a:rPr>
              <a:t>Multi-task loss</a:t>
            </a:r>
          </a:p>
        </p:txBody>
      </p:sp>
      <p:pic>
        <p:nvPicPr>
          <p:cNvPr id="2050"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919" y="1587494"/>
            <a:ext cx="1514475" cy="2571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806" y="2624443"/>
            <a:ext cx="4238625" cy="3238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831484" y="807720"/>
            <a:ext cx="9245011" cy="2554545"/>
          </a:xfrm>
          <a:prstGeom prst="rect">
            <a:avLst/>
          </a:prstGeom>
        </p:spPr>
        <p:txBody>
          <a:bodyPr wrap="square">
            <a:spAutoFit/>
          </a:bodyPr>
          <a:lstStyle/>
          <a:p>
            <a:pPr lvl="0" defTabSz="914400" eaLnBrk="0" fontAlgn="base" hangingPunct="0">
              <a:spcBef>
                <a:spcPct val="0"/>
              </a:spcBef>
              <a:spcAft>
                <a:spcPct val="0"/>
              </a:spcAft>
            </a:pPr>
            <a:r>
              <a:rPr lang="zh-CN" altLang="zh-CN" sz="1600" dirty="0">
                <a:latin typeface="Arial" panose="020B0604020202020204" pitchFamily="34" charset="0"/>
              </a:rPr>
              <a:t>两个</a:t>
            </a:r>
            <a:r>
              <a:rPr lang="zh-CN" altLang="zh-CN" sz="1600" dirty="0" smtClean="0">
                <a:latin typeface="Arial" panose="020B0604020202020204" pitchFamily="34" charset="0"/>
              </a:rPr>
              <a:t>输出层</a:t>
            </a:r>
            <a:r>
              <a:rPr lang="en-US" altLang="zh-CN" sz="1600" dirty="0" smtClean="0">
                <a:latin typeface="Arial" panose="020B0604020202020204" pitchFamily="34" charset="0"/>
              </a:rPr>
              <a:t>:</a:t>
            </a:r>
          </a:p>
          <a:p>
            <a:pPr lvl="0" defTabSz="914400" eaLnBrk="0" fontAlgn="base" hangingPunct="0">
              <a:spcBef>
                <a:spcPct val="0"/>
              </a:spcBef>
              <a:spcAft>
                <a:spcPct val="0"/>
              </a:spcAft>
            </a:pPr>
            <a:r>
              <a:rPr lang="zh-CN" altLang="zh-CN" sz="1600" dirty="0" smtClean="0">
                <a:latin typeface="Arial" panose="020B0604020202020204" pitchFamily="34" charset="0"/>
              </a:rPr>
              <a:t>一</a:t>
            </a:r>
            <a:r>
              <a:rPr lang="zh-CN" altLang="zh-CN" sz="1600" dirty="0">
                <a:latin typeface="Arial" panose="020B0604020202020204" pitchFamily="34" charset="0"/>
              </a:rPr>
              <a:t>个对每个RoI输出离散概率分布： </a:t>
            </a:r>
            <a:r>
              <a:rPr lang="en-US" altLang="zh-CN" sz="1600" dirty="0" smtClean="0">
                <a:latin typeface="Arial" panose="020B0604020202020204" pitchFamily="34" charset="0"/>
              </a:rPr>
              <a:t>P</a:t>
            </a:r>
            <a:r>
              <a:rPr lang="zh-CN" altLang="zh-CN" sz="1600" dirty="0" smtClean="0">
                <a:latin typeface="Arial" panose="020B0604020202020204" pitchFamily="34" charset="0"/>
              </a:rPr>
              <a:t>=(</a:t>
            </a:r>
            <a:r>
              <a:rPr lang="zh-CN" altLang="zh-CN" sz="1600" dirty="0">
                <a:latin typeface="Arial" panose="020B0604020202020204" pitchFamily="34" charset="0"/>
              </a:rPr>
              <a:t>P0，……..,PK) </a:t>
            </a:r>
            <a:endParaRPr lang="en-US" altLang="zh-CN" sz="1600" dirty="0" smtClean="0">
              <a:latin typeface="Arial" panose="020B0604020202020204" pitchFamily="34" charset="0"/>
            </a:endParaRPr>
          </a:p>
          <a:p>
            <a:pPr lvl="0" defTabSz="914400" eaLnBrk="0" fontAlgn="base" hangingPunct="0">
              <a:spcBef>
                <a:spcPct val="0"/>
              </a:spcBef>
              <a:spcAft>
                <a:spcPct val="0"/>
              </a:spcAft>
            </a:pPr>
            <a:r>
              <a:rPr lang="zh-CN" altLang="zh-CN" sz="1600" dirty="0">
                <a:latin typeface="Arial" panose="020B0604020202020204" pitchFamily="34" charset="0"/>
              </a:rPr>
              <a:t/>
            </a:r>
            <a:br>
              <a:rPr lang="zh-CN" altLang="zh-CN" sz="1600" dirty="0">
                <a:latin typeface="Arial" panose="020B0604020202020204" pitchFamily="34" charset="0"/>
              </a:rPr>
            </a:br>
            <a:r>
              <a:rPr lang="zh-CN" altLang="zh-CN" sz="1600" dirty="0">
                <a:latin typeface="Arial" panose="020B0604020202020204" pitchFamily="34" charset="0"/>
              </a:rPr>
              <a:t>一个输出bounding box回归的位移：　 </a:t>
            </a:r>
            <a:br>
              <a:rPr lang="zh-CN" altLang="zh-CN" sz="1600" dirty="0">
                <a:latin typeface="Arial" panose="020B0604020202020204" pitchFamily="34" charset="0"/>
              </a:rPr>
            </a:br>
            <a:r>
              <a:rPr lang="zh-CN" altLang="zh-CN" sz="1600" dirty="0">
                <a:latin typeface="Arial" panose="020B0604020202020204" pitchFamily="34" charset="0"/>
              </a:rPr>
              <a:t>　　　　　　　　　　　   </a:t>
            </a:r>
            <a:br>
              <a:rPr lang="zh-CN" altLang="zh-CN" sz="1600" dirty="0">
                <a:latin typeface="Arial" panose="020B0604020202020204" pitchFamily="34" charset="0"/>
              </a:rPr>
            </a:br>
            <a:r>
              <a:rPr lang="zh-CN" altLang="zh-CN" sz="1600" dirty="0">
                <a:latin typeface="Arial" panose="020B0604020202020204" pitchFamily="34" charset="0"/>
              </a:rPr>
              <a:t>　</a:t>
            </a:r>
            <a:r>
              <a:rPr lang="en-US" altLang="zh-CN" sz="1600" dirty="0" smtClean="0">
                <a:latin typeface="Arial" panose="020B0604020202020204" pitchFamily="34" charset="0"/>
              </a:rPr>
              <a:t>    </a:t>
            </a:r>
            <a:r>
              <a:rPr lang="zh-CN" altLang="zh-CN" sz="1600" dirty="0" smtClean="0">
                <a:latin typeface="Arial" panose="020B0604020202020204" pitchFamily="34" charset="0"/>
              </a:rPr>
              <a:t>k</a:t>
            </a:r>
            <a:r>
              <a:rPr lang="zh-CN" altLang="zh-CN" sz="1600" dirty="0">
                <a:latin typeface="Arial" panose="020B0604020202020204" pitchFamily="34" charset="0"/>
              </a:rPr>
              <a:t>表示类别的索引，前两个参数是指相对于object proposal尺度不变的平移，后两个参数是指对数空间中相对于object proposal的高与宽。把这两个输出的损失写到一起： </a:t>
            </a:r>
            <a:endParaRPr lang="en-US" altLang="zh-CN" sz="1600" dirty="0" smtClean="0">
              <a:latin typeface="Arial" panose="020B0604020202020204" pitchFamily="34" charset="0"/>
            </a:endParaRPr>
          </a:p>
          <a:p>
            <a:pPr lvl="0" defTabSz="914400" eaLnBrk="0" fontAlgn="base" hangingPunct="0">
              <a:spcBef>
                <a:spcPct val="0"/>
              </a:spcBef>
              <a:spcAft>
                <a:spcPct val="0"/>
              </a:spcAft>
            </a:pPr>
            <a:r>
              <a:rPr lang="zh-CN" altLang="zh-CN" sz="1600" dirty="0">
                <a:latin typeface="Arial" panose="020B0604020202020204" pitchFamily="34" charset="0"/>
              </a:rPr>
              <a:t/>
            </a:r>
            <a:br>
              <a:rPr lang="zh-CN" altLang="zh-CN" sz="1600" dirty="0">
                <a:latin typeface="Arial" panose="020B0604020202020204" pitchFamily="34" charset="0"/>
              </a:rPr>
            </a:br>
            <a:r>
              <a:rPr lang="zh-CN" altLang="zh-CN" sz="1600" dirty="0">
                <a:latin typeface="Arial" panose="020B0604020202020204" pitchFamily="34" charset="0"/>
              </a:rPr>
              <a:t>　　　　　    </a:t>
            </a:r>
            <a:br>
              <a:rPr lang="zh-CN" altLang="zh-CN" sz="1600" dirty="0">
                <a:latin typeface="Arial" panose="020B0604020202020204" pitchFamily="34" charset="0"/>
              </a:rPr>
            </a:br>
            <a:r>
              <a:rPr lang="zh-CN" altLang="zh-CN" sz="1600" dirty="0">
                <a:latin typeface="Arial" panose="020B0604020202020204" pitchFamily="34" charset="0"/>
              </a:rPr>
              <a:t>　</a:t>
            </a:r>
            <a:r>
              <a:rPr lang="en-US" altLang="zh-CN" sz="1600" dirty="0" smtClean="0">
                <a:latin typeface="Arial" panose="020B0604020202020204" pitchFamily="34" charset="0"/>
              </a:rPr>
              <a:t>     </a:t>
            </a:r>
            <a:r>
              <a:rPr lang="zh-CN" altLang="zh-CN" sz="1600" dirty="0" smtClean="0">
                <a:latin typeface="Arial" panose="020B0604020202020204" pitchFamily="34" charset="0"/>
              </a:rPr>
              <a:t>k</a:t>
            </a:r>
            <a:r>
              <a:rPr lang="zh-CN" altLang="zh-CN" sz="1600" dirty="0">
                <a:latin typeface="Arial" panose="020B0604020202020204" pitchFamily="34" charset="0"/>
              </a:rPr>
              <a:t>*是真实类别，式中第一项是分类损失，第二项是定位损失，L由R个输出取均值而来。 </a:t>
            </a:r>
          </a:p>
        </p:txBody>
      </p:sp>
      <p:pic>
        <p:nvPicPr>
          <p:cNvPr id="2053" name="Picture 5" descr="这里写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1006" y="4765016"/>
            <a:ext cx="3924300" cy="132043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831484" y="3499794"/>
            <a:ext cx="8509261" cy="3293209"/>
          </a:xfrm>
          <a:prstGeom prst="rect">
            <a:avLst/>
          </a:prstGeom>
        </p:spPr>
        <p:txBody>
          <a:bodyPr wrap="square">
            <a:spAutoFit/>
          </a:bodyPr>
          <a:lstStyle/>
          <a:p>
            <a:pPr lvl="0" defTabSz="914400" eaLnBrk="0" fontAlgn="base" hangingPunct="0">
              <a:spcBef>
                <a:spcPct val="0"/>
              </a:spcBef>
              <a:spcAft>
                <a:spcPct val="0"/>
              </a:spcAft>
            </a:pPr>
            <a:r>
              <a:rPr lang="en-US" altLang="zh-CN" sz="1600" dirty="0" smtClean="0">
                <a:latin typeface="Arial" panose="020B0604020202020204" pitchFamily="34" charset="0"/>
              </a:rPr>
              <a:t>        </a:t>
            </a:r>
            <a:r>
              <a:rPr lang="zh-CN" altLang="zh-CN" sz="1600" dirty="0" smtClean="0">
                <a:latin typeface="Arial" panose="020B0604020202020204" pitchFamily="34" charset="0"/>
              </a:rPr>
              <a:t>对于</a:t>
            </a:r>
            <a:r>
              <a:rPr lang="zh-CN" altLang="zh-CN" sz="1600" dirty="0">
                <a:latin typeface="Arial" panose="020B0604020202020204" pitchFamily="34" charset="0"/>
              </a:rPr>
              <a:t>分类loss，是一个N+1路的softmax输出，其中的N是类别个数，1是背景。为何不用SVM做分类器了？在5.4作者讨论了softmax效果比SVM好，因为它引入了类间竞争</a:t>
            </a:r>
            <a:r>
              <a:rPr lang="zh-CN" altLang="zh-CN" sz="1600" dirty="0" smtClean="0">
                <a:latin typeface="Arial" panose="020B0604020202020204" pitchFamily="34" charset="0"/>
              </a:rPr>
              <a:t>。。</a:t>
            </a:r>
            <a:endParaRPr lang="en-US" altLang="zh-CN" sz="1600" dirty="0" smtClean="0">
              <a:latin typeface="Arial" panose="020B0604020202020204" pitchFamily="34" charset="0"/>
            </a:endParaRPr>
          </a:p>
          <a:p>
            <a:pPr lvl="0" defTabSz="914400" eaLnBrk="0" fontAlgn="base" hangingPunct="0">
              <a:spcBef>
                <a:spcPct val="0"/>
              </a:spcBef>
              <a:spcAft>
                <a:spcPct val="0"/>
              </a:spcAft>
            </a:pPr>
            <a:r>
              <a:rPr lang="zh-CN" altLang="zh-CN" sz="1600" dirty="0">
                <a:latin typeface="Arial" panose="020B0604020202020204" pitchFamily="34" charset="0"/>
              </a:rPr>
              <a:t/>
            </a:r>
            <a:br>
              <a:rPr lang="zh-CN" altLang="zh-CN" sz="1600" dirty="0">
                <a:latin typeface="Arial" panose="020B0604020202020204" pitchFamily="34" charset="0"/>
              </a:rPr>
            </a:br>
            <a:r>
              <a:rPr lang="zh-CN" altLang="zh-CN" sz="1600" dirty="0">
                <a:latin typeface="Arial" panose="020B0604020202020204" pitchFamily="34" charset="0"/>
              </a:rPr>
              <a:t>　　对于回归loss，是一个4xN路输出的regressor，也就是说对于每个类别都会训练一个单独的regressor的意思，比较有意思的是，这里regressor的loss不是L2的，而是一个平滑的L1，形式如下： </a:t>
            </a:r>
            <a:endParaRPr lang="en-US" altLang="zh-CN" sz="1600" dirty="0" smtClean="0">
              <a:latin typeface="Arial" panose="020B0604020202020204" pitchFamily="34" charset="0"/>
            </a:endParaRPr>
          </a:p>
          <a:p>
            <a:pPr lvl="0" defTabSz="914400" eaLnBrk="0" fontAlgn="base" hangingPunct="0">
              <a:spcBef>
                <a:spcPct val="0"/>
              </a:spcBef>
              <a:spcAft>
                <a:spcPct val="0"/>
              </a:spcAft>
            </a:pPr>
            <a:endParaRPr lang="en-US" altLang="zh-CN" sz="1600" dirty="0">
              <a:latin typeface="Arial" panose="020B0604020202020204" pitchFamily="34" charset="0"/>
            </a:endParaRPr>
          </a:p>
          <a:p>
            <a:pPr lvl="0" defTabSz="914400" eaLnBrk="0" fontAlgn="base" hangingPunct="0">
              <a:spcBef>
                <a:spcPct val="0"/>
              </a:spcBef>
              <a:spcAft>
                <a:spcPct val="0"/>
              </a:spcAft>
            </a:pPr>
            <a:endParaRPr lang="en-US" altLang="zh-CN" sz="1600" dirty="0" smtClean="0">
              <a:latin typeface="Arial" panose="020B0604020202020204" pitchFamily="34" charset="0"/>
            </a:endParaRPr>
          </a:p>
          <a:p>
            <a:pPr lvl="0" defTabSz="914400" eaLnBrk="0" fontAlgn="base" hangingPunct="0">
              <a:spcBef>
                <a:spcPct val="0"/>
              </a:spcBef>
              <a:spcAft>
                <a:spcPct val="0"/>
              </a:spcAft>
            </a:pPr>
            <a:endParaRPr lang="en-US" altLang="zh-CN" sz="1600" dirty="0">
              <a:latin typeface="Arial" panose="020B0604020202020204" pitchFamily="34" charset="0"/>
            </a:endParaRPr>
          </a:p>
          <a:p>
            <a:pPr lvl="0" defTabSz="914400" eaLnBrk="0" fontAlgn="base" hangingPunct="0">
              <a:spcBef>
                <a:spcPct val="0"/>
              </a:spcBef>
              <a:spcAft>
                <a:spcPct val="0"/>
              </a:spcAft>
            </a:pPr>
            <a:r>
              <a:rPr lang="zh-CN" altLang="zh-CN" sz="1600" dirty="0">
                <a:latin typeface="Arial" panose="020B0604020202020204" pitchFamily="34" charset="0"/>
              </a:rPr>
              <a:t/>
            </a:r>
            <a:br>
              <a:rPr lang="zh-CN" altLang="zh-CN" sz="1600" dirty="0">
                <a:latin typeface="Arial" panose="020B0604020202020204" pitchFamily="34" charset="0"/>
              </a:rPr>
            </a:br>
            <a:r>
              <a:rPr lang="zh-CN" altLang="zh-CN" sz="1600" dirty="0">
                <a:latin typeface="Arial" panose="020B0604020202020204" pitchFamily="34" charset="0"/>
              </a:rPr>
              <a:t>　　　　    </a:t>
            </a:r>
            <a:br>
              <a:rPr lang="zh-CN" altLang="zh-CN" sz="1600" dirty="0">
                <a:latin typeface="Arial" panose="020B0604020202020204" pitchFamily="34" charset="0"/>
              </a:rPr>
            </a:br>
            <a:r>
              <a:rPr lang="zh-CN" altLang="zh-CN" sz="1600" dirty="0">
                <a:latin typeface="Arial" panose="020B0604020202020204" pitchFamily="34" charset="0"/>
              </a:rPr>
              <a:t>　　作者这样设置的目的是想让loss对于离群点更加鲁棒，控制梯度的量级使得训练时不容易跑飞。最后在5.1的讨论中，作者说明了Multitask loss是有助于网络的performance的。 </a:t>
            </a:r>
          </a:p>
        </p:txBody>
      </p:sp>
    </p:spTree>
    <p:extLst>
      <p:ext uri="{BB962C8B-B14F-4D97-AF65-F5344CB8AC3E}">
        <p14:creationId xmlns:p14="http://schemas.microsoft.com/office/powerpoint/2010/main" val="6456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6329" y="208526"/>
            <a:ext cx="1337226" cy="461665"/>
          </a:xfrm>
          <a:prstGeom prst="rect">
            <a:avLst/>
          </a:prstGeom>
        </p:spPr>
        <p:txBody>
          <a:bodyPr wrap="none">
            <a:spAutoFit/>
          </a:bodyPr>
          <a:lstStyle/>
          <a:p>
            <a:r>
              <a:rPr lang="en-US" altLang="zh-CN" sz="2400" b="1" dirty="0" smtClean="0">
                <a:solidFill>
                  <a:srgbClr val="00B0F0"/>
                </a:solidFill>
                <a:latin typeface="Arial" panose="020B0604020202020204" pitchFamily="34" charset="0"/>
              </a:rPr>
              <a:t>7. </a:t>
            </a:r>
            <a:r>
              <a:rPr lang="en-US" altLang="zh-CN" sz="2400" b="1" dirty="0" smtClean="0">
                <a:solidFill>
                  <a:srgbClr val="00B0F0"/>
                </a:solidFill>
              </a:rPr>
              <a:t>Tricks</a:t>
            </a:r>
            <a:endParaRPr lang="en-US" altLang="zh-CN" sz="2400" b="1" dirty="0">
              <a:solidFill>
                <a:srgbClr val="00B0F0"/>
              </a:solidFill>
            </a:endParaRPr>
          </a:p>
        </p:txBody>
      </p:sp>
      <p:sp>
        <p:nvSpPr>
          <p:cNvPr id="6" name="矩形 5"/>
          <p:cNvSpPr/>
          <p:nvPr/>
        </p:nvSpPr>
        <p:spPr>
          <a:xfrm>
            <a:off x="2133600" y="670191"/>
            <a:ext cx="9296400" cy="6001643"/>
          </a:xfrm>
          <a:prstGeom prst="rect">
            <a:avLst/>
          </a:prstGeom>
        </p:spPr>
        <p:txBody>
          <a:bodyPr wrap="square">
            <a:spAutoFit/>
          </a:bodyPr>
          <a:lstStyle/>
          <a:p>
            <a:pPr marL="285750" lvl="0" indent="-285750" defTabSz="914400" eaLnBrk="0" fontAlgn="base" hangingPunct="0">
              <a:spcBef>
                <a:spcPct val="0"/>
              </a:spcBef>
              <a:spcAft>
                <a:spcPct val="0"/>
              </a:spcAft>
              <a:buFont typeface="Wingdings" panose="05000000000000000000" pitchFamily="2" charset="2"/>
              <a:buChar char="l"/>
            </a:pPr>
            <a:r>
              <a:rPr lang="zh-CN" altLang="zh-CN" sz="1600" b="1" dirty="0">
                <a:latin typeface="Arial" panose="020B0604020202020204" pitchFamily="34" charset="0"/>
              </a:rPr>
              <a:t>Mini-batch sampling</a:t>
            </a:r>
            <a:r>
              <a:rPr lang="zh-CN" altLang="zh-CN" sz="1600" dirty="0">
                <a:latin typeface="Arial" panose="020B0604020202020204" pitchFamily="34" charset="0"/>
              </a:rPr>
              <a:t> </a:t>
            </a:r>
            <a:br>
              <a:rPr lang="zh-CN" altLang="zh-CN" sz="1600" dirty="0">
                <a:latin typeface="Arial" panose="020B0604020202020204" pitchFamily="34" charset="0"/>
              </a:rPr>
            </a:br>
            <a:r>
              <a:rPr lang="zh-CN" altLang="zh-CN" sz="1600" dirty="0">
                <a:latin typeface="Arial" panose="020B0604020202020204" pitchFamily="34" charset="0"/>
              </a:rPr>
              <a:t>　　在微调时，每个SGD的mini-batch是随机找两个图片，R为128，因此每个图上取样64个RoI。从object proposal中选25%的RoI，就是和ground-truth交叠至少为0.5的。剩下的作为背景。 </a:t>
            </a:r>
            <a:endParaRPr lang="en-US" altLang="zh-CN" sz="1600" dirty="0" smtClean="0">
              <a:latin typeface="Arial" panose="020B0604020202020204" pitchFamily="34" charset="0"/>
            </a:endParaRPr>
          </a:p>
          <a:p>
            <a:pPr lvl="0" defTabSz="914400" eaLnBrk="0" fontAlgn="base" hangingPunct="0">
              <a:spcBef>
                <a:spcPct val="0"/>
              </a:spcBef>
              <a:spcAft>
                <a:spcPct val="0"/>
              </a:spcAft>
            </a:pPr>
            <a:endParaRPr lang="en-US" altLang="zh-CN" sz="1600" dirty="0" smtClean="0">
              <a:latin typeface="Arial" panose="020B0604020202020204" pitchFamily="34" charset="0"/>
            </a:endParaRPr>
          </a:p>
          <a:p>
            <a:pPr marL="285750" lvl="0" indent="-285750" defTabSz="914400" eaLnBrk="0" fontAlgn="base" hangingPunct="0">
              <a:spcBef>
                <a:spcPct val="0"/>
              </a:spcBef>
              <a:spcAft>
                <a:spcPct val="0"/>
              </a:spcAft>
              <a:buFont typeface="Wingdings" panose="05000000000000000000" pitchFamily="2" charset="2"/>
              <a:buChar char="l"/>
            </a:pPr>
            <a:r>
              <a:rPr lang="zh-CN" altLang="zh-CN" sz="1600" b="1" dirty="0" smtClean="0">
                <a:latin typeface="Arial" panose="020B0604020202020204" pitchFamily="34" charset="0"/>
              </a:rPr>
              <a:t>分层</a:t>
            </a:r>
            <a:r>
              <a:rPr lang="zh-CN" altLang="zh-CN" sz="1600" b="1" dirty="0">
                <a:latin typeface="Arial" panose="020B0604020202020204" pitchFamily="34" charset="0"/>
              </a:rPr>
              <a:t>数据</a:t>
            </a:r>
            <a:r>
              <a:rPr lang="zh-CN" altLang="zh-CN" sz="1600" dirty="0">
                <a:latin typeface="Arial" panose="020B0604020202020204" pitchFamily="34" charset="0"/>
              </a:rPr>
              <a:t> </a:t>
            </a:r>
            <a:br>
              <a:rPr lang="zh-CN" altLang="zh-CN" sz="1600" dirty="0">
                <a:latin typeface="Arial" panose="020B0604020202020204" pitchFamily="34" charset="0"/>
              </a:rPr>
            </a:br>
            <a:r>
              <a:rPr lang="zh-CN" altLang="zh-CN" sz="1600" dirty="0">
                <a:latin typeface="Arial" panose="020B0604020202020204" pitchFamily="34" charset="0"/>
              </a:rPr>
              <a:t>　　在调优训练时，每一个mini-batch中首先加入N张完整图片，而后加入从N张图片中选取的R个候选框。这R个候选框可以复用N张图片前5个阶段的网络特征。实际选择N=2， R=128－&gt;每一个mini-batch中首先加入2张完整图片，而后加入从2张图片中选取的128个候选框。这128个候选框可以复用2张图片前5个阶段的网络特征。 </a:t>
            </a:r>
            <a:endParaRPr lang="en-US" altLang="zh-CN" sz="1600" dirty="0" smtClean="0">
              <a:latin typeface="Arial" panose="020B0604020202020204" pitchFamily="34" charset="0"/>
            </a:endParaRPr>
          </a:p>
          <a:p>
            <a:pPr lvl="0" defTabSz="914400" eaLnBrk="0" fontAlgn="base" hangingPunct="0">
              <a:spcBef>
                <a:spcPct val="0"/>
              </a:spcBef>
              <a:spcAft>
                <a:spcPct val="0"/>
              </a:spcAft>
            </a:pPr>
            <a:endParaRPr lang="en-US" altLang="zh-CN" sz="1600" dirty="0" smtClean="0">
              <a:latin typeface="Arial" panose="020B0604020202020204" pitchFamily="34" charset="0"/>
            </a:endParaRPr>
          </a:p>
          <a:p>
            <a:pPr marL="285750" lvl="0" indent="-285750" defTabSz="914400" eaLnBrk="0" fontAlgn="base" hangingPunct="0">
              <a:spcBef>
                <a:spcPct val="0"/>
              </a:spcBef>
              <a:spcAft>
                <a:spcPct val="0"/>
              </a:spcAft>
              <a:buFont typeface="Wingdings" panose="05000000000000000000" pitchFamily="2" charset="2"/>
              <a:buChar char="l"/>
            </a:pPr>
            <a:r>
              <a:rPr lang="zh-CN" altLang="zh-CN" sz="1600" b="1" dirty="0" smtClean="0">
                <a:latin typeface="Arial" panose="020B0604020202020204" pitchFamily="34" charset="0"/>
              </a:rPr>
              <a:t>训练</a:t>
            </a:r>
            <a:r>
              <a:rPr lang="zh-CN" altLang="zh-CN" sz="1600" b="1" dirty="0">
                <a:latin typeface="Arial" panose="020B0604020202020204" pitchFamily="34" charset="0"/>
              </a:rPr>
              <a:t>数据构成</a:t>
            </a:r>
            <a:r>
              <a:rPr lang="zh-CN" altLang="zh-CN" sz="1600" dirty="0">
                <a:latin typeface="Arial" panose="020B0604020202020204" pitchFamily="34" charset="0"/>
              </a:rPr>
              <a:t> </a:t>
            </a:r>
            <a:br>
              <a:rPr lang="zh-CN" altLang="zh-CN" sz="1600" dirty="0">
                <a:latin typeface="Arial" panose="020B0604020202020204" pitchFamily="34" charset="0"/>
              </a:rPr>
            </a:br>
            <a:r>
              <a:rPr lang="zh-CN" altLang="zh-CN" sz="1600" dirty="0">
                <a:latin typeface="Arial" panose="020B0604020202020204" pitchFamily="34" charset="0"/>
              </a:rPr>
              <a:t>N张完整图片以50%概率水平翻转。 </a:t>
            </a:r>
            <a:br>
              <a:rPr lang="zh-CN" altLang="zh-CN" sz="1600" dirty="0">
                <a:latin typeface="Arial" panose="020B0604020202020204" pitchFamily="34" charset="0"/>
              </a:rPr>
            </a:br>
            <a:r>
              <a:rPr lang="zh-CN" altLang="zh-CN" sz="1600" dirty="0">
                <a:latin typeface="Arial" panose="020B0604020202020204" pitchFamily="34" charset="0"/>
              </a:rPr>
              <a:t>R个候选框的构成方式如下：</a:t>
            </a:r>
          </a:p>
          <a:p>
            <a:pPr lvl="1" defTabSz="914400" eaLnBrk="0" fontAlgn="base" hangingPunct="0">
              <a:spcBef>
                <a:spcPct val="0"/>
              </a:spcBef>
              <a:spcAft>
                <a:spcPct val="0"/>
              </a:spcAft>
            </a:pPr>
            <a:r>
              <a:rPr lang="zh-CN" altLang="zh-CN" sz="1600" b="1" dirty="0">
                <a:latin typeface="Arial" panose="020B0604020202020204" pitchFamily="34" charset="0"/>
              </a:rPr>
              <a:t>类别 　比例 　方式</a:t>
            </a:r>
            <a:r>
              <a:rPr lang="zh-CN" altLang="zh-CN" sz="1600" dirty="0">
                <a:latin typeface="Arial" panose="020B0604020202020204" pitchFamily="34" charset="0"/>
              </a:rPr>
              <a:t> </a:t>
            </a:r>
            <a:br>
              <a:rPr lang="zh-CN" altLang="zh-CN" sz="1600" dirty="0">
                <a:latin typeface="Arial" panose="020B0604020202020204" pitchFamily="34" charset="0"/>
              </a:rPr>
            </a:br>
            <a:r>
              <a:rPr lang="zh-CN" altLang="zh-CN" sz="1600" dirty="0">
                <a:latin typeface="Arial" panose="020B0604020202020204" pitchFamily="34" charset="0"/>
              </a:rPr>
              <a:t>前景 　25% 　与某个真值重叠在[0.5,1]的候选框 </a:t>
            </a:r>
            <a:br>
              <a:rPr lang="zh-CN" altLang="zh-CN" sz="1600" dirty="0">
                <a:latin typeface="Arial" panose="020B0604020202020204" pitchFamily="34" charset="0"/>
              </a:rPr>
            </a:br>
            <a:r>
              <a:rPr lang="zh-CN" altLang="zh-CN" sz="1600" dirty="0">
                <a:latin typeface="Arial" panose="020B0604020202020204" pitchFamily="34" charset="0"/>
              </a:rPr>
              <a:t>背景 　75% 　与真值重叠的最大值在[0.1,0.5)的候选</a:t>
            </a:r>
            <a:r>
              <a:rPr lang="zh-CN" altLang="zh-CN" sz="1600" dirty="0" smtClean="0">
                <a:latin typeface="Arial" panose="020B0604020202020204" pitchFamily="34" charset="0"/>
              </a:rPr>
              <a:t>框</a:t>
            </a:r>
            <a:endParaRPr lang="en-US" altLang="zh-CN" sz="1600" dirty="0" smtClean="0">
              <a:latin typeface="Arial" panose="020B0604020202020204" pitchFamily="34" charset="0"/>
            </a:endParaRPr>
          </a:p>
          <a:p>
            <a:pPr marL="285750" indent="-285750">
              <a:buFont typeface="Wingdings" panose="05000000000000000000" pitchFamily="2" charset="2"/>
              <a:buChar char="l"/>
            </a:pPr>
            <a:r>
              <a:rPr lang="en-US" altLang="zh-CN" sz="1600" b="1" dirty="0"/>
              <a:t>Scale invariance</a:t>
            </a:r>
            <a:endParaRPr lang="en-US" altLang="zh-CN" sz="1600" dirty="0"/>
          </a:p>
          <a:p>
            <a:r>
              <a:rPr lang="zh-CN" altLang="en-US" sz="1600" dirty="0"/>
              <a:t>　　</a:t>
            </a:r>
            <a:r>
              <a:rPr lang="en-US" altLang="zh-CN" sz="1600" dirty="0" smtClean="0"/>
              <a:t>1)brute </a:t>
            </a:r>
            <a:r>
              <a:rPr lang="en-US" altLang="zh-CN" sz="1600" dirty="0"/>
              <a:t>force </a:t>
            </a:r>
            <a:r>
              <a:rPr lang="zh-CN" altLang="en-US" sz="1600" dirty="0"/>
              <a:t>（</a:t>
            </a:r>
            <a:r>
              <a:rPr lang="en-US" altLang="zh-CN" sz="1600" dirty="0"/>
              <a:t>single scale</a:t>
            </a:r>
            <a:r>
              <a:rPr lang="zh-CN" altLang="en-US" sz="1600" dirty="0"/>
              <a:t>）： </a:t>
            </a:r>
            <a:br>
              <a:rPr lang="zh-CN" altLang="en-US" sz="1600" dirty="0"/>
            </a:br>
            <a:r>
              <a:rPr lang="zh-CN" altLang="en-US" sz="1600" dirty="0"/>
              <a:t>　</a:t>
            </a:r>
            <a:r>
              <a:rPr lang="zh-CN" altLang="en-US" sz="1600" dirty="0" smtClean="0"/>
              <a:t>    直接</a:t>
            </a:r>
            <a:r>
              <a:rPr lang="zh-CN" altLang="en-US" sz="1600" dirty="0"/>
              <a:t>将</a:t>
            </a:r>
            <a:r>
              <a:rPr lang="en-US" altLang="zh-CN" sz="1600" dirty="0"/>
              <a:t>image</a:t>
            </a:r>
            <a:r>
              <a:rPr lang="zh-CN" altLang="en-US" sz="1600" dirty="0"/>
              <a:t>设置为某种</a:t>
            </a:r>
            <a:r>
              <a:rPr lang="en-US" altLang="zh-CN" sz="1600" dirty="0"/>
              <a:t>scale</a:t>
            </a:r>
            <a:r>
              <a:rPr lang="zh-CN" altLang="en-US" sz="1600" dirty="0"/>
              <a:t>，直接输入网络训练，期望网络自己适应这个</a:t>
            </a:r>
            <a:r>
              <a:rPr lang="en-US" altLang="zh-CN" sz="1600" dirty="0"/>
              <a:t>scale</a:t>
            </a:r>
            <a:r>
              <a:rPr lang="zh-CN" altLang="en-US" sz="1600" dirty="0"/>
              <a:t>。</a:t>
            </a:r>
          </a:p>
          <a:p>
            <a:r>
              <a:rPr lang="en-US" altLang="zh-CN" sz="1600" dirty="0" smtClean="0"/>
              <a:t>       2)image </a:t>
            </a:r>
            <a:r>
              <a:rPr lang="en-US" altLang="zh-CN" sz="1600" dirty="0"/>
              <a:t>pyramids </a:t>
            </a:r>
            <a:r>
              <a:rPr lang="zh-CN" altLang="en-US" sz="1600" dirty="0"/>
              <a:t>（</a:t>
            </a:r>
            <a:r>
              <a:rPr lang="en-US" altLang="zh-CN" sz="1600" dirty="0"/>
              <a:t>multi scale</a:t>
            </a:r>
            <a:r>
              <a:rPr lang="zh-CN" altLang="en-US" sz="1600" dirty="0"/>
              <a:t>）： </a:t>
            </a:r>
            <a:br>
              <a:rPr lang="zh-CN" altLang="en-US" sz="1600" dirty="0"/>
            </a:br>
            <a:r>
              <a:rPr lang="zh-CN" altLang="en-US" sz="1600" dirty="0"/>
              <a:t>　</a:t>
            </a:r>
            <a:r>
              <a:rPr lang="zh-CN" altLang="en-US" sz="1600" dirty="0" smtClean="0"/>
              <a:t>   生成</a:t>
            </a:r>
            <a:r>
              <a:rPr lang="zh-CN" altLang="en-US" sz="1600" dirty="0"/>
              <a:t>一个图像金字塔，在</a:t>
            </a:r>
            <a:r>
              <a:rPr lang="en-US" altLang="zh-CN" sz="1600" dirty="0"/>
              <a:t>multi-scale</a:t>
            </a:r>
            <a:r>
              <a:rPr lang="zh-CN" altLang="en-US" sz="1600" dirty="0"/>
              <a:t>训练时，对于要用的</a:t>
            </a:r>
            <a:r>
              <a:rPr lang="en-US" altLang="zh-CN" sz="1600" dirty="0" err="1"/>
              <a:t>RoI</a:t>
            </a:r>
            <a:r>
              <a:rPr lang="zh-CN" altLang="en-US" sz="1600" dirty="0"/>
              <a:t>，在金字塔上找到一个最接近</a:t>
            </a:r>
            <a:r>
              <a:rPr lang="en-US" altLang="zh-CN" sz="1600" dirty="0"/>
              <a:t>227x227</a:t>
            </a:r>
            <a:r>
              <a:rPr lang="zh-CN" altLang="en-US" sz="1600" dirty="0"/>
              <a:t>的尺寸，然后用这个尺寸训练网络。 </a:t>
            </a:r>
            <a:endParaRPr lang="en-US" altLang="zh-CN" sz="1600" dirty="0" smtClean="0"/>
          </a:p>
          <a:p>
            <a:r>
              <a:rPr lang="zh-CN" altLang="en-US" sz="1600" dirty="0"/>
              <a:t/>
            </a:r>
            <a:br>
              <a:rPr lang="zh-CN" altLang="en-US" sz="1600" dirty="0"/>
            </a:br>
            <a:r>
              <a:rPr lang="zh-CN" altLang="en-US" sz="1600" dirty="0"/>
              <a:t>　</a:t>
            </a:r>
            <a:r>
              <a:rPr lang="zh-CN" altLang="en-US" sz="1600" dirty="0" smtClean="0"/>
              <a:t>   </a:t>
            </a:r>
            <a:r>
              <a:rPr lang="en-US" altLang="zh-CN" sz="1600" dirty="0" smtClean="0"/>
              <a:t>2</a:t>
            </a:r>
            <a:r>
              <a:rPr lang="zh-CN" altLang="en-US" sz="1600" dirty="0" smtClean="0"/>
              <a:t>非常</a:t>
            </a:r>
            <a:r>
              <a:rPr lang="zh-CN" altLang="en-US" sz="1600" dirty="0"/>
              <a:t>耗时，而且性能提高也</a:t>
            </a:r>
            <a:r>
              <a:rPr lang="zh-CN" altLang="en-US" sz="1600" dirty="0" smtClean="0"/>
              <a:t>不</a:t>
            </a:r>
            <a:r>
              <a:rPr lang="zh-CN" altLang="en-US" sz="1600" dirty="0"/>
              <a:t>大</a:t>
            </a:r>
            <a:r>
              <a:rPr lang="zh-CN" altLang="en-US" sz="1600" dirty="0" smtClean="0"/>
              <a:t>，</a:t>
            </a:r>
            <a:r>
              <a:rPr lang="zh-CN" altLang="en-US" sz="1600" dirty="0"/>
              <a:t>大约只有</a:t>
            </a:r>
            <a:r>
              <a:rPr lang="en-US" altLang="zh-CN" sz="1600" dirty="0"/>
              <a:t>%1</a:t>
            </a:r>
            <a:r>
              <a:rPr lang="zh-CN" altLang="en-US" sz="1600" dirty="0"/>
              <a:t>，所以这篇论文在实现中还是用了</a:t>
            </a:r>
            <a:r>
              <a:rPr lang="en-US" altLang="zh-CN" sz="1600" dirty="0"/>
              <a:t>1</a:t>
            </a:r>
            <a:r>
              <a:rPr lang="zh-CN" altLang="en-US" sz="1600" dirty="0"/>
              <a:t>。 </a:t>
            </a:r>
          </a:p>
        </p:txBody>
      </p:sp>
    </p:spTree>
    <p:extLst>
      <p:ext uri="{BB962C8B-B14F-4D97-AF65-F5344CB8AC3E}">
        <p14:creationId xmlns:p14="http://schemas.microsoft.com/office/powerpoint/2010/main" val="1818620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4259" y="154737"/>
            <a:ext cx="1285953" cy="461665"/>
          </a:xfrm>
          <a:prstGeom prst="rect">
            <a:avLst/>
          </a:prstGeom>
        </p:spPr>
        <p:txBody>
          <a:bodyPr wrap="square">
            <a:spAutoFit/>
          </a:bodyPr>
          <a:lstStyle/>
          <a:p>
            <a:r>
              <a:rPr lang="en-US" altLang="zh-CN" sz="2400" b="1" dirty="0" smtClean="0">
                <a:solidFill>
                  <a:srgbClr val="00B0F0"/>
                </a:solidFill>
                <a:latin typeface="Arial" panose="020B0604020202020204" pitchFamily="34" charset="0"/>
              </a:rPr>
              <a:t>1.  IOU</a:t>
            </a:r>
            <a:endParaRPr lang="en-US" altLang="zh-CN" sz="2400" b="1" i="0" dirty="0">
              <a:solidFill>
                <a:srgbClr val="00B0F0"/>
              </a:solidFill>
              <a:effectLst/>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3829642" y="1695377"/>
            <a:ext cx="4980952" cy="3323809"/>
          </a:xfrm>
          <a:prstGeom prst="rect">
            <a:avLst/>
          </a:prstGeom>
        </p:spPr>
      </p:pic>
    </p:spTree>
    <p:extLst>
      <p:ext uri="{BB962C8B-B14F-4D97-AF65-F5344CB8AC3E}">
        <p14:creationId xmlns:p14="http://schemas.microsoft.com/office/powerpoint/2010/main" val="4282807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15047" y="681381"/>
            <a:ext cx="6361905" cy="5495238"/>
          </a:xfrm>
          <a:prstGeom prst="rect">
            <a:avLst/>
          </a:prstGeom>
        </p:spPr>
      </p:pic>
    </p:spTree>
    <p:extLst>
      <p:ext uri="{BB962C8B-B14F-4D97-AF65-F5344CB8AC3E}">
        <p14:creationId xmlns:p14="http://schemas.microsoft.com/office/powerpoint/2010/main" val="3047737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29158" y="1517904"/>
            <a:ext cx="8371428" cy="4793772"/>
          </a:xfrm>
          <a:prstGeom prst="rect">
            <a:avLst/>
          </a:prstGeom>
        </p:spPr>
      </p:pic>
      <p:sp>
        <p:nvSpPr>
          <p:cNvPr id="5" name="矩形 4"/>
          <p:cNvSpPr/>
          <p:nvPr/>
        </p:nvSpPr>
        <p:spPr>
          <a:xfrm>
            <a:off x="166329" y="208526"/>
            <a:ext cx="1380506" cy="369332"/>
          </a:xfrm>
          <a:prstGeom prst="rect">
            <a:avLst/>
          </a:prstGeom>
        </p:spPr>
        <p:txBody>
          <a:bodyPr wrap="none">
            <a:spAutoFit/>
          </a:bodyPr>
          <a:lstStyle/>
          <a:p>
            <a:r>
              <a:rPr lang="en-US" altLang="zh-CN" b="1" dirty="0" smtClean="0">
                <a:solidFill>
                  <a:srgbClr val="00B0F0"/>
                </a:solidFill>
                <a:latin typeface="Arial" panose="020B0604020202020204" pitchFamily="34" charset="0"/>
              </a:rPr>
              <a:t>9. SVD</a:t>
            </a:r>
            <a:r>
              <a:rPr lang="zh-CN" altLang="en-US" b="1" dirty="0" smtClean="0">
                <a:solidFill>
                  <a:srgbClr val="00B0F0"/>
                </a:solidFill>
                <a:latin typeface="Arial" panose="020B0604020202020204" pitchFamily="34" charset="0"/>
              </a:rPr>
              <a:t>分解</a:t>
            </a:r>
            <a:endParaRPr lang="en-US" altLang="zh-CN" b="1" i="0" dirty="0">
              <a:solidFill>
                <a:srgbClr val="00B0F0"/>
              </a:solidFill>
              <a:effectLst/>
              <a:latin typeface="Arial" panose="020B0604020202020204" pitchFamily="34" charset="0"/>
            </a:endParaRPr>
          </a:p>
        </p:txBody>
      </p:sp>
      <p:sp>
        <p:nvSpPr>
          <p:cNvPr id="2" name="矩形 1"/>
          <p:cNvSpPr/>
          <p:nvPr/>
        </p:nvSpPr>
        <p:spPr>
          <a:xfrm>
            <a:off x="1914144" y="577858"/>
            <a:ext cx="9643872" cy="830997"/>
          </a:xfrm>
          <a:prstGeom prst="rect">
            <a:avLst/>
          </a:prstGeom>
        </p:spPr>
        <p:txBody>
          <a:bodyPr wrap="square">
            <a:spAutoFit/>
          </a:bodyPr>
          <a:lstStyle/>
          <a:p>
            <a:r>
              <a:rPr lang="zh-CN" altLang="en-US" sz="1600" dirty="0" smtClean="0"/>
              <a:t>       在</a:t>
            </a:r>
            <a:r>
              <a:rPr lang="zh-CN" altLang="en-US" sz="1600" dirty="0"/>
              <a:t>分类中，计算全连接层比卷积层快，而在检测中由于一个图中要提取</a:t>
            </a:r>
            <a:r>
              <a:rPr lang="en-US" altLang="zh-CN" sz="1600" dirty="0"/>
              <a:t>2000</a:t>
            </a:r>
            <a:r>
              <a:rPr lang="zh-CN" altLang="en-US" sz="1600" dirty="0"/>
              <a:t>个</a:t>
            </a:r>
            <a:r>
              <a:rPr lang="en-US" altLang="zh-CN" sz="1600" dirty="0" err="1"/>
              <a:t>RoI</a:t>
            </a:r>
            <a:r>
              <a:rPr lang="zh-CN" altLang="en-US" sz="1600" dirty="0"/>
              <a:t>，所以大部分时间都用在计算全连接层了。文中采用奇异值分解的方法来减少计算</a:t>
            </a:r>
            <a:r>
              <a:rPr lang="en-US" altLang="zh-CN" sz="1600" dirty="0"/>
              <a:t>fc</a:t>
            </a:r>
            <a:r>
              <a:rPr lang="zh-CN" altLang="en-US" sz="1600" dirty="0"/>
              <a:t>层的时间。具体来说，作者对全连接层的矩阵做了一个</a:t>
            </a:r>
            <a:r>
              <a:rPr lang="en-US" altLang="zh-CN" sz="1600" dirty="0"/>
              <a:t>SVD</a:t>
            </a:r>
            <a:r>
              <a:rPr lang="zh-CN" altLang="en-US" sz="1600" dirty="0"/>
              <a:t>分解，</a:t>
            </a:r>
            <a:r>
              <a:rPr lang="en-US" altLang="zh-CN" sz="1600" dirty="0" err="1"/>
              <a:t>mAP</a:t>
            </a:r>
            <a:r>
              <a:rPr lang="zh-CN" altLang="en-US" sz="1600" dirty="0"/>
              <a:t>几乎不怎么降（</a:t>
            </a:r>
            <a:r>
              <a:rPr lang="en-US" altLang="zh-CN" sz="1600" dirty="0"/>
              <a:t>0.3%</a:t>
            </a:r>
            <a:r>
              <a:rPr lang="zh-CN" altLang="en-US" sz="1600" dirty="0"/>
              <a:t>），但速度提速</a:t>
            </a:r>
            <a:r>
              <a:rPr lang="en-US" altLang="zh-CN" sz="1600" dirty="0"/>
              <a:t>30%</a:t>
            </a:r>
            <a:r>
              <a:rPr lang="zh-CN" altLang="en-US" sz="1600" dirty="0"/>
              <a:t>。</a:t>
            </a:r>
          </a:p>
        </p:txBody>
      </p:sp>
    </p:spTree>
    <p:extLst>
      <p:ext uri="{BB962C8B-B14F-4D97-AF65-F5344CB8AC3E}">
        <p14:creationId xmlns:p14="http://schemas.microsoft.com/office/powerpoint/2010/main" val="1817360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03411" y="2777990"/>
            <a:ext cx="3134191" cy="646331"/>
          </a:xfrm>
          <a:prstGeom prst="rect">
            <a:avLst/>
          </a:prstGeom>
        </p:spPr>
        <p:txBody>
          <a:bodyPr wrap="none">
            <a:spAutoFit/>
          </a:bodyPr>
          <a:lstStyle/>
          <a:p>
            <a:r>
              <a:rPr lang="en-US" altLang="zh-CN" sz="3600" dirty="0" smtClean="0">
                <a:solidFill>
                  <a:srgbClr val="7030A0"/>
                </a:solidFill>
              </a:rPr>
              <a:t>Faster </a:t>
            </a:r>
            <a:r>
              <a:rPr lang="en-US" altLang="zh-CN" sz="3600" b="1" dirty="0">
                <a:solidFill>
                  <a:srgbClr val="7030A0"/>
                </a:solidFill>
              </a:rPr>
              <a:t>R-CNN</a:t>
            </a:r>
            <a:endParaRPr lang="zh-CN" altLang="en-US" sz="3600" dirty="0">
              <a:solidFill>
                <a:srgbClr val="7030A0"/>
              </a:solidFill>
            </a:endParaRPr>
          </a:p>
        </p:txBody>
      </p:sp>
      <p:sp>
        <p:nvSpPr>
          <p:cNvPr id="2" name="矩形 1"/>
          <p:cNvSpPr/>
          <p:nvPr/>
        </p:nvSpPr>
        <p:spPr>
          <a:xfrm>
            <a:off x="383183" y="208526"/>
            <a:ext cx="1420582" cy="461665"/>
          </a:xfrm>
          <a:prstGeom prst="rect">
            <a:avLst/>
          </a:prstGeom>
        </p:spPr>
        <p:txBody>
          <a:bodyPr wrap="none">
            <a:spAutoFit/>
          </a:bodyPr>
          <a:lstStyle/>
          <a:p>
            <a:r>
              <a:rPr lang="en-US" altLang="zh-CN" sz="2400" dirty="0">
                <a:solidFill>
                  <a:srgbClr val="7030A0"/>
                </a:solidFill>
              </a:rPr>
              <a:t>Paper 3 </a:t>
            </a:r>
            <a:endParaRPr lang="zh-CN" altLang="en-US" sz="2400" dirty="0"/>
          </a:p>
        </p:txBody>
      </p:sp>
      <p:sp>
        <p:nvSpPr>
          <p:cNvPr id="3" name="矩形 2"/>
          <p:cNvSpPr/>
          <p:nvPr/>
        </p:nvSpPr>
        <p:spPr>
          <a:xfrm>
            <a:off x="5599176" y="6315379"/>
            <a:ext cx="6681216" cy="369332"/>
          </a:xfrm>
          <a:prstGeom prst="rect">
            <a:avLst/>
          </a:prstGeom>
        </p:spPr>
        <p:txBody>
          <a:bodyPr wrap="square">
            <a:spAutoFit/>
          </a:bodyPr>
          <a:lstStyle/>
          <a:p>
            <a:r>
              <a:rPr lang="en-US" altLang="zh-CN">
                <a:latin typeface="NimbusSanL-Regu"/>
              </a:rPr>
              <a:t>Shaoqing</a:t>
            </a:r>
            <a:r>
              <a:rPr lang="en-US" altLang="zh-CN" dirty="0">
                <a:latin typeface="NimbusSanL-Regu"/>
              </a:rPr>
              <a:t> Ren, </a:t>
            </a:r>
            <a:r>
              <a:rPr lang="en-US" altLang="zh-CN" dirty="0" err="1">
                <a:latin typeface="NimbusSanL-Regu"/>
              </a:rPr>
              <a:t>Kaiming</a:t>
            </a:r>
            <a:r>
              <a:rPr lang="en-US" altLang="zh-CN" dirty="0">
                <a:latin typeface="NimbusSanL-Regu"/>
              </a:rPr>
              <a:t> He, Ross </a:t>
            </a:r>
            <a:r>
              <a:rPr lang="en-US" altLang="zh-CN" dirty="0" err="1">
                <a:latin typeface="NimbusSanL-Regu"/>
              </a:rPr>
              <a:t>Girshick</a:t>
            </a:r>
            <a:r>
              <a:rPr lang="en-US" altLang="zh-CN" dirty="0">
                <a:latin typeface="NimbusSanL-Regu"/>
              </a:rPr>
              <a:t>, and Jian Sun</a:t>
            </a:r>
            <a:endParaRPr lang="zh-CN" altLang="en-US" dirty="0"/>
          </a:p>
        </p:txBody>
      </p:sp>
      <p:sp>
        <p:nvSpPr>
          <p:cNvPr id="5" name="矩形 4"/>
          <p:cNvSpPr/>
          <p:nvPr/>
        </p:nvSpPr>
        <p:spPr>
          <a:xfrm>
            <a:off x="2411078" y="5643626"/>
            <a:ext cx="9653048" cy="369332"/>
          </a:xfrm>
          <a:prstGeom prst="rect">
            <a:avLst/>
          </a:prstGeom>
        </p:spPr>
        <p:txBody>
          <a:bodyPr wrap="square">
            <a:spAutoFit/>
          </a:bodyPr>
          <a:lstStyle/>
          <a:p>
            <a:r>
              <a:rPr lang="zh-CN" altLang="en-US" dirty="0" smtClean="0"/>
              <a:t>网络结构参数推理：http</a:t>
            </a:r>
            <a:r>
              <a:rPr lang="zh-CN" altLang="en-US" dirty="0"/>
              <a:t>://blog.csdn.net/Seven_year_Promise/article/details/60954553</a:t>
            </a:r>
          </a:p>
        </p:txBody>
      </p:sp>
    </p:spTree>
    <p:extLst>
      <p:ext uri="{BB962C8B-B14F-4D97-AF65-F5344CB8AC3E}">
        <p14:creationId xmlns:p14="http://schemas.microsoft.com/office/powerpoint/2010/main" val="3695095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94713" y="1020587"/>
            <a:ext cx="9152381" cy="4304762"/>
          </a:xfrm>
          <a:prstGeom prst="rect">
            <a:avLst/>
          </a:prstGeom>
        </p:spPr>
      </p:pic>
      <p:sp>
        <p:nvSpPr>
          <p:cNvPr id="3" name="矩形 2"/>
          <p:cNvSpPr/>
          <p:nvPr/>
        </p:nvSpPr>
        <p:spPr>
          <a:xfrm>
            <a:off x="166329" y="208526"/>
            <a:ext cx="1763624" cy="461665"/>
          </a:xfrm>
          <a:prstGeom prst="rect">
            <a:avLst/>
          </a:prstGeom>
        </p:spPr>
        <p:txBody>
          <a:bodyPr wrap="none">
            <a:spAutoFit/>
          </a:bodyPr>
          <a:lstStyle/>
          <a:p>
            <a:r>
              <a:rPr lang="en-US" altLang="zh-CN" sz="2400" b="1" dirty="0" smtClean="0">
                <a:solidFill>
                  <a:srgbClr val="00B0F0"/>
                </a:solidFill>
                <a:latin typeface="Arial" panose="020B0604020202020204" pitchFamily="34" charset="0"/>
              </a:rPr>
              <a:t>1. </a:t>
            </a:r>
            <a:r>
              <a:rPr lang="zh-CN" altLang="en-US" sz="2400" b="1" dirty="0" smtClean="0">
                <a:solidFill>
                  <a:srgbClr val="00B0F0"/>
                </a:solidFill>
                <a:latin typeface="Arial" panose="020B0604020202020204" pitchFamily="34" charset="0"/>
              </a:rPr>
              <a:t>概述思想</a:t>
            </a:r>
            <a:endParaRPr lang="en-US" altLang="zh-CN" sz="2400" b="1" i="0" dirty="0">
              <a:solidFill>
                <a:srgbClr val="00B0F0"/>
              </a:solidFill>
              <a:effectLst/>
              <a:latin typeface="Arial" panose="020B0604020202020204" pitchFamily="34" charset="0"/>
            </a:endParaRPr>
          </a:p>
        </p:txBody>
      </p:sp>
      <p:sp>
        <p:nvSpPr>
          <p:cNvPr id="2" name="矩形 1"/>
          <p:cNvSpPr/>
          <p:nvPr/>
        </p:nvSpPr>
        <p:spPr>
          <a:xfrm>
            <a:off x="1929952" y="5885611"/>
            <a:ext cx="8622223" cy="369332"/>
          </a:xfrm>
          <a:prstGeom prst="rect">
            <a:avLst/>
          </a:prstGeom>
        </p:spPr>
        <p:txBody>
          <a:bodyPr wrap="square">
            <a:spAutoFit/>
          </a:bodyPr>
          <a:lstStyle/>
          <a:p>
            <a:r>
              <a:rPr lang="zh-CN" altLang="en-US" dirty="0" smtClean="0"/>
              <a:t>论文翻译 ： http</a:t>
            </a:r>
            <a:r>
              <a:rPr lang="zh-CN" altLang="en-US" dirty="0"/>
              <a:t>://blog.csdn.net/u011534057/article/details/51259812</a:t>
            </a:r>
          </a:p>
        </p:txBody>
      </p:sp>
    </p:spTree>
    <p:extLst>
      <p:ext uri="{BB962C8B-B14F-4D97-AF65-F5344CB8AC3E}">
        <p14:creationId xmlns:p14="http://schemas.microsoft.com/office/powerpoint/2010/main" val="2429226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1464" y="5231029"/>
            <a:ext cx="9098496" cy="1200329"/>
          </a:xfrm>
          <a:prstGeom prst="rect">
            <a:avLst/>
          </a:prstGeom>
        </p:spPr>
        <p:txBody>
          <a:bodyPr wrap="square">
            <a:spAutoFit/>
          </a:bodyPr>
          <a:lstStyle/>
          <a:p>
            <a:r>
              <a:rPr lang="en-US" altLang="zh-CN" dirty="0" smtClean="0"/>
              <a:t>        RPN</a:t>
            </a:r>
            <a:r>
              <a:rPr lang="zh-CN" altLang="en-US" dirty="0"/>
              <a:t>的核心思想是使用卷积神经网络直接产生</a:t>
            </a:r>
            <a:r>
              <a:rPr lang="en-US" altLang="zh-CN" dirty="0"/>
              <a:t>region proposal</a:t>
            </a:r>
            <a:r>
              <a:rPr lang="zh-CN" altLang="en-US" dirty="0"/>
              <a:t>，使用的方法本质上就是滑动窗口。</a:t>
            </a:r>
            <a:r>
              <a:rPr lang="en-US" altLang="zh-CN" dirty="0"/>
              <a:t>RPN</a:t>
            </a:r>
            <a:r>
              <a:rPr lang="zh-CN" altLang="en-US" dirty="0"/>
              <a:t>网络结构图如上所示（</a:t>
            </a:r>
            <a:r>
              <a:rPr lang="en-US" altLang="zh-CN" dirty="0"/>
              <a:t>ZF</a:t>
            </a:r>
            <a:r>
              <a:rPr lang="zh-CN" altLang="en-US" dirty="0"/>
              <a:t>模型</a:t>
            </a:r>
            <a:r>
              <a:rPr lang="en-US" altLang="zh-CN" dirty="0"/>
              <a:t>:256</a:t>
            </a:r>
            <a:r>
              <a:rPr lang="zh-CN" altLang="en-US" dirty="0"/>
              <a:t>维），假设给定</a:t>
            </a:r>
            <a:r>
              <a:rPr lang="en-US" altLang="zh-CN" dirty="0"/>
              <a:t>600*1000</a:t>
            </a:r>
            <a:r>
              <a:rPr lang="zh-CN" altLang="en-US" dirty="0"/>
              <a:t>的输入图像，经过卷积操作得到最后一层的卷积</a:t>
            </a:r>
            <a:r>
              <a:rPr lang="en-US" altLang="zh-CN" dirty="0"/>
              <a:t>feature map</a:t>
            </a:r>
            <a:r>
              <a:rPr lang="zh-CN" altLang="en-US" dirty="0"/>
              <a:t>（大小约为</a:t>
            </a:r>
            <a:r>
              <a:rPr lang="en-US" altLang="zh-CN" dirty="0"/>
              <a:t>40*60</a:t>
            </a:r>
            <a:r>
              <a:rPr lang="zh-CN" altLang="en-US" dirty="0"/>
              <a:t>），最后一层卷积层共有</a:t>
            </a:r>
            <a:r>
              <a:rPr lang="en-US" altLang="zh-CN" dirty="0"/>
              <a:t>256</a:t>
            </a:r>
            <a:r>
              <a:rPr lang="zh-CN" altLang="en-US" dirty="0"/>
              <a:t>个</a:t>
            </a:r>
            <a:r>
              <a:rPr lang="en-US" altLang="zh-CN" dirty="0"/>
              <a:t>feature map</a:t>
            </a:r>
            <a:r>
              <a:rPr lang="zh-CN" altLang="en-US" dirty="0"/>
              <a:t>。 </a:t>
            </a:r>
          </a:p>
        </p:txBody>
      </p:sp>
      <p:sp>
        <p:nvSpPr>
          <p:cNvPr id="5" name="矩形 4"/>
          <p:cNvSpPr/>
          <p:nvPr/>
        </p:nvSpPr>
        <p:spPr>
          <a:xfrm>
            <a:off x="175473" y="153662"/>
            <a:ext cx="5149167" cy="461665"/>
          </a:xfrm>
          <a:prstGeom prst="rect">
            <a:avLst/>
          </a:prstGeom>
        </p:spPr>
        <p:txBody>
          <a:bodyPr wrap="none">
            <a:spAutoFit/>
          </a:bodyPr>
          <a:lstStyle/>
          <a:p>
            <a:r>
              <a:rPr lang="en-US" altLang="zh-CN" sz="2400" b="1" dirty="0" smtClean="0">
                <a:solidFill>
                  <a:srgbClr val="00B0F0"/>
                </a:solidFill>
                <a:latin typeface="Arial" panose="020B0604020202020204" pitchFamily="34" charset="0"/>
              </a:rPr>
              <a:t>2. </a:t>
            </a:r>
            <a:r>
              <a:rPr lang="en-US" altLang="zh-CN" sz="2400" b="1" dirty="0">
                <a:solidFill>
                  <a:srgbClr val="00B0F0"/>
                </a:solidFill>
              </a:rPr>
              <a:t>Region </a:t>
            </a:r>
            <a:r>
              <a:rPr lang="en-US" altLang="zh-CN" sz="2400" b="1" dirty="0" smtClean="0">
                <a:solidFill>
                  <a:srgbClr val="00B0F0"/>
                </a:solidFill>
              </a:rPr>
              <a:t>Proposal Network(RPN</a:t>
            </a:r>
            <a:r>
              <a:rPr lang="en-US" altLang="zh-CN" sz="2400" b="1" dirty="0">
                <a:solidFill>
                  <a:srgbClr val="00B0F0"/>
                </a:solidFill>
              </a:rPr>
              <a:t>)</a:t>
            </a:r>
            <a:r>
              <a:rPr lang="en-US" altLang="zh-CN" sz="2400" dirty="0">
                <a:solidFill>
                  <a:srgbClr val="00B0F0"/>
                </a:solidFill>
              </a:rPr>
              <a:t> </a:t>
            </a:r>
            <a:endParaRPr lang="en-US" altLang="zh-CN" sz="2400" b="1" dirty="0">
              <a:solidFill>
                <a:srgbClr val="00B0F0"/>
              </a:solidFill>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2653465" y="728154"/>
            <a:ext cx="5952381" cy="4066667"/>
          </a:xfrm>
          <a:prstGeom prst="rect">
            <a:avLst/>
          </a:prstGeom>
        </p:spPr>
      </p:pic>
    </p:spTree>
    <p:extLst>
      <p:ext uri="{BB962C8B-B14F-4D97-AF65-F5344CB8AC3E}">
        <p14:creationId xmlns:p14="http://schemas.microsoft.com/office/powerpoint/2010/main" val="1715213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19656" y="76970"/>
            <a:ext cx="5238095" cy="3114286"/>
          </a:xfrm>
          <a:prstGeom prst="rect">
            <a:avLst/>
          </a:prstGeom>
        </p:spPr>
      </p:pic>
      <p:sp>
        <p:nvSpPr>
          <p:cNvPr id="5" name="矩形 4"/>
          <p:cNvSpPr/>
          <p:nvPr/>
        </p:nvSpPr>
        <p:spPr>
          <a:xfrm>
            <a:off x="1819656" y="3348240"/>
            <a:ext cx="9683496" cy="3293209"/>
          </a:xfrm>
          <a:prstGeom prst="rect">
            <a:avLst/>
          </a:prstGeom>
        </p:spPr>
        <p:txBody>
          <a:bodyPr wrap="square">
            <a:spAutoFit/>
          </a:bodyPr>
          <a:lstStyle/>
          <a:p>
            <a:r>
              <a:rPr lang="zh-CN" altLang="en-US" sz="1600" dirty="0" smtClean="0"/>
              <a:t>        使用</a:t>
            </a:r>
            <a:r>
              <a:rPr lang="en-US" altLang="zh-CN" sz="1600" dirty="0"/>
              <a:t>3*3</a:t>
            </a:r>
            <a:r>
              <a:rPr lang="zh-CN" altLang="en-US" sz="1600" dirty="0"/>
              <a:t>的卷积核（滑动窗口）与特征图进行卷积</a:t>
            </a:r>
            <a:r>
              <a:rPr lang="zh-CN" altLang="en-US" sz="1600" dirty="0" smtClean="0"/>
              <a:t>，可获得</a:t>
            </a:r>
            <a:r>
              <a:rPr lang="zh-CN" altLang="en-US" sz="1600" dirty="0"/>
              <a:t>一个</a:t>
            </a:r>
            <a:r>
              <a:rPr lang="en-US" altLang="zh-CN" sz="1600" dirty="0"/>
              <a:t>256</a:t>
            </a:r>
            <a:r>
              <a:rPr lang="zh-CN" altLang="en-US" sz="1600" dirty="0"/>
              <a:t>维的特征向量。因为这个</a:t>
            </a:r>
            <a:r>
              <a:rPr lang="en-US" altLang="zh-CN" sz="1600" dirty="0"/>
              <a:t>3*3</a:t>
            </a:r>
            <a:r>
              <a:rPr lang="zh-CN" altLang="en-US" sz="1600" dirty="0"/>
              <a:t>的区域上，每一个特征图上得到一个个</a:t>
            </a:r>
            <a:r>
              <a:rPr lang="en-US" altLang="zh-CN" sz="1600" dirty="0"/>
              <a:t>1</a:t>
            </a:r>
            <a:r>
              <a:rPr lang="zh-CN" altLang="en-US" sz="1600" dirty="0"/>
              <a:t>维向量，</a:t>
            </a:r>
            <a:r>
              <a:rPr lang="en-US" altLang="zh-CN" sz="1600" dirty="0"/>
              <a:t>256</a:t>
            </a:r>
            <a:r>
              <a:rPr lang="zh-CN" altLang="en-US" sz="1600" dirty="0"/>
              <a:t>个特性图即可得到</a:t>
            </a:r>
            <a:r>
              <a:rPr lang="en-US" altLang="zh-CN" sz="1600" dirty="0"/>
              <a:t>256</a:t>
            </a:r>
            <a:r>
              <a:rPr lang="zh-CN" altLang="en-US" sz="1600" dirty="0"/>
              <a:t>维特征向量。 </a:t>
            </a:r>
            <a:br>
              <a:rPr lang="zh-CN" altLang="en-US" sz="1600" dirty="0"/>
            </a:br>
            <a:r>
              <a:rPr lang="zh-CN" altLang="en-US" sz="1600" dirty="0"/>
              <a:t>　</a:t>
            </a:r>
            <a:endParaRPr lang="en-US" altLang="zh-CN" sz="1600" dirty="0" smtClean="0"/>
          </a:p>
          <a:p>
            <a:r>
              <a:rPr lang="en-US" altLang="zh-CN" sz="1600" dirty="0"/>
              <a:t> </a:t>
            </a:r>
            <a:r>
              <a:rPr lang="en-US" altLang="zh-CN" sz="1600" dirty="0" smtClean="0"/>
              <a:t>       3*3</a:t>
            </a:r>
            <a:r>
              <a:rPr lang="zh-CN" altLang="en-US" sz="1600" dirty="0"/>
              <a:t>滑窗中心点位置，对应预测输入图像</a:t>
            </a:r>
            <a:r>
              <a:rPr lang="en-US" altLang="zh-CN" sz="1600" dirty="0"/>
              <a:t>3</a:t>
            </a:r>
            <a:r>
              <a:rPr lang="zh-CN" altLang="en-US" sz="1600" dirty="0"/>
              <a:t>种尺度（</a:t>
            </a:r>
            <a:r>
              <a:rPr lang="en-US" altLang="zh-CN" sz="1600" dirty="0"/>
              <a:t>128,256,512</a:t>
            </a:r>
            <a:r>
              <a:rPr lang="zh-CN" altLang="en-US" sz="1600" dirty="0"/>
              <a:t>），</a:t>
            </a:r>
            <a:r>
              <a:rPr lang="en-US" altLang="zh-CN" sz="1600" dirty="0"/>
              <a:t>3</a:t>
            </a:r>
            <a:r>
              <a:rPr lang="zh-CN" altLang="en-US" sz="1600" dirty="0"/>
              <a:t>种长宽比（</a:t>
            </a:r>
            <a:r>
              <a:rPr lang="en-US" altLang="zh-CN" sz="1600" dirty="0"/>
              <a:t>1:1,1:2,2:1</a:t>
            </a:r>
            <a:r>
              <a:rPr lang="zh-CN" altLang="en-US" sz="1600" dirty="0"/>
              <a:t>）的</a:t>
            </a:r>
            <a:r>
              <a:rPr lang="en-US" altLang="zh-CN" sz="1600" dirty="0" smtClean="0"/>
              <a:t>region proposal</a:t>
            </a:r>
            <a:r>
              <a:rPr lang="zh-CN" altLang="en-US" sz="1600" dirty="0"/>
              <a:t>，这种映射的机制称为</a:t>
            </a:r>
            <a:r>
              <a:rPr lang="en-US" altLang="zh-CN" sz="1600" dirty="0"/>
              <a:t>anchor</a:t>
            </a:r>
            <a:r>
              <a:rPr lang="zh-CN" altLang="en-US" sz="1600" dirty="0"/>
              <a:t>，产生了</a:t>
            </a:r>
            <a:r>
              <a:rPr lang="en-US" altLang="zh-CN" sz="1600" dirty="0"/>
              <a:t>k=9</a:t>
            </a:r>
            <a:r>
              <a:rPr lang="zh-CN" altLang="en-US" sz="1600" dirty="0"/>
              <a:t>个</a:t>
            </a:r>
            <a:r>
              <a:rPr lang="en-US" altLang="zh-CN" sz="1600" dirty="0"/>
              <a:t>anchor</a:t>
            </a:r>
            <a:r>
              <a:rPr lang="zh-CN" altLang="en-US" sz="1600" dirty="0"/>
              <a:t>。即每个</a:t>
            </a:r>
            <a:r>
              <a:rPr lang="en-US" altLang="zh-CN" sz="1600" dirty="0"/>
              <a:t>3*3</a:t>
            </a:r>
            <a:r>
              <a:rPr lang="zh-CN" altLang="en-US" sz="1600" dirty="0"/>
              <a:t>区域可以产生</a:t>
            </a:r>
            <a:r>
              <a:rPr lang="en-US" altLang="zh-CN" sz="1600" dirty="0"/>
              <a:t>9</a:t>
            </a:r>
            <a:r>
              <a:rPr lang="zh-CN" altLang="en-US" sz="1600" dirty="0"/>
              <a:t>个</a:t>
            </a:r>
            <a:r>
              <a:rPr lang="en-US" altLang="zh-CN" sz="1600" dirty="0"/>
              <a:t>region proposal</a:t>
            </a:r>
            <a:r>
              <a:rPr lang="zh-CN" altLang="en-US" sz="1600" dirty="0"/>
              <a:t>。所以对于这个</a:t>
            </a:r>
            <a:r>
              <a:rPr lang="en-US" altLang="zh-CN" sz="1600" dirty="0"/>
              <a:t>40*60</a:t>
            </a:r>
            <a:r>
              <a:rPr lang="zh-CN" altLang="en-US" sz="1600" dirty="0"/>
              <a:t>的</a:t>
            </a:r>
            <a:r>
              <a:rPr lang="en-US" altLang="zh-CN" sz="1600" dirty="0"/>
              <a:t>feature map</a:t>
            </a:r>
            <a:r>
              <a:rPr lang="zh-CN" altLang="en-US" sz="1600" dirty="0"/>
              <a:t>，总共有约</a:t>
            </a:r>
            <a:r>
              <a:rPr lang="en-US" altLang="zh-CN" sz="1600" dirty="0"/>
              <a:t>20000(40*60*9)</a:t>
            </a:r>
            <a:r>
              <a:rPr lang="zh-CN" altLang="en-US" sz="1600" dirty="0" smtClean="0"/>
              <a:t>个</a:t>
            </a:r>
            <a:r>
              <a:rPr lang="en-US" altLang="zh-CN" sz="1600" dirty="0" smtClean="0"/>
              <a:t>region </a:t>
            </a:r>
            <a:r>
              <a:rPr lang="en-US" altLang="zh-CN" sz="1600" dirty="0"/>
              <a:t>proposal</a:t>
            </a:r>
            <a:r>
              <a:rPr lang="zh-CN" altLang="en-US" sz="1600" dirty="0" smtClean="0"/>
              <a:t>。</a:t>
            </a:r>
            <a:endParaRPr lang="en-US" altLang="zh-CN" sz="1600" dirty="0" smtClean="0"/>
          </a:p>
          <a:p>
            <a:r>
              <a:rPr lang="zh-CN" altLang="en-US" sz="1600" dirty="0" smtClean="0"/>
              <a:t> </a:t>
            </a:r>
            <a:r>
              <a:rPr lang="zh-CN" altLang="en-US" sz="1600" dirty="0"/>
              <a:t/>
            </a:r>
            <a:br>
              <a:rPr lang="zh-CN" altLang="en-US" sz="1600" dirty="0"/>
            </a:br>
            <a:r>
              <a:rPr lang="zh-CN" altLang="en-US" sz="1600" dirty="0"/>
              <a:t>　</a:t>
            </a:r>
            <a:r>
              <a:rPr lang="zh-CN" altLang="en-US" sz="1600" dirty="0" smtClean="0"/>
              <a:t>    再接入</a:t>
            </a:r>
            <a:r>
              <a:rPr lang="zh-CN" altLang="en-US" sz="1600" dirty="0"/>
              <a:t>到两个全连接</a:t>
            </a:r>
            <a:r>
              <a:rPr lang="zh-CN" altLang="en-US" sz="1600" dirty="0" smtClean="0"/>
              <a:t>层，</a:t>
            </a:r>
            <a:r>
              <a:rPr lang="en-US" altLang="zh-CN" sz="1600" dirty="0" err="1" smtClean="0"/>
              <a:t>cls</a:t>
            </a:r>
            <a:r>
              <a:rPr lang="en-US" altLang="zh-CN" sz="1600" dirty="0" smtClean="0"/>
              <a:t> layer</a:t>
            </a:r>
            <a:r>
              <a:rPr lang="zh-CN" altLang="en-US" sz="1600" dirty="0"/>
              <a:t>包含</a:t>
            </a:r>
            <a:r>
              <a:rPr lang="en-US" altLang="zh-CN" sz="1600" dirty="0"/>
              <a:t>2</a:t>
            </a:r>
            <a:r>
              <a:rPr lang="zh-CN" altLang="en-US" sz="1600" dirty="0"/>
              <a:t>个元素，用于判别目标和非目标的估计</a:t>
            </a:r>
            <a:r>
              <a:rPr lang="zh-CN" altLang="en-US" sz="1600" dirty="0" smtClean="0"/>
              <a:t>概率，</a:t>
            </a:r>
            <a:r>
              <a:rPr lang="en-US" altLang="zh-CN" sz="1600" dirty="0" err="1" smtClean="0"/>
              <a:t>reg</a:t>
            </a:r>
            <a:r>
              <a:rPr lang="en-US" altLang="zh-CN" sz="1600" dirty="0" smtClean="0"/>
              <a:t> layer</a:t>
            </a:r>
            <a:r>
              <a:rPr lang="zh-CN" altLang="en-US" sz="1600" dirty="0"/>
              <a:t>包含</a:t>
            </a:r>
            <a:r>
              <a:rPr lang="en-US" altLang="zh-CN" sz="1600" dirty="0"/>
              <a:t>4</a:t>
            </a:r>
            <a:r>
              <a:rPr lang="zh-CN" altLang="en-US" sz="1600" dirty="0"/>
              <a:t>个坐标元素（</a:t>
            </a:r>
            <a:r>
              <a:rPr lang="en-US" altLang="zh-CN" sz="1600" dirty="0" err="1"/>
              <a:t>x,y,w,h</a:t>
            </a:r>
            <a:r>
              <a:rPr lang="zh-CN" altLang="en-US" sz="1600" dirty="0"/>
              <a:t>），用于确定目标位置。</a:t>
            </a:r>
            <a:r>
              <a:rPr lang="en-US" altLang="zh-CN" sz="1600" dirty="0" err="1"/>
              <a:t>cls</a:t>
            </a:r>
            <a:r>
              <a:rPr lang="zh-CN" altLang="en-US" sz="1600" dirty="0"/>
              <a:t>：正样本，与真实区域重叠大于</a:t>
            </a:r>
            <a:r>
              <a:rPr lang="en-US" altLang="zh-CN" sz="1600" dirty="0"/>
              <a:t>0.7</a:t>
            </a:r>
            <a:r>
              <a:rPr lang="zh-CN" altLang="en-US" sz="1600" dirty="0"/>
              <a:t>，负样本，与真实区域重叠小于</a:t>
            </a:r>
            <a:r>
              <a:rPr lang="en-US" altLang="zh-CN" sz="1600" dirty="0"/>
              <a:t>0.3</a:t>
            </a:r>
            <a:r>
              <a:rPr lang="zh-CN" altLang="en-US" sz="1600" dirty="0"/>
              <a:t>。</a:t>
            </a:r>
            <a:r>
              <a:rPr lang="en-US" altLang="zh-CN" sz="1600" dirty="0" err="1"/>
              <a:t>reg</a:t>
            </a:r>
            <a:r>
              <a:rPr lang="zh-CN" altLang="en-US" sz="1600" dirty="0"/>
              <a:t>：返回区域位置。 </a:t>
            </a:r>
            <a:endParaRPr lang="en-US" altLang="zh-CN" sz="1600" dirty="0" smtClean="0"/>
          </a:p>
          <a:p>
            <a:r>
              <a:rPr lang="zh-CN" altLang="en-US" sz="1600" dirty="0"/>
              <a:t/>
            </a:r>
            <a:br>
              <a:rPr lang="zh-CN" altLang="en-US" sz="1600" dirty="0"/>
            </a:br>
            <a:r>
              <a:rPr lang="zh-CN" altLang="en-US" sz="1600" dirty="0"/>
              <a:t>　</a:t>
            </a:r>
            <a:r>
              <a:rPr lang="zh-CN" altLang="en-US" sz="1600" dirty="0" smtClean="0"/>
              <a:t>    最后</a:t>
            </a:r>
            <a:r>
              <a:rPr lang="zh-CN" altLang="en-US" sz="1600" dirty="0"/>
              <a:t>根据</a:t>
            </a:r>
            <a:r>
              <a:rPr lang="en-US" altLang="zh-CN" sz="1600" dirty="0"/>
              <a:t>region proposal</a:t>
            </a:r>
            <a:r>
              <a:rPr lang="zh-CN" altLang="en-US" sz="1600" dirty="0"/>
              <a:t>得分高低，选取前</a:t>
            </a:r>
            <a:r>
              <a:rPr lang="en-US" altLang="zh-CN" sz="1600" dirty="0"/>
              <a:t>300</a:t>
            </a:r>
            <a:r>
              <a:rPr lang="zh-CN" altLang="en-US" sz="1600" dirty="0"/>
              <a:t>个</a:t>
            </a:r>
            <a:r>
              <a:rPr lang="en-US" altLang="zh-CN" sz="1600" dirty="0"/>
              <a:t>region proposal</a:t>
            </a:r>
            <a:r>
              <a:rPr lang="zh-CN" altLang="en-US" sz="1600" dirty="0"/>
              <a:t>，作为</a:t>
            </a:r>
            <a:r>
              <a:rPr lang="en-US" altLang="zh-CN" sz="1600" dirty="0"/>
              <a:t>Fast R-CNN</a:t>
            </a:r>
            <a:r>
              <a:rPr lang="zh-CN" altLang="en-US" sz="1600" dirty="0"/>
              <a:t>的输入进行目标检测。</a:t>
            </a:r>
          </a:p>
        </p:txBody>
      </p:sp>
    </p:spTree>
    <p:extLst>
      <p:ext uri="{BB962C8B-B14F-4D97-AF65-F5344CB8AC3E}">
        <p14:creationId xmlns:p14="http://schemas.microsoft.com/office/powerpoint/2010/main" val="3946938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4846" y="135374"/>
            <a:ext cx="3451586" cy="461665"/>
          </a:xfrm>
          <a:prstGeom prst="rect">
            <a:avLst/>
          </a:prstGeom>
        </p:spPr>
        <p:txBody>
          <a:bodyPr wrap="none">
            <a:spAutoFit/>
          </a:bodyPr>
          <a:lstStyle/>
          <a:p>
            <a:r>
              <a:rPr lang="en-US" altLang="zh-CN" sz="2400" b="1" dirty="0" smtClean="0">
                <a:solidFill>
                  <a:srgbClr val="00B0F0"/>
                </a:solidFill>
              </a:rPr>
              <a:t>4. </a:t>
            </a:r>
            <a:r>
              <a:rPr lang="zh-CN" altLang="en-US" sz="2400" b="1" dirty="0" smtClean="0">
                <a:solidFill>
                  <a:srgbClr val="00B0F0"/>
                </a:solidFill>
              </a:rPr>
              <a:t>候选</a:t>
            </a:r>
            <a:r>
              <a:rPr lang="zh-CN" altLang="en-US" sz="2400" b="1" dirty="0">
                <a:solidFill>
                  <a:srgbClr val="00B0F0"/>
                </a:solidFill>
              </a:rPr>
              <a:t>区域（</a:t>
            </a:r>
            <a:r>
              <a:rPr lang="en-US" altLang="zh-CN" sz="2400" b="1" dirty="0">
                <a:solidFill>
                  <a:srgbClr val="00B0F0"/>
                </a:solidFill>
              </a:rPr>
              <a:t>anchor</a:t>
            </a:r>
            <a:r>
              <a:rPr lang="zh-CN" altLang="en-US" sz="2400" b="1" dirty="0">
                <a:solidFill>
                  <a:srgbClr val="00B0F0"/>
                </a:solidFill>
              </a:rPr>
              <a:t>）</a:t>
            </a:r>
          </a:p>
        </p:txBody>
      </p:sp>
      <p:sp>
        <p:nvSpPr>
          <p:cNvPr id="5" name="矩形 4"/>
          <p:cNvSpPr/>
          <p:nvPr/>
        </p:nvSpPr>
        <p:spPr>
          <a:xfrm>
            <a:off x="2206752" y="806672"/>
            <a:ext cx="7495032" cy="1077218"/>
          </a:xfrm>
          <a:prstGeom prst="rect">
            <a:avLst/>
          </a:prstGeom>
        </p:spPr>
        <p:txBody>
          <a:bodyPr wrap="square">
            <a:spAutoFit/>
          </a:bodyPr>
          <a:lstStyle/>
          <a:p>
            <a:r>
              <a:rPr lang="zh-CN" altLang="en-US" sz="1600" dirty="0" smtClean="0"/>
              <a:t>      特征</a:t>
            </a:r>
            <a:r>
              <a:rPr lang="zh-CN" altLang="en-US" sz="1600" dirty="0"/>
              <a:t>可以看做一个尺度</a:t>
            </a:r>
            <a:r>
              <a:rPr lang="en-US" altLang="zh-CN" sz="1600" dirty="0"/>
              <a:t>51*39</a:t>
            </a:r>
            <a:r>
              <a:rPr lang="zh-CN" altLang="en-US" sz="1600" dirty="0"/>
              <a:t>的</a:t>
            </a:r>
            <a:r>
              <a:rPr lang="en-US" altLang="zh-CN" sz="1600" dirty="0"/>
              <a:t>256</a:t>
            </a:r>
            <a:r>
              <a:rPr lang="zh-CN" altLang="en-US" sz="1600" dirty="0"/>
              <a:t>通道图像，对于该图像的每一个位置，考虑</a:t>
            </a:r>
            <a:r>
              <a:rPr lang="en-US" altLang="zh-CN" sz="1600" dirty="0"/>
              <a:t>9</a:t>
            </a:r>
            <a:r>
              <a:rPr lang="zh-CN" altLang="en-US" sz="1600" dirty="0"/>
              <a:t>个可能的候选窗口：三种面积</a:t>
            </a:r>
            <a:r>
              <a:rPr lang="en-US" altLang="zh-CN" sz="1600" dirty="0"/>
              <a:t>{1282,2562,5122}× </a:t>
            </a:r>
            <a:r>
              <a:rPr lang="zh-CN" altLang="en-US" sz="1600" dirty="0"/>
              <a:t>三种比例</a:t>
            </a:r>
            <a:r>
              <a:rPr lang="en-US" altLang="zh-CN" sz="1600" dirty="0"/>
              <a:t>{1:1,1:2,2:1}</a:t>
            </a:r>
            <a:r>
              <a:rPr lang="zh-CN" altLang="en-US" sz="1600" dirty="0"/>
              <a:t>。这些候选窗口称为</a:t>
            </a:r>
            <a:r>
              <a:rPr lang="en-US" altLang="zh-CN" sz="1600" dirty="0"/>
              <a:t>anchors</a:t>
            </a:r>
            <a:r>
              <a:rPr lang="zh-CN" altLang="en-US" sz="1600" dirty="0"/>
              <a:t>。 </a:t>
            </a:r>
            <a:br>
              <a:rPr lang="zh-CN" altLang="en-US" sz="1600" dirty="0"/>
            </a:br>
            <a:r>
              <a:rPr lang="zh-CN" altLang="en-US" sz="1600" dirty="0" smtClean="0"/>
              <a:t>      下</a:t>
            </a:r>
            <a:r>
              <a:rPr lang="zh-CN" altLang="en-US" sz="1600" dirty="0"/>
              <a:t>图示出</a:t>
            </a:r>
            <a:r>
              <a:rPr lang="en-US" altLang="zh-CN" sz="1600" dirty="0"/>
              <a:t>51*39</a:t>
            </a:r>
            <a:r>
              <a:rPr lang="zh-CN" altLang="en-US" sz="1600" dirty="0"/>
              <a:t>个</a:t>
            </a:r>
            <a:r>
              <a:rPr lang="en-US" altLang="zh-CN" sz="1600" dirty="0"/>
              <a:t>anchor</a:t>
            </a:r>
            <a:r>
              <a:rPr lang="zh-CN" altLang="en-US" sz="1600" dirty="0"/>
              <a:t>中心，以及</a:t>
            </a:r>
            <a:r>
              <a:rPr lang="en-US" altLang="zh-CN" sz="1600" dirty="0"/>
              <a:t>9</a:t>
            </a:r>
            <a:r>
              <a:rPr lang="zh-CN" altLang="en-US" sz="1600" dirty="0"/>
              <a:t>种</a:t>
            </a:r>
            <a:r>
              <a:rPr lang="en-US" altLang="zh-CN" sz="1600" dirty="0"/>
              <a:t>anchor</a:t>
            </a:r>
            <a:r>
              <a:rPr lang="zh-CN" altLang="en-US" sz="1600" dirty="0"/>
              <a:t>示例。 </a:t>
            </a:r>
          </a:p>
        </p:txBody>
      </p:sp>
      <p:pic>
        <p:nvPicPr>
          <p:cNvPr id="6" name="图片 5"/>
          <p:cNvPicPr>
            <a:picLocks noChangeAspect="1"/>
          </p:cNvPicPr>
          <p:nvPr/>
        </p:nvPicPr>
        <p:blipFill>
          <a:blip r:embed="rId2"/>
          <a:stretch>
            <a:fillRect/>
          </a:stretch>
        </p:blipFill>
        <p:spPr>
          <a:xfrm>
            <a:off x="1557941" y="2554998"/>
            <a:ext cx="3571429" cy="3247619"/>
          </a:xfrm>
          <a:prstGeom prst="rect">
            <a:avLst/>
          </a:prstGeom>
        </p:spPr>
      </p:pic>
      <p:sp>
        <p:nvSpPr>
          <p:cNvPr id="7" name="矩形 6"/>
          <p:cNvSpPr/>
          <p:nvPr/>
        </p:nvSpPr>
        <p:spPr>
          <a:xfrm>
            <a:off x="5498592" y="3024645"/>
            <a:ext cx="6096000" cy="2585323"/>
          </a:xfrm>
          <a:prstGeom prst="rect">
            <a:avLst/>
          </a:prstGeom>
        </p:spPr>
        <p:txBody>
          <a:bodyPr>
            <a:spAutoFit/>
          </a:bodyPr>
          <a:lstStyle/>
          <a:p>
            <a:pPr marL="342900" indent="-342900">
              <a:buAutoNum type="arabicParenBoth"/>
            </a:pPr>
            <a:r>
              <a:rPr lang="zh-CN" altLang="en-US" dirty="0" smtClean="0"/>
              <a:t>首先</a:t>
            </a:r>
            <a:r>
              <a:rPr lang="zh-CN" altLang="en-US" dirty="0"/>
              <a:t>按照尺度和长宽比生成</a:t>
            </a:r>
            <a:r>
              <a:rPr lang="en-US" altLang="zh-CN" dirty="0"/>
              <a:t>9</a:t>
            </a:r>
            <a:r>
              <a:rPr lang="zh-CN" altLang="en-US" dirty="0"/>
              <a:t>种</a:t>
            </a:r>
            <a:r>
              <a:rPr lang="en-US" altLang="zh-CN" dirty="0"/>
              <a:t>anchor,</a:t>
            </a:r>
            <a:r>
              <a:rPr lang="zh-CN" altLang="en-US" dirty="0"/>
              <a:t>这</a:t>
            </a:r>
            <a:r>
              <a:rPr lang="en-US" altLang="zh-CN" dirty="0"/>
              <a:t>9</a:t>
            </a:r>
            <a:r>
              <a:rPr lang="zh-CN" altLang="en-US" dirty="0"/>
              <a:t>个</a:t>
            </a:r>
            <a:r>
              <a:rPr lang="en-US" altLang="zh-CN" dirty="0"/>
              <a:t>anchor</a:t>
            </a:r>
            <a:r>
              <a:rPr lang="zh-CN" altLang="en-US" dirty="0"/>
              <a:t>的意思是</a:t>
            </a:r>
            <a:r>
              <a:rPr lang="en-US" altLang="zh-CN" dirty="0"/>
              <a:t>conv5 feature map 3x3</a:t>
            </a:r>
            <a:r>
              <a:rPr lang="zh-CN" altLang="en-US" dirty="0"/>
              <a:t>的滑窗对应原图区域的大小</a:t>
            </a:r>
            <a:r>
              <a:rPr lang="en-US" altLang="zh-CN" dirty="0"/>
              <a:t>.</a:t>
            </a:r>
            <a:r>
              <a:rPr lang="zh-CN" altLang="en-US" dirty="0"/>
              <a:t>这</a:t>
            </a:r>
            <a:r>
              <a:rPr lang="en-US" altLang="zh-CN" dirty="0"/>
              <a:t>9</a:t>
            </a:r>
            <a:r>
              <a:rPr lang="zh-CN" altLang="en-US" dirty="0"/>
              <a:t>个</a:t>
            </a:r>
            <a:r>
              <a:rPr lang="en-US" altLang="zh-CN" dirty="0"/>
              <a:t>anchor</a:t>
            </a:r>
            <a:r>
              <a:rPr lang="zh-CN" altLang="en-US" dirty="0"/>
              <a:t>对于任意输入的图像都是一样的，所以只需要计算一次</a:t>
            </a:r>
            <a:r>
              <a:rPr lang="en-US" altLang="zh-CN" dirty="0"/>
              <a:t>. </a:t>
            </a:r>
            <a:r>
              <a:rPr lang="zh-CN" altLang="en-US" dirty="0"/>
              <a:t>既然大小对应关系有了，下一步就是中心点对应关系。 </a:t>
            </a:r>
            <a:endParaRPr lang="en-US" altLang="zh-CN" dirty="0" smtClean="0"/>
          </a:p>
          <a:p>
            <a:r>
              <a:rPr lang="zh-CN" altLang="en-US" dirty="0"/>
              <a:t/>
            </a:r>
            <a:br>
              <a:rPr lang="zh-CN" altLang="en-US" dirty="0"/>
            </a:br>
            <a:r>
              <a:rPr lang="en-US" altLang="zh-CN" dirty="0"/>
              <a:t>(2</a:t>
            </a:r>
            <a:r>
              <a:rPr lang="en-US" altLang="zh-CN" dirty="0" smtClean="0"/>
              <a:t>)</a:t>
            </a:r>
            <a:r>
              <a:rPr lang="zh-CN" altLang="en-US" dirty="0" smtClean="0"/>
              <a:t>对于</a:t>
            </a:r>
            <a:r>
              <a:rPr lang="zh-CN" altLang="en-US" dirty="0"/>
              <a:t>每张输入图像，根据图像大小计算</a:t>
            </a:r>
            <a:r>
              <a:rPr lang="en-US" altLang="zh-CN" dirty="0"/>
              <a:t>conv5 3x3</a:t>
            </a:r>
            <a:r>
              <a:rPr lang="zh-CN" altLang="en-US" dirty="0"/>
              <a:t>滑窗对应原图的中心点</a:t>
            </a:r>
            <a:r>
              <a:rPr lang="en-US" altLang="zh-CN" dirty="0"/>
              <a:t>. </a:t>
            </a:r>
            <a:r>
              <a:rPr lang="zh-CN" altLang="en-US" dirty="0"/>
              <a:t>有了中心点对应关系和大小对应关系，映射就显而易见了</a:t>
            </a:r>
          </a:p>
        </p:txBody>
      </p:sp>
    </p:spTree>
    <p:extLst>
      <p:ext uri="{BB962C8B-B14F-4D97-AF65-F5344CB8AC3E}">
        <p14:creationId xmlns:p14="http://schemas.microsoft.com/office/powerpoint/2010/main" val="2051348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55648" y="655654"/>
            <a:ext cx="10232136" cy="6001643"/>
          </a:xfrm>
          <a:prstGeom prst="rect">
            <a:avLst/>
          </a:prstGeom>
        </p:spPr>
        <p:txBody>
          <a:bodyPr wrap="square">
            <a:spAutoFit/>
          </a:bodyPr>
          <a:lstStyle/>
          <a:p>
            <a:pPr marL="342900" indent="-342900">
              <a:buAutoNum type="arabicParenR"/>
            </a:pPr>
            <a:r>
              <a:rPr lang="zh-CN" altLang="en-US" sz="1600" b="1" dirty="0" smtClean="0"/>
              <a:t>样本</a:t>
            </a:r>
            <a:r>
              <a:rPr lang="zh-CN" altLang="en-US" sz="1600" dirty="0"/>
              <a:t>： </a:t>
            </a:r>
            <a:br>
              <a:rPr lang="zh-CN" altLang="en-US" sz="1600" dirty="0"/>
            </a:br>
            <a:r>
              <a:rPr lang="zh-CN" altLang="en-US" sz="1600" dirty="0"/>
              <a:t>　考察训练集中的每张图像： </a:t>
            </a:r>
            <a:br>
              <a:rPr lang="zh-CN" altLang="en-US" sz="1600" dirty="0"/>
            </a:br>
            <a:r>
              <a:rPr lang="en-US" altLang="zh-CN" sz="1600" dirty="0"/>
              <a:t>a. </a:t>
            </a:r>
            <a:r>
              <a:rPr lang="zh-CN" altLang="en-US" sz="1600" dirty="0"/>
              <a:t>　对每个标定的真值候选区域，与其重叠比例最大的</a:t>
            </a:r>
            <a:r>
              <a:rPr lang="en-US" altLang="zh-CN" sz="1600" dirty="0"/>
              <a:t>anchor</a:t>
            </a:r>
            <a:r>
              <a:rPr lang="zh-CN" altLang="en-US" sz="1600" dirty="0"/>
              <a:t>记为前景样本 ； </a:t>
            </a:r>
            <a:br>
              <a:rPr lang="zh-CN" altLang="en-US" sz="1600" dirty="0"/>
            </a:br>
            <a:r>
              <a:rPr lang="en-US" altLang="zh-CN" sz="1600" dirty="0"/>
              <a:t>b. </a:t>
            </a:r>
            <a:r>
              <a:rPr lang="zh-CN" altLang="en-US" sz="1600" dirty="0"/>
              <a:t>　对</a:t>
            </a:r>
            <a:r>
              <a:rPr lang="en-US" altLang="zh-CN" sz="1600" dirty="0"/>
              <a:t>a)</a:t>
            </a:r>
            <a:r>
              <a:rPr lang="zh-CN" altLang="en-US" sz="1600" dirty="0"/>
              <a:t>剩余的</a:t>
            </a:r>
            <a:r>
              <a:rPr lang="en-US" altLang="zh-CN" sz="1600" dirty="0"/>
              <a:t>anchor</a:t>
            </a:r>
            <a:r>
              <a:rPr lang="zh-CN" altLang="en-US" sz="1600" dirty="0"/>
              <a:t>，如果其与某个标定重叠比例大于</a:t>
            </a:r>
            <a:r>
              <a:rPr lang="en-US" altLang="zh-CN" sz="1600" dirty="0"/>
              <a:t>0.7</a:t>
            </a:r>
            <a:r>
              <a:rPr lang="zh-CN" altLang="en-US" sz="1600" dirty="0"/>
              <a:t>，记为前景样本；如果其与任意一个标定的重叠比例都小于</a:t>
            </a:r>
            <a:r>
              <a:rPr lang="en-US" altLang="zh-CN" sz="1600" dirty="0"/>
              <a:t>0.3</a:t>
            </a:r>
            <a:r>
              <a:rPr lang="zh-CN" altLang="en-US" sz="1600" dirty="0"/>
              <a:t>，记为背景样本 ； </a:t>
            </a:r>
            <a:br>
              <a:rPr lang="zh-CN" altLang="en-US" sz="1600" dirty="0"/>
            </a:br>
            <a:r>
              <a:rPr lang="en-US" altLang="zh-CN" sz="1600" dirty="0"/>
              <a:t>c. </a:t>
            </a:r>
            <a:r>
              <a:rPr lang="zh-CN" altLang="en-US" sz="1600" dirty="0"/>
              <a:t>　对</a:t>
            </a:r>
            <a:r>
              <a:rPr lang="en-US" altLang="zh-CN" sz="1600" dirty="0"/>
              <a:t>a),b)</a:t>
            </a:r>
            <a:r>
              <a:rPr lang="zh-CN" altLang="en-US" sz="1600" dirty="0"/>
              <a:t>剩余的</a:t>
            </a:r>
            <a:r>
              <a:rPr lang="en-US" altLang="zh-CN" sz="1600" dirty="0"/>
              <a:t>anchor</a:t>
            </a:r>
            <a:r>
              <a:rPr lang="zh-CN" altLang="en-US" sz="1600" dirty="0"/>
              <a:t>，弃去不用； </a:t>
            </a:r>
            <a:br>
              <a:rPr lang="zh-CN" altLang="en-US" sz="1600" dirty="0"/>
            </a:br>
            <a:r>
              <a:rPr lang="en-US" altLang="zh-CN" sz="1600" dirty="0"/>
              <a:t>d. </a:t>
            </a:r>
            <a:r>
              <a:rPr lang="zh-CN" altLang="en-US" sz="1600" dirty="0"/>
              <a:t>　跨越图像边界的</a:t>
            </a:r>
            <a:r>
              <a:rPr lang="en-US" altLang="zh-CN" sz="1600" dirty="0"/>
              <a:t>anchor</a:t>
            </a:r>
            <a:r>
              <a:rPr lang="zh-CN" altLang="en-US" sz="1600" dirty="0"/>
              <a:t>弃去不用； </a:t>
            </a:r>
            <a:endParaRPr lang="en-US" altLang="zh-CN" sz="1600" dirty="0" smtClean="0"/>
          </a:p>
          <a:p>
            <a:r>
              <a:rPr lang="zh-CN" altLang="en-US" sz="1600" dirty="0"/>
              <a:t/>
            </a:r>
            <a:br>
              <a:rPr lang="zh-CN" altLang="en-US" sz="1600" dirty="0"/>
            </a:br>
            <a:r>
              <a:rPr lang="en-US" altLang="zh-CN" sz="1600" b="1" dirty="0"/>
              <a:t>2) </a:t>
            </a:r>
            <a:r>
              <a:rPr lang="zh-CN" altLang="en-US" sz="1600" b="1" dirty="0"/>
              <a:t>代价函数：</a:t>
            </a:r>
            <a:r>
              <a:rPr lang="zh-CN" altLang="en-US" sz="1600" dirty="0"/>
              <a:t> </a:t>
            </a:r>
            <a:br>
              <a:rPr lang="zh-CN" altLang="en-US" sz="1600" dirty="0"/>
            </a:br>
            <a:r>
              <a:rPr lang="zh-CN" altLang="en-US" sz="1600" dirty="0"/>
              <a:t>同时最小化两种代价： </a:t>
            </a:r>
            <a:br>
              <a:rPr lang="zh-CN" altLang="en-US" sz="1600" dirty="0"/>
            </a:br>
            <a:r>
              <a:rPr lang="en-US" altLang="zh-CN" sz="1600" dirty="0"/>
              <a:t>a. </a:t>
            </a:r>
            <a:r>
              <a:rPr lang="zh-CN" altLang="en-US" sz="1600" dirty="0"/>
              <a:t>分类误差 </a:t>
            </a:r>
            <a:br>
              <a:rPr lang="zh-CN" altLang="en-US" sz="1600" dirty="0"/>
            </a:br>
            <a:r>
              <a:rPr lang="en-US" altLang="zh-CN" sz="1600" dirty="0"/>
              <a:t>b. </a:t>
            </a:r>
            <a:r>
              <a:rPr lang="zh-CN" altLang="en-US" sz="1600" dirty="0"/>
              <a:t>前景样本的窗口位置偏差 </a:t>
            </a:r>
            <a:endParaRPr lang="en-US" altLang="zh-CN" sz="1600" dirty="0" smtClean="0"/>
          </a:p>
          <a:p>
            <a:r>
              <a:rPr lang="zh-CN" altLang="en-US" sz="1600" dirty="0"/>
              <a:t/>
            </a:r>
            <a:br>
              <a:rPr lang="zh-CN" altLang="en-US" sz="1600" dirty="0"/>
            </a:br>
            <a:r>
              <a:rPr lang="en-US" altLang="zh-CN" sz="1600" b="1" dirty="0"/>
              <a:t>3) </a:t>
            </a:r>
            <a:r>
              <a:rPr lang="zh-CN" altLang="en-US" sz="1600" b="1" dirty="0"/>
              <a:t>超参数：重点内容 </a:t>
            </a:r>
            <a:r>
              <a:rPr lang="zh-CN" altLang="en-US" sz="1600" dirty="0"/>
              <a:t/>
            </a:r>
            <a:br>
              <a:rPr lang="zh-CN" altLang="en-US" sz="1600" dirty="0"/>
            </a:br>
            <a:r>
              <a:rPr lang="zh-CN" altLang="en-US" sz="1600" dirty="0"/>
              <a:t>　原始特征提取网络使用</a:t>
            </a:r>
            <a:r>
              <a:rPr lang="en-US" altLang="zh-CN" sz="1600" dirty="0"/>
              <a:t>ImageNet</a:t>
            </a:r>
            <a:r>
              <a:rPr lang="zh-CN" altLang="en-US" sz="1600" dirty="0"/>
              <a:t>的分类样本初始化，其余新增层随机初始化。每个</a:t>
            </a:r>
            <a:r>
              <a:rPr lang="en-US" altLang="zh-CN" sz="1600" dirty="0"/>
              <a:t>mini-batch</a:t>
            </a:r>
            <a:r>
              <a:rPr lang="zh-CN" altLang="en-US" sz="1600" dirty="0"/>
              <a:t>包含从一张图像中提取的</a:t>
            </a:r>
            <a:r>
              <a:rPr lang="en-US" altLang="zh-CN" sz="1600" dirty="0"/>
              <a:t>256</a:t>
            </a:r>
            <a:r>
              <a:rPr lang="zh-CN" altLang="en-US" sz="1600" dirty="0"/>
              <a:t>个</a:t>
            </a:r>
            <a:r>
              <a:rPr lang="en-US" altLang="zh-CN" sz="1600" dirty="0"/>
              <a:t>anchor</a:t>
            </a:r>
            <a:r>
              <a:rPr lang="zh-CN" altLang="en-US" sz="1600" dirty="0"/>
              <a:t>，前景背景样本</a:t>
            </a:r>
            <a:r>
              <a:rPr lang="en-US" altLang="zh-CN" sz="1600" dirty="0"/>
              <a:t>1:1</a:t>
            </a:r>
            <a:r>
              <a:rPr lang="zh-CN" altLang="en-US" sz="1600" dirty="0"/>
              <a:t>。前</a:t>
            </a:r>
            <a:r>
              <a:rPr lang="en-US" altLang="zh-CN" sz="1600" dirty="0"/>
              <a:t>60K</a:t>
            </a:r>
            <a:r>
              <a:rPr lang="zh-CN" altLang="en-US" sz="1600" dirty="0"/>
              <a:t>迭代，学习率</a:t>
            </a:r>
            <a:r>
              <a:rPr lang="en-US" altLang="zh-CN" sz="1600" dirty="0"/>
              <a:t>0.001</a:t>
            </a:r>
            <a:r>
              <a:rPr lang="zh-CN" altLang="en-US" sz="1600" dirty="0"/>
              <a:t>，后</a:t>
            </a:r>
            <a:r>
              <a:rPr lang="en-US" altLang="zh-CN" sz="1600" dirty="0"/>
              <a:t>20K</a:t>
            </a:r>
            <a:r>
              <a:rPr lang="zh-CN" altLang="en-US" sz="1600" dirty="0"/>
              <a:t>迭代，学习率</a:t>
            </a:r>
            <a:r>
              <a:rPr lang="en-US" altLang="zh-CN" sz="1600" dirty="0"/>
              <a:t>0.0001</a:t>
            </a:r>
            <a:r>
              <a:rPr lang="zh-CN" altLang="en-US" sz="1600" dirty="0"/>
              <a:t>。 </a:t>
            </a:r>
            <a:r>
              <a:rPr lang="en-US" altLang="zh-CN" sz="1600" dirty="0"/>
              <a:t>momentum</a:t>
            </a:r>
            <a:r>
              <a:rPr lang="zh-CN" altLang="en-US" sz="1600" dirty="0"/>
              <a:t>设置为</a:t>
            </a:r>
            <a:r>
              <a:rPr lang="en-US" altLang="zh-CN" sz="1600" dirty="0"/>
              <a:t>0.9</a:t>
            </a:r>
            <a:r>
              <a:rPr lang="zh-CN" altLang="en-US" sz="1600" dirty="0"/>
              <a:t>，</a:t>
            </a:r>
            <a:r>
              <a:rPr lang="en-US" altLang="zh-CN" sz="1600" dirty="0"/>
              <a:t>weight decay</a:t>
            </a:r>
            <a:r>
              <a:rPr lang="zh-CN" altLang="en-US" sz="1600" dirty="0"/>
              <a:t>设置为</a:t>
            </a:r>
            <a:r>
              <a:rPr lang="en-US" altLang="zh-CN" sz="1600" dirty="0"/>
              <a:t>0.0005</a:t>
            </a:r>
            <a:r>
              <a:rPr lang="zh-CN" altLang="en-US" sz="1600" dirty="0"/>
              <a:t>。 </a:t>
            </a:r>
            <a:endParaRPr lang="en-US" altLang="zh-CN" sz="1600" dirty="0" smtClean="0"/>
          </a:p>
          <a:p>
            <a:r>
              <a:rPr lang="zh-CN" altLang="en-US" sz="1600" dirty="0"/>
              <a:t/>
            </a:r>
            <a:br>
              <a:rPr lang="zh-CN" altLang="en-US" sz="1600" dirty="0"/>
            </a:br>
            <a:r>
              <a:rPr lang="en-US" altLang="zh-CN" sz="1600" b="1" dirty="0" smtClean="0"/>
              <a:t>4</a:t>
            </a:r>
            <a:r>
              <a:rPr lang="zh-CN" altLang="en-US" sz="1600" b="1" dirty="0" smtClean="0"/>
              <a:t>）训练</a:t>
            </a:r>
            <a:r>
              <a:rPr lang="en-US" altLang="zh-CN" sz="1600" b="1" dirty="0"/>
              <a:t>4</a:t>
            </a:r>
            <a:r>
              <a:rPr lang="zh-CN" altLang="en-US" sz="1600" b="1" dirty="0"/>
              <a:t>步阶段：（共享特征）</a:t>
            </a:r>
          </a:p>
          <a:p>
            <a:pPr>
              <a:buFont typeface="Arial" panose="020B0604020202020204" pitchFamily="34" charset="0"/>
              <a:buChar char="•"/>
            </a:pPr>
            <a:r>
              <a:rPr lang="zh-CN" altLang="en-US" sz="1600" dirty="0"/>
              <a:t>使用在</a:t>
            </a:r>
            <a:r>
              <a:rPr lang="en-US" altLang="zh-CN" sz="1600" dirty="0"/>
              <a:t>ImageNet</a:t>
            </a:r>
            <a:r>
              <a:rPr lang="zh-CN" altLang="en-US" sz="1600" dirty="0"/>
              <a:t>上预训练的模型初始化</a:t>
            </a:r>
            <a:r>
              <a:rPr lang="en-US" altLang="zh-CN" sz="1600" dirty="0"/>
              <a:t>RPN</a:t>
            </a:r>
            <a:r>
              <a:rPr lang="zh-CN" altLang="en-US" sz="1600" dirty="0"/>
              <a:t>网络参数，微调</a:t>
            </a:r>
            <a:r>
              <a:rPr lang="en-US" altLang="zh-CN" sz="1600" dirty="0"/>
              <a:t>RPN</a:t>
            </a:r>
            <a:r>
              <a:rPr lang="zh-CN" altLang="en-US" sz="1600" dirty="0"/>
              <a:t>网络；</a:t>
            </a:r>
          </a:p>
          <a:p>
            <a:pPr>
              <a:buFont typeface="Arial" panose="020B0604020202020204" pitchFamily="34" charset="0"/>
              <a:buChar char="•"/>
            </a:pPr>
            <a:r>
              <a:rPr lang="zh-CN" altLang="en-US" sz="1600" dirty="0"/>
              <a:t>使用</a:t>
            </a:r>
            <a:r>
              <a:rPr lang="en-US" altLang="zh-CN" sz="1600" dirty="0"/>
              <a:t>(1)</a:t>
            </a:r>
            <a:r>
              <a:rPr lang="zh-CN" altLang="en-US" sz="1600" dirty="0"/>
              <a:t>中</a:t>
            </a:r>
            <a:r>
              <a:rPr lang="en-US" altLang="zh-CN" sz="1600" dirty="0"/>
              <a:t>RPN</a:t>
            </a:r>
            <a:r>
              <a:rPr lang="zh-CN" altLang="en-US" sz="1600" dirty="0"/>
              <a:t>网络提取</a:t>
            </a:r>
            <a:r>
              <a:rPr lang="en-US" altLang="zh-CN" sz="1600" dirty="0"/>
              <a:t>region proposal</a:t>
            </a:r>
            <a:r>
              <a:rPr lang="zh-CN" altLang="en-US" sz="1600" dirty="0"/>
              <a:t>训练</a:t>
            </a:r>
            <a:r>
              <a:rPr lang="en-US" altLang="zh-CN" sz="1600" dirty="0"/>
              <a:t>Fast R-CNN</a:t>
            </a:r>
            <a:r>
              <a:rPr lang="zh-CN" altLang="en-US" sz="1600" dirty="0"/>
              <a:t>网络，也用</a:t>
            </a:r>
            <a:r>
              <a:rPr lang="en-US" altLang="zh-CN" sz="1600" dirty="0"/>
              <a:t>ImageNet</a:t>
            </a:r>
            <a:r>
              <a:rPr lang="zh-CN" altLang="en-US" sz="1600" dirty="0"/>
              <a:t>上预训练的模型初始化该网络参数；（现在看来两个网络相对独立）；</a:t>
            </a:r>
          </a:p>
          <a:p>
            <a:pPr>
              <a:buFont typeface="Arial" panose="020B0604020202020204" pitchFamily="34" charset="0"/>
              <a:buChar char="•"/>
            </a:pPr>
            <a:r>
              <a:rPr lang="zh-CN" altLang="en-US" sz="1600" dirty="0"/>
              <a:t>使用</a:t>
            </a:r>
            <a:r>
              <a:rPr lang="en-US" altLang="zh-CN" sz="1600" dirty="0"/>
              <a:t>(2)</a:t>
            </a:r>
            <a:r>
              <a:rPr lang="zh-CN" altLang="en-US" sz="1600" dirty="0"/>
              <a:t>的</a:t>
            </a:r>
            <a:r>
              <a:rPr lang="en-US" altLang="zh-CN" sz="1600" dirty="0"/>
              <a:t>Fast R-CNN</a:t>
            </a:r>
            <a:r>
              <a:rPr lang="zh-CN" altLang="en-US" sz="1600" dirty="0"/>
              <a:t>网络重新初始化</a:t>
            </a:r>
            <a:r>
              <a:rPr lang="en-US" altLang="zh-CN" sz="1600" dirty="0"/>
              <a:t>RPN, </a:t>
            </a:r>
            <a:r>
              <a:rPr lang="zh-CN" altLang="en-US" sz="1600" dirty="0"/>
              <a:t>固定卷积层进行微调，微调</a:t>
            </a:r>
            <a:r>
              <a:rPr lang="en-US" altLang="zh-CN" sz="1600" dirty="0"/>
              <a:t>RPN</a:t>
            </a:r>
            <a:r>
              <a:rPr lang="zh-CN" altLang="en-US" sz="1600" dirty="0"/>
              <a:t>网络；</a:t>
            </a:r>
          </a:p>
          <a:p>
            <a:pPr>
              <a:buFont typeface="Arial" panose="020B0604020202020204" pitchFamily="34" charset="0"/>
              <a:buChar char="•"/>
            </a:pPr>
            <a:r>
              <a:rPr lang="zh-CN" altLang="en-US" sz="1600" dirty="0"/>
              <a:t>固定</a:t>
            </a:r>
            <a:r>
              <a:rPr lang="en-US" altLang="zh-CN" sz="1600" dirty="0"/>
              <a:t>(2)</a:t>
            </a:r>
            <a:r>
              <a:rPr lang="zh-CN" altLang="en-US" sz="1600" dirty="0"/>
              <a:t>中</a:t>
            </a:r>
            <a:r>
              <a:rPr lang="en-US" altLang="zh-CN" sz="1600" dirty="0"/>
              <a:t>Fast R-CNN</a:t>
            </a:r>
            <a:r>
              <a:rPr lang="zh-CN" altLang="en-US" sz="1600" dirty="0"/>
              <a:t>的卷积层，使用</a:t>
            </a:r>
            <a:r>
              <a:rPr lang="en-US" altLang="zh-CN" sz="1600" dirty="0"/>
              <a:t>(3)</a:t>
            </a:r>
            <a:r>
              <a:rPr lang="zh-CN" altLang="en-US" sz="1600" dirty="0"/>
              <a:t>中</a:t>
            </a:r>
            <a:r>
              <a:rPr lang="en-US" altLang="zh-CN" sz="1600" dirty="0"/>
              <a:t>RPN</a:t>
            </a:r>
            <a:r>
              <a:rPr lang="zh-CN" altLang="en-US" sz="1600" dirty="0"/>
              <a:t>提取的</a:t>
            </a:r>
            <a:r>
              <a:rPr lang="en-US" altLang="zh-CN" sz="1600" dirty="0"/>
              <a:t>region proposal</a:t>
            </a:r>
            <a:r>
              <a:rPr lang="zh-CN" altLang="en-US" sz="1600" dirty="0"/>
              <a:t>对</a:t>
            </a:r>
            <a:r>
              <a:rPr lang="en-US" altLang="zh-CN" sz="1600" dirty="0"/>
              <a:t>Fast R-CNN</a:t>
            </a:r>
            <a:r>
              <a:rPr lang="zh-CN" altLang="en-US" sz="1600" dirty="0"/>
              <a:t>网络进行微调；</a:t>
            </a:r>
          </a:p>
        </p:txBody>
      </p:sp>
      <p:sp>
        <p:nvSpPr>
          <p:cNvPr id="5" name="矩形 4"/>
          <p:cNvSpPr/>
          <p:nvPr/>
        </p:nvSpPr>
        <p:spPr>
          <a:xfrm>
            <a:off x="162098" y="126230"/>
            <a:ext cx="1728358" cy="461665"/>
          </a:xfrm>
          <a:prstGeom prst="rect">
            <a:avLst/>
          </a:prstGeom>
        </p:spPr>
        <p:txBody>
          <a:bodyPr wrap="none">
            <a:spAutoFit/>
          </a:bodyPr>
          <a:lstStyle/>
          <a:p>
            <a:r>
              <a:rPr lang="en-US" altLang="zh-CN" sz="2400" b="1" dirty="0" smtClean="0">
                <a:solidFill>
                  <a:srgbClr val="00B0F0"/>
                </a:solidFill>
              </a:rPr>
              <a:t>5. RPN</a:t>
            </a:r>
            <a:r>
              <a:rPr lang="zh-CN" altLang="en-US" sz="2400" b="1" dirty="0" smtClean="0">
                <a:solidFill>
                  <a:srgbClr val="00B0F0"/>
                </a:solidFill>
              </a:rPr>
              <a:t>训练</a:t>
            </a:r>
            <a:endParaRPr lang="zh-CN" altLang="en-US" sz="2400" dirty="0"/>
          </a:p>
        </p:txBody>
      </p:sp>
    </p:spTree>
    <p:extLst>
      <p:ext uri="{BB962C8B-B14F-4D97-AF65-F5344CB8AC3E}">
        <p14:creationId xmlns:p14="http://schemas.microsoft.com/office/powerpoint/2010/main" val="330003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56590" y="200808"/>
            <a:ext cx="9171428" cy="6438095"/>
          </a:xfrm>
          <a:prstGeom prst="rect">
            <a:avLst/>
          </a:prstGeom>
        </p:spPr>
      </p:pic>
    </p:spTree>
    <p:extLst>
      <p:ext uri="{BB962C8B-B14F-4D97-AF65-F5344CB8AC3E}">
        <p14:creationId xmlns:p14="http://schemas.microsoft.com/office/powerpoint/2010/main" val="2174100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20206" y="2668262"/>
            <a:ext cx="1810111" cy="461665"/>
          </a:xfrm>
          <a:prstGeom prst="rect">
            <a:avLst/>
          </a:prstGeom>
        </p:spPr>
        <p:txBody>
          <a:bodyPr wrap="none">
            <a:spAutoFit/>
          </a:bodyPr>
          <a:lstStyle/>
          <a:p>
            <a:r>
              <a:rPr lang="en-US" altLang="zh-CN" sz="2400" b="1" dirty="0">
                <a:solidFill>
                  <a:srgbClr val="7030A0"/>
                </a:solidFill>
                <a:latin typeface="Times new roman" panose="02020603050405020304" pitchFamily="18" charset="0"/>
              </a:rPr>
              <a:t> CVPR 2016</a:t>
            </a:r>
            <a:endParaRPr lang="zh-CN" altLang="en-US" sz="2400" dirty="0">
              <a:solidFill>
                <a:srgbClr val="7030A0"/>
              </a:solidFill>
            </a:endParaRPr>
          </a:p>
        </p:txBody>
      </p:sp>
      <p:sp>
        <p:nvSpPr>
          <p:cNvPr id="5" name="矩形 4"/>
          <p:cNvSpPr/>
          <p:nvPr/>
        </p:nvSpPr>
        <p:spPr>
          <a:xfrm>
            <a:off x="209447" y="135374"/>
            <a:ext cx="1420582" cy="461665"/>
          </a:xfrm>
          <a:prstGeom prst="rect">
            <a:avLst/>
          </a:prstGeom>
        </p:spPr>
        <p:txBody>
          <a:bodyPr wrap="none">
            <a:spAutoFit/>
          </a:bodyPr>
          <a:lstStyle/>
          <a:p>
            <a:r>
              <a:rPr lang="en-US" altLang="zh-CN" sz="2400" dirty="0">
                <a:solidFill>
                  <a:srgbClr val="7030A0"/>
                </a:solidFill>
              </a:rPr>
              <a:t>Paper </a:t>
            </a:r>
            <a:r>
              <a:rPr lang="en-US" altLang="zh-CN" sz="2400" dirty="0" smtClean="0">
                <a:solidFill>
                  <a:srgbClr val="7030A0"/>
                </a:solidFill>
              </a:rPr>
              <a:t>4 </a:t>
            </a:r>
            <a:endParaRPr lang="zh-CN" altLang="en-US" sz="2400" dirty="0"/>
          </a:p>
        </p:txBody>
      </p:sp>
      <p:sp>
        <p:nvSpPr>
          <p:cNvPr id="6" name="矩形 5"/>
          <p:cNvSpPr/>
          <p:nvPr/>
        </p:nvSpPr>
        <p:spPr>
          <a:xfrm>
            <a:off x="1856232" y="3316147"/>
            <a:ext cx="8759952" cy="461665"/>
          </a:xfrm>
          <a:prstGeom prst="rect">
            <a:avLst/>
          </a:prstGeom>
        </p:spPr>
        <p:txBody>
          <a:bodyPr wrap="square">
            <a:spAutoFit/>
          </a:bodyPr>
          <a:lstStyle/>
          <a:p>
            <a:r>
              <a:rPr lang="en-US" altLang="zh-CN" sz="2400" dirty="0">
                <a:solidFill>
                  <a:srgbClr val="7030A0"/>
                </a:solidFill>
                <a:latin typeface="NimbusRomNo9L-Medi"/>
              </a:rPr>
              <a:t>You Only Look </a:t>
            </a:r>
            <a:r>
              <a:rPr lang="en-US" altLang="zh-CN" sz="2400" dirty="0" smtClean="0">
                <a:solidFill>
                  <a:srgbClr val="7030A0"/>
                </a:solidFill>
                <a:latin typeface="NimbusRomNo9L-Medi"/>
              </a:rPr>
              <a:t>Once: Unified</a:t>
            </a:r>
            <a:r>
              <a:rPr lang="en-US" altLang="zh-CN" sz="2400" dirty="0">
                <a:solidFill>
                  <a:srgbClr val="7030A0"/>
                </a:solidFill>
                <a:latin typeface="NimbusRomNo9L-Medi"/>
              </a:rPr>
              <a:t>, Real-Time Object Detection</a:t>
            </a:r>
            <a:endParaRPr lang="zh-CN" altLang="en-US" sz="2400" dirty="0">
              <a:solidFill>
                <a:srgbClr val="7030A0"/>
              </a:solidFill>
            </a:endParaRPr>
          </a:p>
        </p:txBody>
      </p:sp>
      <p:sp>
        <p:nvSpPr>
          <p:cNvPr id="7" name="矩形 6"/>
          <p:cNvSpPr/>
          <p:nvPr/>
        </p:nvSpPr>
        <p:spPr>
          <a:xfrm>
            <a:off x="5276088" y="5583859"/>
            <a:ext cx="7141464" cy="369332"/>
          </a:xfrm>
          <a:prstGeom prst="rect">
            <a:avLst/>
          </a:prstGeom>
        </p:spPr>
        <p:txBody>
          <a:bodyPr wrap="square">
            <a:spAutoFit/>
          </a:bodyPr>
          <a:lstStyle/>
          <a:p>
            <a:r>
              <a:rPr lang="en-US" altLang="zh-CN" dirty="0">
                <a:latin typeface="NimbusRomNo9L-Regu"/>
              </a:rPr>
              <a:t>Joseph </a:t>
            </a:r>
            <a:r>
              <a:rPr lang="en-US" altLang="zh-CN" dirty="0" err="1">
                <a:latin typeface="NimbusRomNo9L-Regu"/>
              </a:rPr>
              <a:t>Redmon</a:t>
            </a:r>
            <a:r>
              <a:rPr lang="en-US" altLang="zh-CN" dirty="0">
                <a:latin typeface="NimbusRomNo9L-Regu"/>
              </a:rPr>
              <a:t>, Santosh </a:t>
            </a:r>
            <a:r>
              <a:rPr lang="en-US" altLang="zh-CN" dirty="0" err="1" smtClean="0">
                <a:latin typeface="NimbusRomNo9L-Regu"/>
              </a:rPr>
              <a:t>Divvala</a:t>
            </a:r>
            <a:r>
              <a:rPr lang="en-US" altLang="zh-CN" dirty="0" smtClean="0">
                <a:latin typeface="NimbusRomNo9L-Regu"/>
              </a:rPr>
              <a:t>, </a:t>
            </a:r>
            <a:r>
              <a:rPr lang="en-US" altLang="zh-CN" dirty="0">
                <a:latin typeface="NimbusRomNo9L-Regu"/>
              </a:rPr>
              <a:t>Ross </a:t>
            </a:r>
            <a:r>
              <a:rPr lang="en-US" altLang="zh-CN" dirty="0" err="1" smtClean="0">
                <a:latin typeface="NimbusRomNo9L-Regu"/>
              </a:rPr>
              <a:t>Girshick</a:t>
            </a:r>
            <a:r>
              <a:rPr lang="en-US" altLang="zh-CN" dirty="0" smtClean="0">
                <a:latin typeface="NimbusRomNo9L-Regu"/>
              </a:rPr>
              <a:t>, </a:t>
            </a:r>
            <a:r>
              <a:rPr lang="en-US" altLang="zh-CN" dirty="0">
                <a:latin typeface="NimbusRomNo9L-Regu"/>
              </a:rPr>
              <a:t>Ali </a:t>
            </a:r>
            <a:r>
              <a:rPr lang="en-US" altLang="zh-CN" dirty="0" err="1" smtClean="0">
                <a:latin typeface="NimbusRomNo9L-Regu"/>
              </a:rPr>
              <a:t>Farhadi</a:t>
            </a:r>
            <a:endParaRPr lang="zh-CN" altLang="en-US" dirty="0"/>
          </a:p>
        </p:txBody>
      </p:sp>
      <p:sp>
        <p:nvSpPr>
          <p:cNvPr id="2" name="矩形 1"/>
          <p:cNvSpPr/>
          <p:nvPr/>
        </p:nvSpPr>
        <p:spPr>
          <a:xfrm>
            <a:off x="5276088" y="5092836"/>
            <a:ext cx="6391493" cy="369332"/>
          </a:xfrm>
          <a:prstGeom prst="rect">
            <a:avLst/>
          </a:prstGeom>
        </p:spPr>
        <p:txBody>
          <a:bodyPr wrap="none">
            <a:spAutoFit/>
          </a:bodyPr>
          <a:lstStyle/>
          <a:p>
            <a:r>
              <a:rPr lang="zh-CN" altLang="en-US" dirty="0" smtClean="0"/>
              <a:t>论文与</a:t>
            </a:r>
            <a:r>
              <a:rPr lang="en-US" altLang="zh-CN" dirty="0" err="1" smtClean="0"/>
              <a:t>tf</a:t>
            </a:r>
            <a:r>
              <a:rPr lang="zh-CN" altLang="en-US" dirty="0" smtClean="0"/>
              <a:t>源码解析：https</a:t>
            </a:r>
            <a:r>
              <a:rPr lang="zh-CN" altLang="en-US" dirty="0"/>
              <a:t>://zhuanlan.zhihu.com/shanren7</a:t>
            </a:r>
          </a:p>
        </p:txBody>
      </p:sp>
    </p:spTree>
    <p:extLst>
      <p:ext uri="{BB962C8B-B14F-4D97-AF65-F5344CB8AC3E}">
        <p14:creationId xmlns:p14="http://schemas.microsoft.com/office/powerpoint/2010/main" val="1311939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4259" y="154737"/>
            <a:ext cx="3876753" cy="461665"/>
          </a:xfrm>
          <a:prstGeom prst="rect">
            <a:avLst/>
          </a:prstGeom>
        </p:spPr>
        <p:txBody>
          <a:bodyPr wrap="square">
            <a:spAutoFit/>
          </a:bodyPr>
          <a:lstStyle/>
          <a:p>
            <a:r>
              <a:rPr lang="en-US" altLang="zh-CN" sz="2400" b="1" dirty="0" smtClean="0">
                <a:solidFill>
                  <a:srgbClr val="00B0F0"/>
                </a:solidFill>
                <a:latin typeface="Arial" panose="020B0604020202020204" pitchFamily="34" charset="0"/>
              </a:rPr>
              <a:t>2.  NMS:</a:t>
            </a:r>
            <a:r>
              <a:rPr lang="zh-CN" altLang="en-US" sz="2400" b="1" dirty="0" smtClean="0">
                <a:solidFill>
                  <a:srgbClr val="00B0F0"/>
                </a:solidFill>
                <a:latin typeface="Arial" panose="020B0604020202020204" pitchFamily="34" charset="0"/>
              </a:rPr>
              <a:t>非极大值抑制</a:t>
            </a:r>
            <a:endParaRPr lang="en-US" altLang="zh-CN" sz="2400" b="1" i="0" dirty="0">
              <a:solidFill>
                <a:srgbClr val="00B0F0"/>
              </a:solidFill>
              <a:effectLst/>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3000964" y="1583367"/>
            <a:ext cx="6133333" cy="4085714"/>
          </a:xfrm>
          <a:prstGeom prst="rect">
            <a:avLst/>
          </a:prstGeom>
        </p:spPr>
      </p:pic>
      <p:sp>
        <p:nvSpPr>
          <p:cNvPr id="6" name="矩形 5"/>
          <p:cNvSpPr/>
          <p:nvPr/>
        </p:nvSpPr>
        <p:spPr>
          <a:xfrm>
            <a:off x="3000964" y="945996"/>
            <a:ext cx="6096000" cy="523220"/>
          </a:xfrm>
          <a:prstGeom prst="rect">
            <a:avLst/>
          </a:prstGeom>
        </p:spPr>
        <p:txBody>
          <a:bodyPr>
            <a:spAutoFit/>
          </a:bodyPr>
          <a:lstStyle/>
          <a:p>
            <a:r>
              <a:rPr lang="zh-CN" altLang="en-US" sz="1400" dirty="0"/>
              <a:t>非极大值</a:t>
            </a:r>
            <a:r>
              <a:rPr lang="zh-CN" altLang="en-US" sz="1400" dirty="0" smtClean="0"/>
              <a:t>抑制主要</a:t>
            </a:r>
            <a:r>
              <a:rPr lang="zh-CN" altLang="en-US" sz="1400" dirty="0"/>
              <a:t>目的是为了消除多余的框，找到最佳的物体检测的位置</a:t>
            </a:r>
            <a:r>
              <a:rPr lang="zh-CN" altLang="en-US" sz="1400" dirty="0" smtClean="0"/>
              <a:t>。保留极大值，隐含了什么条件？比如，框足够大且能完全包含检测目标。</a:t>
            </a:r>
            <a:endParaRPr lang="zh-CN" altLang="en-US" sz="1400" dirty="0"/>
          </a:p>
        </p:txBody>
      </p:sp>
    </p:spTree>
    <p:extLst>
      <p:ext uri="{BB962C8B-B14F-4D97-AF65-F5344CB8AC3E}">
        <p14:creationId xmlns:p14="http://schemas.microsoft.com/office/powerpoint/2010/main" val="2111931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95716" y="2928787"/>
            <a:ext cx="9914966" cy="3600986"/>
          </a:xfrm>
          <a:prstGeom prst="rect">
            <a:avLst/>
          </a:prstGeom>
        </p:spPr>
        <p:txBody>
          <a:bodyPr wrap="square">
            <a:spAutoFit/>
          </a:bodyPr>
          <a:lstStyle/>
          <a:p>
            <a:r>
              <a:rPr lang="zh-CN" altLang="en-US" dirty="0" smtClean="0">
                <a:solidFill>
                  <a:srgbClr val="00B0F0"/>
                </a:solidFill>
              </a:rPr>
              <a:t>（</a:t>
            </a:r>
            <a:r>
              <a:rPr lang="en-US" altLang="zh-CN" dirty="0" smtClean="0">
                <a:solidFill>
                  <a:srgbClr val="00B0F0"/>
                </a:solidFill>
              </a:rPr>
              <a:t>2</a:t>
            </a:r>
            <a:r>
              <a:rPr lang="zh-CN" altLang="en-US" dirty="0" smtClean="0">
                <a:solidFill>
                  <a:srgbClr val="00B0F0"/>
                </a:solidFill>
              </a:rPr>
              <a:t>）</a:t>
            </a:r>
            <a:r>
              <a:rPr lang="en-US" altLang="zh-CN" dirty="0" smtClean="0">
                <a:solidFill>
                  <a:srgbClr val="00B0F0"/>
                </a:solidFill>
              </a:rPr>
              <a:t>YOLO</a:t>
            </a:r>
            <a:r>
              <a:rPr lang="zh-CN" altLang="en-US" dirty="0" smtClean="0"/>
              <a:t>：</a:t>
            </a:r>
            <a:endParaRPr lang="en-US" altLang="zh-CN" dirty="0"/>
          </a:p>
          <a:p>
            <a:endParaRPr lang="en-US" altLang="zh-CN" dirty="0" smtClean="0"/>
          </a:p>
          <a:p>
            <a:pPr marL="342900" indent="-342900">
              <a:buFont typeface="+mj-ea"/>
              <a:buAutoNum type="circleNumDbPlain"/>
            </a:pPr>
            <a:r>
              <a:rPr lang="zh-CN" altLang="en-US" sz="1600" dirty="0"/>
              <a:t>单个卷积神经网络来预测多个</a:t>
            </a:r>
            <a:r>
              <a:rPr lang="en-US" altLang="zh-CN" sz="1600" dirty="0"/>
              <a:t>bounding </a:t>
            </a:r>
            <a:r>
              <a:rPr lang="en-US" altLang="zh-CN" sz="1600" dirty="0" smtClean="0"/>
              <a:t>boxes</a:t>
            </a:r>
            <a:r>
              <a:rPr lang="zh-CN" altLang="en-US" sz="1600" dirty="0" smtClean="0"/>
              <a:t>坐标和</a:t>
            </a:r>
            <a:r>
              <a:rPr lang="zh-CN" altLang="en-US" sz="1600" dirty="0"/>
              <a:t>类别</a:t>
            </a:r>
            <a:r>
              <a:rPr lang="zh-CN" altLang="en-US" sz="1600" dirty="0" smtClean="0"/>
              <a:t>概率</a:t>
            </a:r>
            <a:endParaRPr lang="en-US" altLang="zh-CN" sz="1600" dirty="0" smtClean="0"/>
          </a:p>
          <a:p>
            <a:pPr marL="342900" indent="-342900">
              <a:buFont typeface="+mj-ea"/>
              <a:buAutoNum type="circleNumDbPlain"/>
            </a:pPr>
            <a:endParaRPr lang="en-US" altLang="zh-CN" sz="1600" dirty="0" smtClean="0"/>
          </a:p>
          <a:p>
            <a:pPr marL="342900" indent="-342900">
              <a:buFont typeface="+mj-ea"/>
              <a:buAutoNum type="circleNumDbPlain"/>
            </a:pPr>
            <a:r>
              <a:rPr lang="zh-CN" altLang="en-US" sz="1600" dirty="0" smtClean="0"/>
              <a:t>只需</a:t>
            </a:r>
            <a:r>
              <a:rPr lang="zh-CN" altLang="en-US" sz="1600" dirty="0"/>
              <a:t>一眼（</a:t>
            </a:r>
            <a:r>
              <a:rPr lang="en-US" altLang="zh-CN" sz="1600" dirty="0"/>
              <a:t>you only look once</a:t>
            </a:r>
            <a:r>
              <a:rPr lang="zh-CN" altLang="en-US" sz="1600" dirty="0"/>
              <a:t>，</a:t>
            </a:r>
            <a:r>
              <a:rPr lang="en-US" altLang="zh-CN" sz="1600" dirty="0"/>
              <a:t>YOLO</a:t>
            </a:r>
            <a:r>
              <a:rPr lang="zh-CN" altLang="en-US" sz="1600" dirty="0"/>
              <a:t>）即可检测目标类别和位置</a:t>
            </a:r>
            <a:r>
              <a:rPr lang="zh-CN" altLang="en-US" sz="1600" dirty="0" smtClean="0"/>
              <a:t>。</a:t>
            </a:r>
            <a:endParaRPr lang="en-US" altLang="zh-CN" sz="1600" dirty="0" smtClean="0"/>
          </a:p>
          <a:p>
            <a:pPr marL="342900" indent="-342900">
              <a:buFont typeface="+mj-ea"/>
              <a:buAutoNum type="circleNumDbPlain"/>
            </a:pPr>
            <a:endParaRPr lang="en-US" altLang="zh-CN" sz="1600" dirty="0"/>
          </a:p>
          <a:p>
            <a:r>
              <a:rPr lang="zh-CN" altLang="en-US" sz="1600" dirty="0" smtClean="0">
                <a:solidFill>
                  <a:srgbClr val="00B0F0"/>
                </a:solidFill>
              </a:rPr>
              <a:t>（</a:t>
            </a:r>
            <a:r>
              <a:rPr lang="en-US" altLang="zh-CN" sz="1600" dirty="0" smtClean="0">
                <a:solidFill>
                  <a:srgbClr val="00B0F0"/>
                </a:solidFill>
              </a:rPr>
              <a:t>3</a:t>
            </a:r>
            <a:r>
              <a:rPr lang="zh-CN" altLang="en-US" sz="1600" dirty="0" smtClean="0">
                <a:solidFill>
                  <a:srgbClr val="00B0F0"/>
                </a:solidFill>
              </a:rPr>
              <a:t>）</a:t>
            </a:r>
            <a:r>
              <a:rPr lang="en-US" altLang="zh-CN" sz="1600" dirty="0" smtClean="0">
                <a:solidFill>
                  <a:srgbClr val="00B0F0"/>
                </a:solidFill>
              </a:rPr>
              <a:t>YOLO</a:t>
            </a:r>
            <a:r>
              <a:rPr lang="zh-CN" altLang="en-US" sz="1600" dirty="0" smtClean="0">
                <a:solidFill>
                  <a:srgbClr val="00B0F0"/>
                </a:solidFill>
              </a:rPr>
              <a:t>优缺点：</a:t>
            </a:r>
            <a:endParaRPr lang="en-US" altLang="zh-CN" sz="1600" dirty="0" smtClean="0">
              <a:solidFill>
                <a:srgbClr val="00B0F0"/>
              </a:solidFill>
            </a:endParaRPr>
          </a:p>
          <a:p>
            <a:endParaRPr lang="en-US" altLang="zh-CN" sz="1600" dirty="0" smtClean="0">
              <a:solidFill>
                <a:srgbClr val="00B0F0"/>
              </a:solidFill>
            </a:endParaRPr>
          </a:p>
          <a:p>
            <a:pPr marL="342900" indent="-342900">
              <a:buFont typeface="+mj-ea"/>
              <a:buAutoNum type="circleNumDbPlain"/>
            </a:pPr>
            <a:r>
              <a:rPr lang="zh-CN" altLang="en-US" sz="1600" dirty="0"/>
              <a:t>简单快。基础版</a:t>
            </a:r>
            <a:r>
              <a:rPr lang="en-US" altLang="zh-CN" sz="1600" dirty="0"/>
              <a:t>YOLO</a:t>
            </a:r>
            <a:r>
              <a:rPr lang="zh-CN" altLang="en-US" sz="1600" dirty="0"/>
              <a:t>在</a:t>
            </a:r>
            <a:r>
              <a:rPr lang="en-US" altLang="zh-CN" sz="1600" dirty="0"/>
              <a:t>Titan X GPU</a:t>
            </a:r>
            <a:r>
              <a:rPr lang="zh-CN" altLang="en-US" sz="1600" dirty="0"/>
              <a:t>上</a:t>
            </a:r>
            <a:r>
              <a:rPr lang="en-US" altLang="zh-CN" sz="1600" dirty="0"/>
              <a:t>45</a:t>
            </a:r>
            <a:r>
              <a:rPr lang="zh-CN" altLang="en-US" sz="1600" dirty="0"/>
              <a:t>帧</a:t>
            </a:r>
            <a:r>
              <a:rPr lang="en-US" altLang="zh-CN" sz="1600" dirty="0"/>
              <a:t>/s</a:t>
            </a:r>
            <a:r>
              <a:rPr lang="zh-CN" altLang="en-US" sz="1600" dirty="0"/>
              <a:t>； 快速</a:t>
            </a:r>
            <a:r>
              <a:rPr lang="zh-CN" altLang="en-US" sz="1600" dirty="0"/>
              <a:t>版</a:t>
            </a:r>
            <a:r>
              <a:rPr lang="en-US" altLang="zh-CN" sz="1600" dirty="0"/>
              <a:t>YOLO150</a:t>
            </a:r>
            <a:r>
              <a:rPr lang="zh-CN" altLang="en-US" sz="1600" dirty="0"/>
              <a:t>帧</a:t>
            </a:r>
            <a:r>
              <a:rPr lang="en-US" altLang="zh-CN" sz="1600" dirty="0"/>
              <a:t>/s</a:t>
            </a:r>
            <a:r>
              <a:rPr lang="zh-CN" altLang="en-US" sz="1600" dirty="0"/>
              <a:t>。实现</a:t>
            </a:r>
            <a:r>
              <a:rPr lang="zh-CN" altLang="en-US" sz="1600" dirty="0"/>
              <a:t>实时检测</a:t>
            </a:r>
            <a:r>
              <a:rPr lang="zh-CN" altLang="en-US" sz="1600" dirty="0"/>
              <a:t>。</a:t>
            </a:r>
            <a:r>
              <a:rPr lang="en-US" altLang="zh-CN" sz="1600" dirty="0"/>
              <a:t>100x </a:t>
            </a:r>
            <a:r>
              <a:rPr lang="en-US" altLang="zh-CN" sz="1600" dirty="0"/>
              <a:t>faster than </a:t>
            </a:r>
            <a:r>
              <a:rPr lang="en-US" altLang="zh-CN" sz="1600" dirty="0">
                <a:hlinkClick r:id="rId2"/>
              </a:rPr>
              <a:t>Fast </a:t>
            </a:r>
            <a:r>
              <a:rPr lang="en-US" altLang="zh-CN" sz="1600" dirty="0">
                <a:hlinkClick r:id="rId2"/>
              </a:rPr>
              <a:t>R-CNN</a:t>
            </a:r>
            <a:r>
              <a:rPr lang="zh-CN" altLang="en-US" sz="1600" dirty="0"/>
              <a:t>。</a:t>
            </a:r>
            <a:endParaRPr lang="en-US" altLang="zh-CN" sz="1600" dirty="0"/>
          </a:p>
          <a:p>
            <a:pPr marL="342900" indent="-342900">
              <a:buFont typeface="+mj-ea"/>
              <a:buAutoNum type="circleNumDbPlain"/>
            </a:pPr>
            <a:endParaRPr lang="en-US" altLang="zh-CN" sz="1600" dirty="0"/>
          </a:p>
          <a:p>
            <a:pPr marL="342900" indent="-342900">
              <a:buFont typeface="+mj-ea"/>
              <a:buAutoNum type="circleNumDbPlain"/>
            </a:pPr>
            <a:r>
              <a:rPr lang="zh-CN" altLang="en-US" sz="1600" dirty="0"/>
              <a:t>全图信息预测</a:t>
            </a:r>
            <a:r>
              <a:rPr lang="en-US" altLang="zh-CN" sz="1600" dirty="0"/>
              <a:t>,</a:t>
            </a:r>
            <a:r>
              <a:rPr lang="zh-CN" altLang="en-US" sz="1600" dirty="0"/>
              <a:t>背景预测的假</a:t>
            </a:r>
            <a:r>
              <a:rPr lang="zh-CN" altLang="en-US" sz="1600" dirty="0"/>
              <a:t>阳性</a:t>
            </a:r>
            <a:r>
              <a:rPr lang="zh-CN" altLang="en-US" sz="1600" dirty="0"/>
              <a:t>最优。滑动窗口方法和</a:t>
            </a:r>
            <a:r>
              <a:rPr lang="en-US" altLang="zh-CN" sz="1600" dirty="0"/>
              <a:t>region </a:t>
            </a:r>
            <a:r>
              <a:rPr lang="en-US" altLang="zh-CN" sz="1600" dirty="0"/>
              <a:t>proposal-based</a:t>
            </a:r>
            <a:r>
              <a:rPr lang="zh-CN" altLang="en-US" sz="1600" dirty="0"/>
              <a:t>仅用部分图信息，</a:t>
            </a:r>
            <a:r>
              <a:rPr lang="en-US" altLang="zh-CN" sz="1600" dirty="0"/>
              <a:t>Fast </a:t>
            </a:r>
            <a:r>
              <a:rPr lang="en-US" altLang="zh-CN" sz="1600" dirty="0"/>
              <a:t>R-CNN</a:t>
            </a:r>
            <a:r>
              <a:rPr lang="zh-CN" altLang="en-US" sz="1600" dirty="0"/>
              <a:t>会</a:t>
            </a:r>
            <a:r>
              <a:rPr lang="zh-CN" altLang="en-US" sz="1600" dirty="0"/>
              <a:t>错误的将背景中的斑块检测为目标，原因在于</a:t>
            </a:r>
            <a:r>
              <a:rPr lang="en-US" altLang="zh-CN" sz="1600" dirty="0"/>
              <a:t>Fast R-CNN</a:t>
            </a:r>
            <a:r>
              <a:rPr lang="zh-CN" altLang="en-US" sz="1600" dirty="0"/>
              <a:t>在检测中无法看到全局</a:t>
            </a:r>
            <a:r>
              <a:rPr lang="zh-CN" altLang="en-US" sz="1600" dirty="0"/>
              <a:t>图像，而</a:t>
            </a:r>
            <a:r>
              <a:rPr lang="en-US" altLang="zh-CN" sz="1600" dirty="0"/>
              <a:t>YOLO</a:t>
            </a:r>
            <a:r>
              <a:rPr lang="zh-CN" altLang="en-US" sz="1600" dirty="0"/>
              <a:t>背景预测错误率低一半。</a:t>
            </a:r>
          </a:p>
        </p:txBody>
      </p:sp>
      <p:sp>
        <p:nvSpPr>
          <p:cNvPr id="5" name="矩形 4"/>
          <p:cNvSpPr/>
          <p:nvPr/>
        </p:nvSpPr>
        <p:spPr>
          <a:xfrm>
            <a:off x="1595716" y="802812"/>
            <a:ext cx="8229601" cy="1877437"/>
          </a:xfrm>
          <a:prstGeom prst="rect">
            <a:avLst/>
          </a:prstGeom>
        </p:spPr>
        <p:txBody>
          <a:bodyPr wrap="square">
            <a:spAutoFit/>
          </a:bodyPr>
          <a:lstStyle/>
          <a:p>
            <a:r>
              <a:rPr lang="zh-CN" altLang="en-US" dirty="0" smtClean="0">
                <a:solidFill>
                  <a:srgbClr val="00B0F0"/>
                </a:solidFill>
              </a:rPr>
              <a:t>（</a:t>
            </a:r>
            <a:r>
              <a:rPr lang="en-US" altLang="zh-CN" dirty="0" smtClean="0">
                <a:solidFill>
                  <a:srgbClr val="00B0F0"/>
                </a:solidFill>
              </a:rPr>
              <a:t>1</a:t>
            </a:r>
            <a:r>
              <a:rPr lang="zh-CN" altLang="en-US" dirty="0" smtClean="0">
                <a:solidFill>
                  <a:srgbClr val="00B0F0"/>
                </a:solidFill>
              </a:rPr>
              <a:t>）</a:t>
            </a:r>
            <a:r>
              <a:rPr lang="en-US" altLang="zh-CN" dirty="0" smtClean="0">
                <a:solidFill>
                  <a:srgbClr val="00B0F0"/>
                </a:solidFill>
              </a:rPr>
              <a:t>R-CNN</a:t>
            </a:r>
            <a:r>
              <a:rPr lang="zh-CN" altLang="en-US" dirty="0" smtClean="0">
                <a:solidFill>
                  <a:srgbClr val="00B0F0"/>
                </a:solidFill>
              </a:rPr>
              <a:t>系列 </a:t>
            </a:r>
            <a:r>
              <a:rPr lang="zh-CN" altLang="en-US" dirty="0" smtClean="0"/>
              <a:t>：</a:t>
            </a:r>
            <a:endParaRPr lang="en-US" altLang="zh-CN" dirty="0" smtClean="0"/>
          </a:p>
          <a:p>
            <a:endParaRPr lang="en-US" altLang="zh-CN" dirty="0" smtClean="0"/>
          </a:p>
          <a:p>
            <a:pPr marL="342900" indent="-342900">
              <a:buFont typeface="+mj-ea"/>
              <a:buAutoNum type="circleNumDbPlain"/>
            </a:pPr>
            <a:r>
              <a:rPr lang="zh-CN" altLang="en-US" sz="1600" dirty="0" smtClean="0"/>
              <a:t>生成</a:t>
            </a:r>
            <a:r>
              <a:rPr lang="zh-CN" altLang="en-US" sz="1600" dirty="0"/>
              <a:t>潜在的</a:t>
            </a:r>
            <a:r>
              <a:rPr lang="en-US" altLang="zh-CN" sz="1600" dirty="0"/>
              <a:t>bounding boxes</a:t>
            </a:r>
            <a:r>
              <a:rPr lang="zh-CN" altLang="en-US" sz="1600" dirty="0" smtClean="0"/>
              <a:t>，比如：</a:t>
            </a:r>
            <a:r>
              <a:rPr lang="en-US" altLang="zh-CN" sz="1600" dirty="0" smtClean="0"/>
              <a:t>selective search</a:t>
            </a:r>
            <a:r>
              <a:rPr lang="zh-CN" altLang="en-US" sz="1600" dirty="0" smtClean="0"/>
              <a:t>、</a:t>
            </a:r>
            <a:r>
              <a:rPr lang="en-US" altLang="zh-CN" sz="1600" dirty="0" smtClean="0"/>
              <a:t>RPN</a:t>
            </a:r>
          </a:p>
          <a:p>
            <a:pPr marL="342900" indent="-342900">
              <a:buFont typeface="+mj-ea"/>
              <a:buAutoNum type="circleNumDbPlain"/>
            </a:pPr>
            <a:endParaRPr lang="en-US" altLang="zh-CN" sz="1600" dirty="0" smtClean="0"/>
          </a:p>
          <a:p>
            <a:pPr marL="342900" indent="-342900">
              <a:buFont typeface="+mj-ea"/>
              <a:buAutoNum type="circleNumDbPlain"/>
            </a:pPr>
            <a:r>
              <a:rPr lang="zh-CN" altLang="en-US" sz="1600" dirty="0" smtClean="0"/>
              <a:t>采用分类器</a:t>
            </a:r>
            <a:r>
              <a:rPr lang="en-US" altLang="zh-CN" sz="1600" dirty="0" smtClean="0"/>
              <a:t>,</a:t>
            </a:r>
            <a:r>
              <a:rPr lang="zh-CN" altLang="en-US" sz="1600" dirty="0" smtClean="0"/>
              <a:t>如</a:t>
            </a:r>
            <a:r>
              <a:rPr lang="en-US" altLang="zh-CN" sz="1600" dirty="0" err="1" smtClean="0"/>
              <a:t>svm</a:t>
            </a:r>
            <a:r>
              <a:rPr lang="en-US" altLang="zh-CN" sz="1600" dirty="0" smtClean="0"/>
              <a:t>, </a:t>
            </a:r>
            <a:r>
              <a:rPr lang="zh-CN" altLang="en-US" sz="1600" dirty="0" smtClean="0"/>
              <a:t>识别</a:t>
            </a:r>
            <a:r>
              <a:rPr lang="zh-CN" altLang="en-US" sz="1600" dirty="0"/>
              <a:t>这些</a:t>
            </a:r>
            <a:r>
              <a:rPr lang="en-US" altLang="zh-CN" sz="1600" dirty="0"/>
              <a:t>bounding boxes</a:t>
            </a:r>
            <a:r>
              <a:rPr lang="zh-CN" altLang="en-US" sz="1600" dirty="0" smtClean="0"/>
              <a:t>区域，并回归</a:t>
            </a:r>
            <a:r>
              <a:rPr lang="en-US" altLang="zh-CN" sz="1600" dirty="0" err="1" smtClean="0"/>
              <a:t>bbox</a:t>
            </a:r>
            <a:r>
              <a:rPr lang="zh-CN" altLang="en-US" sz="1600" dirty="0" smtClean="0"/>
              <a:t>坐标。</a:t>
            </a:r>
            <a:endParaRPr lang="en-US" altLang="zh-CN" sz="1600" dirty="0" smtClean="0"/>
          </a:p>
          <a:p>
            <a:pPr marL="342900" indent="-342900">
              <a:buFont typeface="+mj-ea"/>
              <a:buAutoNum type="circleNumDbPlain"/>
            </a:pPr>
            <a:endParaRPr lang="en-US" altLang="zh-CN" sz="1600" dirty="0" smtClean="0"/>
          </a:p>
          <a:p>
            <a:pPr marL="342900" indent="-342900">
              <a:buFont typeface="+mj-ea"/>
              <a:buAutoNum type="circleNumDbPlain"/>
            </a:pPr>
            <a:r>
              <a:rPr lang="en-US" altLang="zh-CN" sz="1600" dirty="0" smtClean="0"/>
              <a:t>NMS</a:t>
            </a:r>
            <a:r>
              <a:rPr lang="zh-CN" altLang="en-US" sz="1600" dirty="0" smtClean="0"/>
              <a:t>等</a:t>
            </a:r>
            <a:r>
              <a:rPr lang="en-US" altLang="zh-CN" sz="1600" dirty="0" smtClean="0"/>
              <a:t>post-processing</a:t>
            </a:r>
            <a:r>
              <a:rPr lang="zh-CN" altLang="en-US" sz="1600" dirty="0"/>
              <a:t>来去除重复</a:t>
            </a:r>
            <a:r>
              <a:rPr lang="en-US" altLang="zh-CN" sz="1600" dirty="0"/>
              <a:t>bounding boxes</a:t>
            </a:r>
            <a:r>
              <a:rPr lang="zh-CN" altLang="en-US" sz="1600" dirty="0"/>
              <a:t>来进行优化。</a:t>
            </a:r>
          </a:p>
        </p:txBody>
      </p:sp>
    </p:spTree>
    <p:extLst>
      <p:ext uri="{BB962C8B-B14F-4D97-AF65-F5344CB8AC3E}">
        <p14:creationId xmlns:p14="http://schemas.microsoft.com/office/powerpoint/2010/main" val="578442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7793" y="181094"/>
            <a:ext cx="2947538" cy="461665"/>
          </a:xfrm>
          <a:prstGeom prst="rect">
            <a:avLst/>
          </a:prstGeom>
        </p:spPr>
        <p:txBody>
          <a:bodyPr wrap="none">
            <a:spAutoFit/>
          </a:bodyPr>
          <a:lstStyle/>
          <a:p>
            <a:r>
              <a:rPr lang="en-US" altLang="zh-CN" sz="2400" b="1" dirty="0" smtClean="0">
                <a:solidFill>
                  <a:srgbClr val="7030A0"/>
                </a:solidFill>
                <a:latin typeface="Microsoft YaHei" panose="020B0503020204020204" pitchFamily="34" charset="-122"/>
                <a:ea typeface="Microsoft YaHei" panose="020B0503020204020204" pitchFamily="34" charset="-122"/>
              </a:rPr>
              <a:t>1. YOLO</a:t>
            </a:r>
            <a:r>
              <a:rPr lang="zh-CN" altLang="en-US" sz="2400" b="1" dirty="0">
                <a:solidFill>
                  <a:srgbClr val="7030A0"/>
                </a:solidFill>
                <a:latin typeface="Microsoft YaHei" panose="020B0503020204020204" pitchFamily="34" charset="-122"/>
                <a:ea typeface="Microsoft YaHei" panose="020B0503020204020204" pitchFamily="34" charset="-122"/>
              </a:rPr>
              <a:t>的实现方法</a:t>
            </a:r>
            <a:endParaRPr lang="zh-CN" altLang="en-US" sz="2400" dirty="0">
              <a:solidFill>
                <a:srgbClr val="7030A0"/>
              </a:solidFill>
            </a:endParaRPr>
          </a:p>
        </p:txBody>
      </p:sp>
      <p:sp>
        <p:nvSpPr>
          <p:cNvPr id="6" name="矩形 5"/>
          <p:cNvSpPr/>
          <p:nvPr/>
        </p:nvSpPr>
        <p:spPr>
          <a:xfrm>
            <a:off x="4858149" y="728395"/>
            <a:ext cx="6809595"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将一幅图像分成</a:t>
            </a:r>
            <a:r>
              <a:rPr lang="en-US" altLang="zh-CN" sz="1600" dirty="0" err="1">
                <a:latin typeface="仿宋" panose="02010609060101010101" pitchFamily="49" charset="-122"/>
                <a:ea typeface="仿宋" panose="02010609060101010101" pitchFamily="49" charset="-122"/>
              </a:rPr>
              <a:t>SxS</a:t>
            </a:r>
            <a:r>
              <a:rPr lang="zh-CN" altLang="en-US" sz="1600" dirty="0">
                <a:latin typeface="仿宋" panose="02010609060101010101" pitchFamily="49" charset="-122"/>
                <a:ea typeface="仿宋" panose="02010609060101010101" pitchFamily="49" charset="-122"/>
              </a:rPr>
              <a:t>个网格</a:t>
            </a:r>
            <a:r>
              <a:rPr lang="en-US" altLang="zh-CN" sz="1600" dirty="0">
                <a:latin typeface="仿宋" panose="02010609060101010101" pitchFamily="49" charset="-122"/>
                <a:ea typeface="仿宋" panose="02010609060101010101" pitchFamily="49" charset="-122"/>
              </a:rPr>
              <a:t>(grid cell)</a:t>
            </a:r>
            <a:r>
              <a:rPr lang="zh-CN" altLang="en-US" sz="1600" dirty="0">
                <a:latin typeface="仿宋" panose="02010609060101010101" pitchFamily="49" charset="-122"/>
                <a:ea typeface="仿宋" panose="02010609060101010101" pitchFamily="49" charset="-122"/>
              </a:rPr>
              <a:t>，如果某个</a:t>
            </a:r>
            <a:r>
              <a:rPr lang="en-US" altLang="zh-CN" sz="1600" dirty="0">
                <a:latin typeface="仿宋" panose="02010609060101010101" pitchFamily="49" charset="-122"/>
                <a:ea typeface="仿宋" panose="02010609060101010101" pitchFamily="49" charset="-122"/>
              </a:rPr>
              <a:t>object</a:t>
            </a:r>
            <a:r>
              <a:rPr lang="zh-CN" altLang="en-US" sz="1600" dirty="0">
                <a:latin typeface="仿宋" panose="02010609060101010101" pitchFamily="49" charset="-122"/>
                <a:ea typeface="仿宋" panose="02010609060101010101" pitchFamily="49" charset="-122"/>
              </a:rPr>
              <a:t>的</a:t>
            </a:r>
            <a:r>
              <a:rPr lang="zh-CN" altLang="en-US" sz="1600" dirty="0" smtClean="0">
                <a:latin typeface="仿宋" panose="02010609060101010101" pitchFamily="49" charset="-122"/>
                <a:ea typeface="仿宋" panose="02010609060101010101" pitchFamily="49" charset="-122"/>
              </a:rPr>
              <a:t>中心落</a:t>
            </a:r>
            <a:r>
              <a:rPr lang="zh-CN" altLang="en-US" sz="1600" dirty="0">
                <a:latin typeface="仿宋" panose="02010609060101010101" pitchFamily="49" charset="-122"/>
                <a:ea typeface="仿宋" panose="02010609060101010101" pitchFamily="49" charset="-122"/>
              </a:rPr>
              <a:t>在这个网格中，则这个网格就负责预测这个</a:t>
            </a:r>
            <a:r>
              <a:rPr lang="en-US" altLang="zh-CN" sz="1600" dirty="0">
                <a:latin typeface="仿宋" panose="02010609060101010101" pitchFamily="49" charset="-122"/>
                <a:ea typeface="仿宋" panose="02010609060101010101" pitchFamily="49" charset="-122"/>
              </a:rPr>
              <a:t>object</a:t>
            </a:r>
            <a:endParaRPr lang="zh-CN" altLang="en-US" sz="1600" dirty="0">
              <a:latin typeface="仿宋" panose="02010609060101010101" pitchFamily="49" charset="-122"/>
              <a:ea typeface="仿宋" panose="02010609060101010101" pitchFamily="49" charset="-122"/>
            </a:endParaRPr>
          </a:p>
        </p:txBody>
      </p:sp>
      <p:sp>
        <p:nvSpPr>
          <p:cNvPr id="8" name="矩形 7"/>
          <p:cNvSpPr/>
          <p:nvPr/>
        </p:nvSpPr>
        <p:spPr>
          <a:xfrm>
            <a:off x="4869666" y="1709702"/>
            <a:ext cx="7035822" cy="5047536"/>
          </a:xfrm>
          <a:prstGeom prst="rect">
            <a:avLst/>
          </a:prstGeom>
        </p:spPr>
        <p:txBody>
          <a:bodyPr wrap="square">
            <a:spAutoFit/>
          </a:bodyPr>
          <a:lstStyle/>
          <a:p>
            <a:pPr marL="285750" lvl="0" indent="-285750" defTabSz="914400" eaLnBrk="0" fontAlgn="base" hangingPunct="0">
              <a:spcBef>
                <a:spcPct val="0"/>
              </a:spcBef>
              <a:spcAft>
                <a:spcPct val="0"/>
              </a:spcAft>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每个网格要预测B个bounding box，每个bounding box除了要回归自身的位置之外，还要附带预测一个confidence</a:t>
            </a:r>
            <a:r>
              <a:rPr lang="zh-CN" altLang="zh-CN" sz="1600" dirty="0" smtClean="0">
                <a:latin typeface="仿宋" panose="02010609060101010101" pitchFamily="49" charset="-122"/>
                <a:ea typeface="仿宋" panose="02010609060101010101" pitchFamily="49" charset="-122"/>
              </a:rPr>
              <a:t>值</a:t>
            </a:r>
            <a:r>
              <a:rPr lang="zh-CN" altLang="en-US" sz="1600" dirty="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代表</a:t>
            </a:r>
            <a:r>
              <a:rPr lang="zh-CN" altLang="zh-CN" sz="1600" dirty="0">
                <a:latin typeface="仿宋" panose="02010609060101010101" pitchFamily="49" charset="-122"/>
                <a:ea typeface="仿宋" panose="02010609060101010101" pitchFamily="49" charset="-122"/>
              </a:rPr>
              <a:t>了所预测的box中含有object的置信度和这个box预测的有多准两重信息，其值是这样计算的</a:t>
            </a:r>
            <a:r>
              <a:rPr lang="zh-CN" altLang="zh-CN"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pPr>
            <a:endParaRPr lang="en-US" altLang="zh-CN" sz="1600" dirty="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pPr>
            <a:r>
              <a:rPr lang="zh-CN" altLang="zh-CN" sz="1600" dirty="0">
                <a:latin typeface="仿宋" panose="02010609060101010101" pitchFamily="49" charset="-122"/>
                <a:ea typeface="仿宋" panose="02010609060101010101" pitchFamily="49" charset="-122"/>
              </a:rPr>
              <a:t/>
            </a:r>
            <a:br>
              <a:rPr lang="zh-CN" altLang="zh-CN" sz="1600" dirty="0">
                <a:latin typeface="仿宋" panose="02010609060101010101" pitchFamily="49" charset="-122"/>
                <a:ea typeface="仿宋" panose="02010609060101010101" pitchFamily="49" charset="-122"/>
              </a:rPr>
            </a:br>
            <a:r>
              <a:rPr lang="en-US" altLang="zh-CN" sz="1600" dirty="0" smtClean="0">
                <a:latin typeface="仿宋" panose="02010609060101010101" pitchFamily="49" charset="-122"/>
                <a:ea typeface="仿宋" panose="02010609060101010101" pitchFamily="49" charset="-122"/>
              </a:rPr>
              <a:t>   </a:t>
            </a:r>
            <a:r>
              <a:rPr lang="zh-CN" altLang="zh-CN" sz="1600" dirty="0" smtClean="0">
                <a:latin typeface="仿宋" panose="02010609060101010101" pitchFamily="49" charset="-122"/>
                <a:ea typeface="仿宋" panose="02010609060101010101" pitchFamily="49" charset="-122"/>
              </a:rPr>
              <a:t>其中</a:t>
            </a:r>
            <a:r>
              <a:rPr lang="zh-CN" altLang="en-US" sz="1600" dirty="0" smtClean="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有</a:t>
            </a:r>
            <a:r>
              <a:rPr lang="zh-CN" altLang="zh-CN" sz="1600" dirty="0">
                <a:latin typeface="仿宋" panose="02010609060101010101" pitchFamily="49" charset="-122"/>
                <a:ea typeface="仿宋" panose="02010609060101010101" pitchFamily="49" charset="-122"/>
              </a:rPr>
              <a:t>object落在一个grid cell里，第一项取1，否则取0。 第二项是预测的bounding box和实际的groundtruth之间的IoU值</a:t>
            </a:r>
            <a:r>
              <a:rPr lang="zh-CN" altLang="zh-CN"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pPr>
            <a:endParaRPr lang="zh-CN" altLang="zh-CN" sz="1600" dirty="0">
              <a:latin typeface="仿宋" panose="02010609060101010101" pitchFamily="49" charset="-122"/>
              <a:ea typeface="仿宋" panose="02010609060101010101" pitchFamily="49" charset="-122"/>
            </a:endParaRPr>
          </a:p>
          <a:p>
            <a:pPr marL="285750" lvl="0" indent="-285750" defTabSz="914400" eaLnBrk="0" fontAlgn="base" hangingPunct="0">
              <a:spcBef>
                <a:spcPct val="0"/>
              </a:spcBef>
              <a:spcAft>
                <a:spcPct val="0"/>
              </a:spcAft>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每个bounding box要预测(x, y, w, h)和confidence共5个值，每个网格还要预测一个类别信息，记为C</a:t>
            </a:r>
            <a:r>
              <a:rPr lang="zh-CN" altLang="zh-CN" sz="1600" dirty="0" smtClean="0">
                <a:latin typeface="仿宋" panose="02010609060101010101" pitchFamily="49" charset="-122"/>
                <a:ea typeface="仿宋" panose="02010609060101010101" pitchFamily="49" charset="-122"/>
              </a:rPr>
              <a:t>类则</a:t>
            </a:r>
            <a:r>
              <a:rPr lang="zh-CN" altLang="zh-CN" sz="1600" dirty="0">
                <a:latin typeface="仿宋" panose="02010609060101010101" pitchFamily="49" charset="-122"/>
                <a:ea typeface="仿宋" panose="02010609060101010101" pitchFamily="49" charset="-122"/>
              </a:rPr>
              <a:t>SxS个网格，每个网格要预测B个bounding box还要预测C个categories。输出就是S x S x (5*B+C)的一个tensor。 </a:t>
            </a:r>
            <a:br>
              <a:rPr lang="zh-CN" altLang="zh-CN" sz="1600" dirty="0">
                <a:latin typeface="仿宋" panose="02010609060101010101" pitchFamily="49" charset="-122"/>
                <a:ea typeface="仿宋" panose="02010609060101010101" pitchFamily="49" charset="-122"/>
              </a:rPr>
            </a:br>
            <a:r>
              <a:rPr lang="zh-CN" altLang="zh-CN" sz="1600" dirty="0">
                <a:latin typeface="仿宋" panose="02010609060101010101" pitchFamily="49" charset="-122"/>
                <a:ea typeface="仿宋" panose="02010609060101010101" pitchFamily="49" charset="-122"/>
              </a:rPr>
              <a:t>注意：class信息是针对每个网格的，confidence信息是针对每个bounding box的</a:t>
            </a:r>
            <a:r>
              <a:rPr lang="zh-CN" altLang="zh-CN"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lvl="0" indent="-285750" defTabSz="914400" eaLnBrk="0" fontAlgn="base" hangingPunct="0">
              <a:spcBef>
                <a:spcPct val="0"/>
              </a:spcBef>
              <a:spcAft>
                <a:spcPct val="0"/>
              </a:spcAft>
              <a:buFont typeface="Wingdings" panose="05000000000000000000" pitchFamily="2" charset="2"/>
              <a:buChar char="l"/>
            </a:pPr>
            <a:endParaRPr lang="zh-CN" altLang="zh-CN" sz="1600" dirty="0">
              <a:latin typeface="仿宋" panose="02010609060101010101" pitchFamily="49" charset="-122"/>
              <a:ea typeface="仿宋" panose="02010609060101010101" pitchFamily="49" charset="-122"/>
            </a:endParaRPr>
          </a:p>
          <a:p>
            <a:pPr marL="285750" lvl="0" indent="-285750" defTabSz="914400" eaLnBrk="0" fontAlgn="base" hangingPunct="0">
              <a:spcBef>
                <a:spcPct val="0"/>
              </a:spcBef>
              <a:spcAft>
                <a:spcPct val="0"/>
              </a:spcAft>
              <a:buFont typeface="Wingdings" panose="05000000000000000000" pitchFamily="2" charset="2"/>
              <a:buChar char="l"/>
            </a:pPr>
            <a:r>
              <a:rPr lang="zh-CN" altLang="zh-CN" sz="1600" dirty="0" smtClean="0">
                <a:latin typeface="仿宋" panose="02010609060101010101" pitchFamily="49" charset="-122"/>
                <a:ea typeface="仿宋" panose="02010609060101010101" pitchFamily="49" charset="-122"/>
              </a:rPr>
              <a:t>在</a:t>
            </a:r>
            <a:r>
              <a:rPr lang="zh-CN" altLang="zh-CN" sz="1600" dirty="0">
                <a:latin typeface="仿宋" panose="02010609060101010101" pitchFamily="49" charset="-122"/>
                <a:ea typeface="仿宋" panose="02010609060101010101" pitchFamily="49" charset="-122"/>
              </a:rPr>
              <a:t>PASCAL VOC中，图像输入为448x448，取S=7，B=2，一共有20个类别(C=20)。则输出就是7x7x30的一个tensor。 </a:t>
            </a:r>
            <a:r>
              <a:rPr lang="zh-CN" altLang="zh-CN" sz="1600" dirty="0" smtClean="0">
                <a:latin typeface="仿宋" panose="02010609060101010101" pitchFamily="49" charset="-122"/>
                <a:ea typeface="仿宋" panose="02010609060101010101" pitchFamily="49" charset="-122"/>
              </a:rPr>
              <a:t>整个</a:t>
            </a:r>
            <a:r>
              <a:rPr lang="zh-CN" altLang="zh-CN" sz="1600" dirty="0">
                <a:latin typeface="仿宋" panose="02010609060101010101" pitchFamily="49" charset="-122"/>
                <a:ea typeface="仿宋" panose="02010609060101010101" pitchFamily="49" charset="-122"/>
              </a:rPr>
              <a:t>网络结构如下图所示： </a:t>
            </a:r>
            <a:endParaRPr lang="en-US" altLang="zh-CN" sz="1600" dirty="0" smtClean="0">
              <a:latin typeface="仿宋" panose="02010609060101010101" pitchFamily="49" charset="-122"/>
              <a:ea typeface="仿宋" panose="02010609060101010101" pitchFamily="49" charset="-122"/>
            </a:endParaRPr>
          </a:p>
          <a:p>
            <a:pPr marL="285750" lvl="0" indent="-285750" defTabSz="914400" eaLnBrk="0" fontAlgn="base" hangingPunct="0">
              <a:spcBef>
                <a:spcPct val="0"/>
              </a:spcBef>
              <a:spcAft>
                <a:spcPct val="0"/>
              </a:spcAft>
              <a:buFont typeface="Wingdings" panose="05000000000000000000" pitchFamily="2" charset="2"/>
              <a:buChar char="l"/>
            </a:pPr>
            <a:endParaRPr lang="en-US" altLang="zh-CN" sz="1600" dirty="0" smtClean="0">
              <a:latin typeface="仿宋" panose="02010609060101010101" pitchFamily="49" charset="-122"/>
              <a:ea typeface="仿宋" panose="02010609060101010101" pitchFamily="49" charset="-122"/>
            </a:endParaRPr>
          </a:p>
          <a:p>
            <a:pPr marL="285750" lvl="0" indent="-285750" defTabSz="914400" eaLnBrk="0" fontAlgn="base" hangingPunct="0">
              <a:spcBef>
                <a:spcPct val="0"/>
              </a:spcBef>
              <a:spcAft>
                <a:spcPct val="0"/>
              </a:spcAft>
              <a:buFont typeface="Wingdings" panose="05000000000000000000" pitchFamily="2" charset="2"/>
              <a:buChar char="l"/>
            </a:pPr>
            <a:r>
              <a:rPr lang="en-US" altLang="zh-CN" sz="1600" dirty="0">
                <a:latin typeface="仿宋" panose="02010609060101010101" pitchFamily="49" charset="-122"/>
                <a:ea typeface="仿宋" panose="02010609060101010101" pitchFamily="49" charset="-122"/>
              </a:rPr>
              <a:t>100x faster than </a:t>
            </a:r>
            <a:r>
              <a:rPr lang="en-US" altLang="zh-CN" sz="1600" dirty="0">
                <a:latin typeface="仿宋" panose="02010609060101010101" pitchFamily="49" charset="-122"/>
                <a:ea typeface="仿宋" panose="02010609060101010101" pitchFamily="49" charset="-122"/>
                <a:hlinkClick r:id="rId2"/>
              </a:rPr>
              <a:t>Fast R-CNN</a:t>
            </a:r>
            <a:r>
              <a:rPr lang="zh-CN" altLang="zh-CN" sz="1600" dirty="0">
                <a:latin typeface="仿宋" panose="02010609060101010101" pitchFamily="49" charset="-122"/>
                <a:ea typeface="仿宋" panose="02010609060101010101" pitchFamily="49" charset="-122"/>
              </a:rPr>
              <a:t/>
            </a:r>
            <a:br>
              <a:rPr lang="zh-CN" altLang="zh-CN" sz="1600" dirty="0">
                <a:latin typeface="仿宋" panose="02010609060101010101" pitchFamily="49" charset="-122"/>
                <a:ea typeface="仿宋" panose="02010609060101010101" pitchFamily="49" charset="-122"/>
              </a:rPr>
            </a:br>
            <a:endParaRPr lang="zh-CN" altLang="zh-CN" sz="1600" dirty="0">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3"/>
          <a:stretch>
            <a:fillRect/>
          </a:stretch>
        </p:blipFill>
        <p:spPr>
          <a:xfrm>
            <a:off x="353387" y="3556701"/>
            <a:ext cx="4504762" cy="2857143"/>
          </a:xfrm>
          <a:prstGeom prst="rect">
            <a:avLst/>
          </a:prstGeom>
        </p:spPr>
      </p:pic>
      <p:pic>
        <p:nvPicPr>
          <p:cNvPr id="11" name="图片 10"/>
          <p:cNvPicPr>
            <a:picLocks noChangeAspect="1"/>
          </p:cNvPicPr>
          <p:nvPr/>
        </p:nvPicPr>
        <p:blipFill>
          <a:blip r:embed="rId4"/>
          <a:stretch>
            <a:fillRect/>
          </a:stretch>
        </p:blipFill>
        <p:spPr>
          <a:xfrm>
            <a:off x="7301041" y="2585297"/>
            <a:ext cx="1769807" cy="276775"/>
          </a:xfrm>
          <a:prstGeom prst="rect">
            <a:avLst/>
          </a:prstGeom>
        </p:spPr>
      </p:pic>
      <p:pic>
        <p:nvPicPr>
          <p:cNvPr id="2" name="图片 1"/>
          <p:cNvPicPr>
            <a:picLocks noChangeAspect="1"/>
          </p:cNvPicPr>
          <p:nvPr/>
        </p:nvPicPr>
        <p:blipFill>
          <a:blip r:embed="rId5"/>
          <a:stretch>
            <a:fillRect/>
          </a:stretch>
        </p:blipFill>
        <p:spPr>
          <a:xfrm>
            <a:off x="353387" y="1138102"/>
            <a:ext cx="4466667" cy="2304762"/>
          </a:xfrm>
          <a:prstGeom prst="rect">
            <a:avLst/>
          </a:prstGeom>
        </p:spPr>
      </p:pic>
    </p:spTree>
    <p:extLst>
      <p:ext uri="{BB962C8B-B14F-4D97-AF65-F5344CB8AC3E}">
        <p14:creationId xmlns:p14="http://schemas.microsoft.com/office/powerpoint/2010/main" val="3407349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254540" y="184238"/>
            <a:ext cx="8561702" cy="3197034"/>
          </a:xfrm>
          <a:prstGeom prst="rect">
            <a:avLst/>
          </a:prstGeom>
        </p:spPr>
      </p:pic>
      <p:pic>
        <p:nvPicPr>
          <p:cNvPr id="6" name="图片 5"/>
          <p:cNvPicPr>
            <a:picLocks noChangeAspect="1"/>
          </p:cNvPicPr>
          <p:nvPr/>
        </p:nvPicPr>
        <p:blipFill>
          <a:blip r:embed="rId3"/>
          <a:stretch>
            <a:fillRect/>
          </a:stretch>
        </p:blipFill>
        <p:spPr>
          <a:xfrm>
            <a:off x="4048060" y="5147027"/>
            <a:ext cx="4289196" cy="432926"/>
          </a:xfrm>
          <a:prstGeom prst="rect">
            <a:avLst/>
          </a:prstGeom>
        </p:spPr>
      </p:pic>
      <p:sp>
        <p:nvSpPr>
          <p:cNvPr id="7" name="矩形 6"/>
          <p:cNvSpPr/>
          <p:nvPr/>
        </p:nvSpPr>
        <p:spPr>
          <a:xfrm>
            <a:off x="2062516" y="4644568"/>
            <a:ext cx="9114286"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在</a:t>
            </a:r>
            <a:r>
              <a:rPr lang="en-US" altLang="zh-CN" sz="1600" dirty="0">
                <a:latin typeface="仿宋" panose="02010609060101010101" pitchFamily="49" charset="-122"/>
                <a:ea typeface="仿宋" panose="02010609060101010101" pitchFamily="49" charset="-122"/>
              </a:rPr>
              <a:t>test</a:t>
            </a:r>
            <a:r>
              <a:rPr lang="zh-CN" altLang="en-US" sz="1600" dirty="0">
                <a:latin typeface="仿宋" panose="02010609060101010101" pitchFamily="49" charset="-122"/>
                <a:ea typeface="仿宋" panose="02010609060101010101" pitchFamily="49" charset="-122"/>
              </a:rPr>
              <a:t>的时候，每个网格预测的</a:t>
            </a:r>
            <a:r>
              <a:rPr lang="en-US" altLang="zh-CN" sz="1600" dirty="0">
                <a:latin typeface="仿宋" panose="02010609060101010101" pitchFamily="49" charset="-122"/>
                <a:ea typeface="仿宋" panose="02010609060101010101" pitchFamily="49" charset="-122"/>
              </a:rPr>
              <a:t>class</a:t>
            </a:r>
            <a:r>
              <a:rPr lang="zh-CN" altLang="en-US" sz="1600" dirty="0">
                <a:latin typeface="仿宋" panose="02010609060101010101" pitchFamily="49" charset="-122"/>
                <a:ea typeface="仿宋" panose="02010609060101010101" pitchFamily="49" charset="-122"/>
              </a:rPr>
              <a:t>信息和</a:t>
            </a:r>
            <a:r>
              <a:rPr lang="en-US" altLang="zh-CN" sz="1600" dirty="0">
                <a:latin typeface="仿宋" panose="02010609060101010101" pitchFamily="49" charset="-122"/>
                <a:ea typeface="仿宋" panose="02010609060101010101" pitchFamily="49" charset="-122"/>
              </a:rPr>
              <a:t>bounding box</a:t>
            </a:r>
            <a:r>
              <a:rPr lang="zh-CN" altLang="en-US" sz="1600" dirty="0">
                <a:latin typeface="仿宋" panose="02010609060101010101" pitchFamily="49" charset="-122"/>
                <a:ea typeface="仿宋" panose="02010609060101010101" pitchFamily="49" charset="-122"/>
              </a:rPr>
              <a:t>预测的</a:t>
            </a:r>
            <a:r>
              <a:rPr lang="en-US" altLang="zh-CN" sz="1600" dirty="0">
                <a:latin typeface="仿宋" panose="02010609060101010101" pitchFamily="49" charset="-122"/>
                <a:ea typeface="仿宋" panose="02010609060101010101" pitchFamily="49" charset="-122"/>
              </a:rPr>
              <a:t>confidence</a:t>
            </a:r>
            <a:r>
              <a:rPr lang="zh-CN" altLang="en-US" sz="1600" dirty="0">
                <a:latin typeface="仿宋" panose="02010609060101010101" pitchFamily="49" charset="-122"/>
                <a:ea typeface="仿宋" panose="02010609060101010101" pitchFamily="49" charset="-122"/>
              </a:rPr>
              <a:t>信息相乘，就得到每个</a:t>
            </a:r>
            <a:r>
              <a:rPr lang="en-US" altLang="zh-CN" sz="1600" dirty="0">
                <a:latin typeface="仿宋" panose="02010609060101010101" pitchFamily="49" charset="-122"/>
                <a:ea typeface="仿宋" panose="02010609060101010101" pitchFamily="49" charset="-122"/>
              </a:rPr>
              <a:t>bounding box</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class-specific confidence score: </a:t>
            </a:r>
            <a:endParaRPr lang="zh-CN" altLang="en-US" sz="1600" dirty="0">
              <a:latin typeface="仿宋" panose="02010609060101010101" pitchFamily="49" charset="-122"/>
              <a:ea typeface="仿宋" panose="02010609060101010101" pitchFamily="49" charset="-122"/>
            </a:endParaRPr>
          </a:p>
        </p:txBody>
      </p:sp>
      <p:sp>
        <p:nvSpPr>
          <p:cNvPr id="10" name="矩形 9"/>
          <p:cNvSpPr/>
          <p:nvPr/>
        </p:nvSpPr>
        <p:spPr>
          <a:xfrm>
            <a:off x="2327218" y="5501524"/>
            <a:ext cx="8584882" cy="584775"/>
          </a:xfrm>
          <a:prstGeom prst="rect">
            <a:avLst/>
          </a:prstGeom>
        </p:spPr>
        <p:txBody>
          <a:bodyPr wrap="square">
            <a:spAutoFit/>
          </a:bodyPr>
          <a:lstStyle/>
          <a:p>
            <a:pPr lvl="0" defTabSz="914400" eaLnBrk="0" fontAlgn="base" hangingPunct="0">
              <a:spcBef>
                <a:spcPct val="0"/>
              </a:spcBef>
              <a:spcAft>
                <a:spcPct val="0"/>
              </a:spcAft>
            </a:pPr>
            <a:r>
              <a:rPr lang="en-US" altLang="zh-CN" sz="1600" dirty="0" smtClean="0">
                <a:latin typeface="仿宋" panose="02010609060101010101" pitchFamily="49" charset="-122"/>
                <a:ea typeface="仿宋" panose="02010609060101010101" pitchFamily="49" charset="-122"/>
              </a:rPr>
              <a:t>     </a:t>
            </a:r>
            <a:r>
              <a:rPr lang="zh-CN" altLang="zh-CN" sz="1600" dirty="0" smtClean="0">
                <a:latin typeface="仿宋" panose="02010609060101010101" pitchFamily="49" charset="-122"/>
                <a:ea typeface="仿宋" panose="02010609060101010101" pitchFamily="49" charset="-122"/>
              </a:rPr>
              <a:t>等式</a:t>
            </a:r>
            <a:r>
              <a:rPr lang="zh-CN" altLang="zh-CN" sz="1600" dirty="0">
                <a:latin typeface="仿宋" panose="02010609060101010101" pitchFamily="49" charset="-122"/>
                <a:ea typeface="仿宋" panose="02010609060101010101" pitchFamily="49" charset="-122"/>
              </a:rPr>
              <a:t>左边第一项就是每个网格预测的类别信息，第二三项就是每个bounding box预测的confidence。这个乘积即encode了预测的box属于某一类的概率，也有该box准确度的信息。</a:t>
            </a:r>
          </a:p>
        </p:txBody>
      </p:sp>
      <p:sp>
        <p:nvSpPr>
          <p:cNvPr id="11" name="矩形 10"/>
          <p:cNvSpPr/>
          <p:nvPr/>
        </p:nvSpPr>
        <p:spPr>
          <a:xfrm>
            <a:off x="2062516" y="6205988"/>
            <a:ext cx="9114286" cy="584775"/>
          </a:xfrm>
          <a:prstGeom prst="rect">
            <a:avLst/>
          </a:prstGeom>
        </p:spPr>
        <p:txBody>
          <a:bodyPr wrap="square">
            <a:spAutoFit/>
          </a:bodyPr>
          <a:lstStyle/>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得到每个box的class-specific confidence score以后，设置阈值，滤掉得分低的boxes，对保留的boxes进行NMS处理，就得到最终的检测结果。</a:t>
            </a:r>
            <a:endParaRPr lang="zh-CN" altLang="en-US" sz="1600" dirty="0">
              <a:latin typeface="仿宋" panose="02010609060101010101" pitchFamily="49" charset="-122"/>
              <a:ea typeface="仿宋" panose="02010609060101010101" pitchFamily="49" charset="-122"/>
            </a:endParaRPr>
          </a:p>
        </p:txBody>
      </p:sp>
      <p:sp>
        <p:nvSpPr>
          <p:cNvPr id="13" name="矩形 12"/>
          <p:cNvSpPr/>
          <p:nvPr/>
        </p:nvSpPr>
        <p:spPr>
          <a:xfrm>
            <a:off x="10816242" y="997925"/>
            <a:ext cx="1198974" cy="1569660"/>
          </a:xfrm>
          <a:prstGeom prst="rect">
            <a:avLst/>
          </a:prstGeom>
        </p:spPr>
        <p:txBody>
          <a:bodyPr wrap="square">
            <a:spAutoFit/>
          </a:bodyPr>
          <a:lstStyle/>
          <a:p>
            <a:r>
              <a:rPr lang="zh-CN" altLang="en-US" sz="1600" dirty="0">
                <a:latin typeface="仿宋" panose="02010609060101010101" pitchFamily="49" charset="-122"/>
                <a:ea typeface="仿宋" panose="02010609060101010101" pitchFamily="49" charset="-122"/>
              </a:rPr>
              <a:t>输出是对</a:t>
            </a:r>
            <a:r>
              <a:rPr lang="en-US" altLang="zh-CN" sz="1600" dirty="0">
                <a:latin typeface="仿宋" panose="02010609060101010101" pitchFamily="49" charset="-122"/>
                <a:ea typeface="仿宋" panose="02010609060101010101" pitchFamily="49" charset="-122"/>
              </a:rPr>
              <a:t>7*7</a:t>
            </a:r>
            <a:r>
              <a:rPr lang="zh-CN" altLang="en-US" sz="1600" dirty="0">
                <a:latin typeface="仿宋" panose="02010609060101010101" pitchFamily="49" charset="-122"/>
                <a:ea typeface="仿宋" panose="02010609060101010101" pitchFamily="49" charset="-122"/>
              </a:rPr>
              <a:t>网格的预测，每个网格预测</a:t>
            </a:r>
            <a:r>
              <a:rPr lang="en-US" altLang="zh-CN" sz="1600" dirty="0">
                <a:latin typeface="仿宋" panose="02010609060101010101" pitchFamily="49" charset="-122"/>
                <a:ea typeface="仿宋" panose="02010609060101010101" pitchFamily="49" charset="-122"/>
              </a:rPr>
              <a:t>20</a:t>
            </a:r>
            <a:r>
              <a:rPr lang="zh-CN" altLang="en-US" sz="1600" dirty="0">
                <a:latin typeface="仿宋" panose="02010609060101010101" pitchFamily="49" charset="-122"/>
                <a:ea typeface="仿宋" panose="02010609060101010101" pitchFamily="49" charset="-122"/>
              </a:rPr>
              <a:t>类的概率和坐标</a:t>
            </a:r>
          </a:p>
        </p:txBody>
      </p:sp>
      <p:sp>
        <p:nvSpPr>
          <p:cNvPr id="9" name="矩形 8"/>
          <p:cNvSpPr/>
          <p:nvPr/>
        </p:nvSpPr>
        <p:spPr>
          <a:xfrm>
            <a:off x="2062516" y="3495728"/>
            <a:ext cx="9114286" cy="1077218"/>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训练：</a:t>
            </a:r>
            <a:r>
              <a:rPr lang="en-US" altLang="zh-CN" sz="1600" dirty="0">
                <a:latin typeface="仿宋" panose="02010609060101010101" pitchFamily="49" charset="-122"/>
                <a:ea typeface="仿宋" panose="02010609060101010101" pitchFamily="49" charset="-122"/>
              </a:rPr>
              <a:t>ImageNet 1000-class </a:t>
            </a:r>
            <a:r>
              <a:rPr lang="zh-CN" altLang="en-US" sz="1600" dirty="0">
                <a:latin typeface="仿宋" panose="02010609060101010101" pitchFamily="49" charset="-122"/>
                <a:ea typeface="仿宋" panose="02010609060101010101" pitchFamily="49" charset="-122"/>
              </a:rPr>
              <a:t>数据集来预</a:t>
            </a:r>
            <a:r>
              <a:rPr lang="zh-CN" altLang="en-US" sz="1600" dirty="0">
                <a:latin typeface="仿宋" panose="02010609060101010101" pitchFamily="49" charset="-122"/>
                <a:ea typeface="仿宋" panose="02010609060101010101" pitchFamily="49" charset="-122"/>
              </a:rPr>
              <a:t>训练前</a:t>
            </a:r>
            <a:r>
              <a:rPr lang="en-US" altLang="zh-CN" sz="1600" dirty="0">
                <a:latin typeface="仿宋" panose="02010609060101010101" pitchFamily="49" charset="-122"/>
                <a:ea typeface="仿宋" panose="02010609060101010101" pitchFamily="49" charset="-122"/>
              </a:rPr>
              <a:t>20</a:t>
            </a:r>
            <a:r>
              <a:rPr lang="zh-CN" altLang="en-US" sz="1600" dirty="0">
                <a:latin typeface="仿宋" panose="02010609060101010101" pitchFamily="49" charset="-122"/>
                <a:ea typeface="仿宋" panose="02010609060101010101" pitchFamily="49" charset="-122"/>
              </a:rPr>
              <a:t>层卷积，训练</a:t>
            </a:r>
            <a:r>
              <a:rPr lang="zh-CN" altLang="en-US" sz="1600" dirty="0">
                <a:latin typeface="仿宋" panose="02010609060101010101" pitchFamily="49" charset="-122"/>
                <a:ea typeface="仿宋" panose="02010609060101010101" pitchFamily="49" charset="-122"/>
              </a:rPr>
              <a:t>一周；加入了</a:t>
            </a:r>
            <a:r>
              <a:rPr lang="en-US" altLang="zh-CN" sz="1600" dirty="0">
                <a:latin typeface="仿宋" panose="02010609060101010101" pitchFamily="49" charset="-122"/>
                <a:ea typeface="仿宋" panose="02010609060101010101" pitchFamily="49" charset="-122"/>
              </a:rPr>
              <a:t>4</a:t>
            </a:r>
            <a:r>
              <a:rPr lang="zh-CN" altLang="en-US" sz="1600" dirty="0">
                <a:latin typeface="仿宋" panose="02010609060101010101" pitchFamily="49" charset="-122"/>
                <a:ea typeface="仿宋" panose="02010609060101010101" pitchFamily="49" charset="-122"/>
              </a:rPr>
              <a:t>个卷积层和两层全连接层，转化为检测网络；顶层采用</a:t>
            </a:r>
            <a:r>
              <a:rPr lang="en-US" altLang="zh-CN" sz="1600" dirty="0">
                <a:latin typeface="仿宋" panose="02010609060101010101" pitchFamily="49" charset="-122"/>
                <a:ea typeface="仿宋" panose="02010609060101010101" pitchFamily="49" charset="-122"/>
              </a:rPr>
              <a:t>linear activation</a:t>
            </a:r>
            <a:r>
              <a:rPr lang="zh-CN" altLang="en-US" sz="1600" dirty="0">
                <a:latin typeface="仿宋" panose="02010609060101010101" pitchFamily="49" charset="-122"/>
                <a:ea typeface="仿宋" panose="02010609060101010101" pitchFamily="49" charset="-122"/>
              </a:rPr>
              <a:t>，其它层使用 </a:t>
            </a:r>
            <a:r>
              <a:rPr lang="en-US" altLang="zh-CN" sz="1600" dirty="0">
                <a:latin typeface="仿宋" panose="02010609060101010101" pitchFamily="49" charset="-122"/>
                <a:ea typeface="仿宋" panose="02010609060101010101" pitchFamily="49" charset="-122"/>
              </a:rPr>
              <a:t>leaky rectified linear</a:t>
            </a:r>
            <a:r>
              <a:rPr lang="zh-CN" altLang="en-US" sz="1600" dirty="0">
                <a:latin typeface="仿宋" panose="02010609060101010101" pitchFamily="49" charset="-122"/>
                <a:ea typeface="仿宋" panose="02010609060101010101" pitchFamily="49" charset="-122"/>
              </a:rPr>
              <a:t>。在</a:t>
            </a:r>
            <a:r>
              <a:rPr lang="en-US" altLang="zh-CN" sz="1600" dirty="0">
                <a:latin typeface="仿宋" panose="02010609060101010101" pitchFamily="49" charset="-122"/>
                <a:ea typeface="仿宋" panose="02010609060101010101" pitchFamily="49" charset="-122"/>
              </a:rPr>
              <a:t>PASCAL VOC2007/2012</a:t>
            </a:r>
            <a:r>
              <a:rPr lang="zh-CN" altLang="en-US" sz="1600" dirty="0">
                <a:latin typeface="仿宋" panose="02010609060101010101" pitchFamily="49" charset="-122"/>
                <a:ea typeface="仿宋" panose="02010609060101010101" pitchFamily="49" charset="-122"/>
              </a:rPr>
              <a:t>数据集训练</a:t>
            </a:r>
            <a:r>
              <a:rPr lang="en-US" altLang="zh-CN" sz="1600" dirty="0">
                <a:latin typeface="仿宋" panose="02010609060101010101" pitchFamily="49" charset="-122"/>
                <a:ea typeface="仿宋" panose="02010609060101010101" pitchFamily="49" charset="-122"/>
              </a:rPr>
              <a:t>135</a:t>
            </a:r>
            <a:r>
              <a:rPr lang="zh-CN" altLang="en-US" sz="1600" dirty="0">
                <a:latin typeface="仿宋" panose="02010609060101010101" pitchFamily="49" charset="-122"/>
                <a:ea typeface="仿宋" panose="02010609060101010101" pitchFamily="49" charset="-122"/>
              </a:rPr>
              <a:t>轮，</a:t>
            </a:r>
            <a:r>
              <a:rPr lang="en-US" altLang="zh-CN" sz="1600" dirty="0">
                <a:latin typeface="仿宋" panose="02010609060101010101" pitchFamily="49" charset="-122"/>
                <a:ea typeface="仿宋" panose="02010609060101010101" pitchFamily="49" charset="-122"/>
              </a:rPr>
              <a:t>batch size</a:t>
            </a:r>
            <a:r>
              <a:rPr lang="zh-CN" altLang="en-US" sz="1600" dirty="0">
                <a:latin typeface="仿宋" panose="02010609060101010101" pitchFamily="49" charset="-122"/>
                <a:ea typeface="仿宋" panose="02010609060101010101" pitchFamily="49" charset="-122"/>
              </a:rPr>
              <a:t>为</a:t>
            </a:r>
            <a:r>
              <a:rPr lang="en-US" altLang="zh-CN" sz="1600" dirty="0">
                <a:latin typeface="仿宋" panose="02010609060101010101" pitchFamily="49" charset="-122"/>
                <a:ea typeface="仿宋" panose="02010609060101010101" pitchFamily="49" charset="-122"/>
              </a:rPr>
              <a:t>64.</a:t>
            </a:r>
            <a:r>
              <a:rPr lang="zh-CN" altLang="en-US" sz="1600" dirty="0">
                <a:latin typeface="仿宋" panose="02010609060101010101" pitchFamily="49" charset="-122"/>
                <a:ea typeface="仿宋" panose="02010609060101010101" pitchFamily="49" charset="-122"/>
              </a:rPr>
              <a:t>保持</a:t>
            </a:r>
            <a:r>
              <a:rPr lang="en-US" altLang="zh-CN" sz="1600" dirty="0">
                <a:latin typeface="仿宋" panose="02010609060101010101" pitchFamily="49" charset="-122"/>
                <a:ea typeface="仿宋" panose="02010609060101010101" pitchFamily="49" charset="-122"/>
              </a:rPr>
              <a:t>0.01</a:t>
            </a:r>
            <a:r>
              <a:rPr lang="zh-CN" altLang="en-US" sz="1600" dirty="0">
                <a:latin typeface="仿宋" panose="02010609060101010101" pitchFamily="49" charset="-122"/>
                <a:ea typeface="仿宋" panose="02010609060101010101" pitchFamily="49" charset="-122"/>
              </a:rPr>
              <a:t>速率到</a:t>
            </a:r>
            <a:r>
              <a:rPr lang="en-US" altLang="zh-CN" sz="1600" dirty="0">
                <a:latin typeface="仿宋" panose="02010609060101010101" pitchFamily="49" charset="-122"/>
                <a:ea typeface="仿宋" panose="02010609060101010101" pitchFamily="49" charset="-122"/>
              </a:rPr>
              <a:t>75</a:t>
            </a:r>
            <a:r>
              <a:rPr lang="zh-CN" altLang="en-US" sz="1600" dirty="0">
                <a:latin typeface="仿宋" panose="02010609060101010101" pitchFamily="49" charset="-122"/>
                <a:ea typeface="仿宋" panose="02010609060101010101" pitchFamily="49" charset="-122"/>
              </a:rPr>
              <a:t>轮；然后在后</a:t>
            </a:r>
            <a:r>
              <a:rPr lang="en-US" altLang="zh-CN" sz="1600" dirty="0">
                <a:latin typeface="仿宋" panose="02010609060101010101" pitchFamily="49" charset="-122"/>
                <a:ea typeface="仿宋" panose="02010609060101010101" pitchFamily="49" charset="-122"/>
              </a:rPr>
              <a:t>30</a:t>
            </a:r>
            <a:r>
              <a:rPr lang="zh-CN" altLang="en-US" sz="1600" dirty="0">
                <a:latin typeface="仿宋" panose="02010609060101010101" pitchFamily="49" charset="-122"/>
                <a:ea typeface="仿宋" panose="02010609060101010101" pitchFamily="49" charset="-122"/>
              </a:rPr>
              <a:t>轮中，下降到</a:t>
            </a:r>
            <a:r>
              <a:rPr lang="en-US" altLang="zh-CN" sz="1600" dirty="0">
                <a:latin typeface="仿宋" panose="02010609060101010101" pitchFamily="49" charset="-122"/>
                <a:ea typeface="仿宋" panose="02010609060101010101" pitchFamily="49" charset="-122"/>
              </a:rPr>
              <a:t>0.001</a:t>
            </a:r>
            <a:r>
              <a:rPr lang="zh-CN" altLang="en-US" sz="1600" dirty="0">
                <a:latin typeface="仿宋" panose="02010609060101010101" pitchFamily="49" charset="-122"/>
                <a:ea typeface="仿宋" panose="02010609060101010101" pitchFamily="49" charset="-122"/>
              </a:rPr>
              <a:t>；最后</a:t>
            </a:r>
            <a:r>
              <a:rPr lang="en-US" altLang="zh-CN" sz="1600" dirty="0">
                <a:latin typeface="仿宋" panose="02010609060101010101" pitchFamily="49" charset="-122"/>
                <a:ea typeface="仿宋" panose="02010609060101010101" pitchFamily="49" charset="-122"/>
              </a:rPr>
              <a:t>30</a:t>
            </a:r>
            <a:r>
              <a:rPr lang="zh-CN" altLang="en-US" sz="1600" dirty="0">
                <a:latin typeface="仿宋" panose="02010609060101010101" pitchFamily="49" charset="-122"/>
                <a:ea typeface="仿宋" panose="02010609060101010101" pitchFamily="49" charset="-122"/>
              </a:rPr>
              <a:t>轮，学习速率为</a:t>
            </a:r>
            <a:r>
              <a:rPr lang="en-US" altLang="zh-CN" sz="1600" dirty="0">
                <a:latin typeface="仿宋" panose="02010609060101010101" pitchFamily="49" charset="-122"/>
                <a:ea typeface="仿宋" panose="02010609060101010101" pitchFamily="49" charset="-122"/>
              </a:rPr>
              <a:t>0.0001.</a:t>
            </a:r>
            <a:endParaRPr lang="zh-CN" altLang="en-US" sz="1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00057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6353" y="162806"/>
            <a:ext cx="2947538" cy="461665"/>
          </a:xfrm>
          <a:prstGeom prst="rect">
            <a:avLst/>
          </a:prstGeom>
        </p:spPr>
        <p:txBody>
          <a:bodyPr wrap="none">
            <a:spAutoFit/>
          </a:bodyPr>
          <a:lstStyle/>
          <a:p>
            <a:r>
              <a:rPr lang="en-US" altLang="zh-CN" sz="2400" b="1" dirty="0" smtClean="0">
                <a:solidFill>
                  <a:srgbClr val="7030A0"/>
                </a:solidFill>
                <a:latin typeface="Microsoft YaHei" panose="020B0503020204020204" pitchFamily="34" charset="-122"/>
                <a:ea typeface="Microsoft YaHei" panose="020B0503020204020204" pitchFamily="34" charset="-122"/>
              </a:rPr>
              <a:t>3. YOLO</a:t>
            </a:r>
            <a:r>
              <a:rPr lang="zh-CN" altLang="en-US" sz="2400" b="1" dirty="0">
                <a:solidFill>
                  <a:srgbClr val="7030A0"/>
                </a:solidFill>
                <a:latin typeface="Microsoft YaHei" panose="020B0503020204020204" pitchFamily="34" charset="-122"/>
                <a:ea typeface="Microsoft YaHei" panose="020B0503020204020204" pitchFamily="34" charset="-122"/>
              </a:rPr>
              <a:t>的实现细节</a:t>
            </a:r>
            <a:endParaRPr lang="zh-CN" altLang="en-US" sz="2400" dirty="0">
              <a:solidFill>
                <a:srgbClr val="7030A0"/>
              </a:solidFill>
            </a:endParaRPr>
          </a:p>
        </p:txBody>
      </p:sp>
      <p:pic>
        <p:nvPicPr>
          <p:cNvPr id="6146" name="Picture 2" descr="http://img.blog.csdn.net/2016031716220597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9911" y="2853132"/>
            <a:ext cx="495300" cy="22923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ttp://img.blog.csdn.net/201603171624539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9831" y="3148584"/>
            <a:ext cx="495300" cy="2286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789722" y="837196"/>
            <a:ext cx="10124910" cy="4031873"/>
          </a:xfrm>
          <a:prstGeom prst="rect">
            <a:avLst/>
          </a:prstGeom>
        </p:spPr>
        <p:txBody>
          <a:bodyPr wrap="square">
            <a:spAutoFit/>
          </a:bodyPr>
          <a:lstStyle/>
          <a:p>
            <a:pPr marL="285750" lvl="0" indent="-285750" defTabSz="914400" eaLnBrk="0" fontAlgn="base" hangingPunct="0">
              <a:spcBef>
                <a:spcPct val="0"/>
              </a:spcBef>
              <a:spcAft>
                <a:spcPct val="0"/>
              </a:spcAft>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每个grid有30维，这30维中，8维是回归box的坐标，2维是box的confidence，还有20维是类别。 </a:t>
            </a:r>
            <a:br>
              <a:rPr lang="zh-CN" altLang="zh-CN" sz="1600" dirty="0">
                <a:latin typeface="仿宋" panose="02010609060101010101" pitchFamily="49" charset="-122"/>
                <a:ea typeface="仿宋" panose="02010609060101010101" pitchFamily="49" charset="-122"/>
              </a:rPr>
            </a:br>
            <a:r>
              <a:rPr lang="zh-CN" altLang="zh-CN" sz="1600" dirty="0">
                <a:latin typeface="仿宋" panose="02010609060101010101" pitchFamily="49" charset="-122"/>
                <a:ea typeface="仿宋" panose="02010609060101010101" pitchFamily="49" charset="-122"/>
              </a:rPr>
              <a:t>其中坐标的x,y用对应网格的offset归一化到0-1之间，w,h用图像的width和height归一化到0-1之间</a:t>
            </a:r>
            <a:r>
              <a:rPr lang="zh-CN" altLang="zh-CN"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pPr>
            <a:endParaRPr lang="zh-CN" altLang="zh-CN" sz="1600" dirty="0">
              <a:latin typeface="仿宋" panose="02010609060101010101" pitchFamily="49" charset="-122"/>
              <a:ea typeface="仿宋" panose="02010609060101010101" pitchFamily="49" charset="-122"/>
            </a:endParaRPr>
          </a:p>
          <a:p>
            <a:pPr marL="285750" lvl="0" indent="-285750" defTabSz="914400" eaLnBrk="0" fontAlgn="base" hangingPunct="0">
              <a:spcBef>
                <a:spcPct val="0"/>
              </a:spcBef>
              <a:spcAft>
                <a:spcPct val="0"/>
              </a:spcAft>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在实现中，最主要的就是怎么设计损失</a:t>
            </a:r>
            <a:r>
              <a:rPr lang="zh-CN" altLang="zh-CN" sz="1600" dirty="0" smtClean="0">
                <a:latin typeface="仿宋" panose="02010609060101010101" pitchFamily="49" charset="-122"/>
                <a:ea typeface="仿宋" panose="02010609060101010101" pitchFamily="49" charset="-122"/>
              </a:rPr>
              <a:t>函数</a:t>
            </a:r>
            <a:r>
              <a:rPr lang="zh-CN" altLang="en-US" sz="1600" dirty="0" smtClean="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全部</a:t>
            </a:r>
            <a:r>
              <a:rPr lang="zh-CN" altLang="zh-CN" sz="1600" dirty="0">
                <a:latin typeface="仿宋" panose="02010609060101010101" pitchFamily="49" charset="-122"/>
                <a:ea typeface="仿宋" panose="02010609060101010101" pitchFamily="49" charset="-122"/>
              </a:rPr>
              <a:t>采用了sum-squared error </a:t>
            </a:r>
            <a:r>
              <a:rPr lang="zh-CN" altLang="zh-CN" sz="1600" dirty="0" smtClean="0">
                <a:latin typeface="仿宋" panose="02010609060101010101" pitchFamily="49" charset="-122"/>
                <a:ea typeface="仿宋" panose="02010609060101010101" pitchFamily="49" charset="-122"/>
              </a:rPr>
              <a:t>loss</a:t>
            </a:r>
            <a:r>
              <a:rPr lang="zh-CN" altLang="en-US" sz="1600" dirty="0" smtClean="0">
                <a:latin typeface="仿宋" panose="02010609060101010101" pitchFamily="49" charset="-122"/>
                <a:ea typeface="仿宋" panose="02010609060101010101" pitchFamily="49" charset="-122"/>
              </a:rPr>
              <a:t>有一下问题：</a:t>
            </a:r>
            <a:r>
              <a:rPr lang="zh-CN" altLang="zh-CN" sz="1600" dirty="0">
                <a:latin typeface="仿宋" panose="02010609060101010101" pitchFamily="49" charset="-122"/>
                <a:ea typeface="仿宋" panose="02010609060101010101" pitchFamily="49" charset="-122"/>
              </a:rPr>
              <a:t> </a:t>
            </a:r>
            <a:br>
              <a:rPr lang="zh-CN" altLang="zh-CN" sz="1600" dirty="0">
                <a:latin typeface="仿宋" panose="02010609060101010101" pitchFamily="49" charset="-122"/>
                <a:ea typeface="仿宋" panose="02010609060101010101" pitchFamily="49" charset="-122"/>
              </a:rPr>
            </a:br>
            <a:r>
              <a:rPr lang="zh-CN" altLang="zh-CN" sz="1600" dirty="0">
                <a:latin typeface="仿宋" panose="02010609060101010101" pitchFamily="49" charset="-122"/>
                <a:ea typeface="仿宋" panose="02010609060101010101" pitchFamily="49" charset="-122"/>
              </a:rPr>
              <a:t>第一，8维的localization error和20维的classification error同等重要显然是不合理的； </a:t>
            </a:r>
            <a:br>
              <a:rPr lang="zh-CN" altLang="zh-CN" sz="1600" dirty="0">
                <a:latin typeface="仿宋" panose="02010609060101010101" pitchFamily="49" charset="-122"/>
                <a:ea typeface="仿宋" panose="02010609060101010101" pitchFamily="49" charset="-122"/>
              </a:rPr>
            </a:br>
            <a:r>
              <a:rPr lang="zh-CN" altLang="zh-CN" sz="1600" dirty="0">
                <a:latin typeface="仿宋" panose="02010609060101010101" pitchFamily="49" charset="-122"/>
                <a:ea typeface="仿宋" panose="02010609060101010101" pitchFamily="49" charset="-122"/>
              </a:rPr>
              <a:t>第二，如果一个网格中没有object（一幅图中这种网格很多），那么就会将这些网格中的box的confidence </a:t>
            </a:r>
            <a:r>
              <a:rPr lang="en-US" altLang="zh-CN" sz="1600" dirty="0" smtClean="0">
                <a:latin typeface="仿宋" panose="02010609060101010101" pitchFamily="49" charset="-122"/>
                <a:ea typeface="仿宋" panose="02010609060101010101" pitchFamily="49" charset="-122"/>
              </a:rPr>
              <a:t>   </a:t>
            </a:r>
            <a:r>
              <a:rPr lang="zh-CN" altLang="zh-CN" sz="1600" dirty="0" smtClean="0">
                <a:latin typeface="仿宋" panose="02010609060101010101" pitchFamily="49" charset="-122"/>
                <a:ea typeface="仿宋" panose="02010609060101010101" pitchFamily="49" charset="-122"/>
              </a:rPr>
              <a:t>push</a:t>
            </a:r>
            <a:r>
              <a:rPr lang="zh-CN" altLang="zh-CN" sz="1600" dirty="0">
                <a:latin typeface="仿宋" panose="02010609060101010101" pitchFamily="49" charset="-122"/>
                <a:ea typeface="仿宋" panose="02010609060101010101" pitchFamily="49" charset="-122"/>
              </a:rPr>
              <a:t>到0，相比于较少的有object的网格，这种做法是overpowering的，这会导致网络不稳定甚至发散。 </a:t>
            </a:r>
            <a:br>
              <a:rPr lang="zh-CN" altLang="zh-CN" sz="1600" dirty="0">
                <a:latin typeface="仿宋" panose="02010609060101010101" pitchFamily="49" charset="-122"/>
                <a:ea typeface="仿宋" panose="02010609060101010101" pitchFamily="49" charset="-122"/>
              </a:rPr>
            </a:br>
            <a:endParaRPr lang="zh-CN" altLang="zh-CN" sz="1600" dirty="0">
              <a:latin typeface="仿宋" panose="02010609060101010101" pitchFamily="49" charset="-122"/>
              <a:ea typeface="仿宋" panose="02010609060101010101" pitchFamily="49" charset="-122"/>
            </a:endParaRPr>
          </a:p>
          <a:p>
            <a:pPr lvl="1" defTabSz="914400" eaLnBrk="0" fontAlgn="base" hangingPunct="0">
              <a:spcBef>
                <a:spcPct val="0"/>
              </a:spcBef>
              <a:spcAft>
                <a:spcPct val="0"/>
              </a:spcAft>
            </a:pPr>
            <a:r>
              <a:rPr lang="en-US" altLang="zh-CN" sz="1600" dirty="0" smtClean="0">
                <a:latin typeface="仿宋" panose="02010609060101010101" pitchFamily="49" charset="-122"/>
                <a:ea typeface="仿宋" panose="02010609060101010101" pitchFamily="49" charset="-122"/>
              </a:rPr>
              <a:t>1</a:t>
            </a:r>
            <a:r>
              <a:rPr lang="zh-CN" altLang="en-US" sz="1600" dirty="0" smtClean="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更</a:t>
            </a:r>
            <a:r>
              <a:rPr lang="zh-CN" altLang="zh-CN" sz="1600" dirty="0">
                <a:latin typeface="仿宋" panose="02010609060101010101" pitchFamily="49" charset="-122"/>
                <a:ea typeface="仿宋" panose="02010609060101010101" pitchFamily="49" charset="-122"/>
              </a:rPr>
              <a:t>重视8维的坐标预测，给这些损失前面赋予更大的loss weight, 记为  </a:t>
            </a:r>
            <a:r>
              <a:rPr lang="en-US" altLang="zh-CN" sz="1600" dirty="0" smtClean="0">
                <a:latin typeface="仿宋" panose="02010609060101010101" pitchFamily="49" charset="-122"/>
                <a:ea typeface="仿宋" panose="02010609060101010101" pitchFamily="49" charset="-122"/>
              </a:rPr>
              <a:t>   </a:t>
            </a:r>
            <a:r>
              <a:rPr lang="zh-CN" altLang="zh-CN" sz="1600" dirty="0" smtClean="0">
                <a:latin typeface="仿宋" panose="02010609060101010101" pitchFamily="49" charset="-122"/>
                <a:ea typeface="仿宋" panose="02010609060101010101" pitchFamily="49" charset="-122"/>
              </a:rPr>
              <a:t>在</a:t>
            </a:r>
            <a:r>
              <a:rPr lang="zh-CN" altLang="zh-CN" sz="1600" dirty="0">
                <a:latin typeface="仿宋" panose="02010609060101010101" pitchFamily="49" charset="-122"/>
                <a:ea typeface="仿宋" panose="02010609060101010101" pitchFamily="49" charset="-122"/>
              </a:rPr>
              <a:t>pascal VOC训练中取</a:t>
            </a:r>
            <a:r>
              <a:rPr lang="zh-CN" altLang="zh-CN" sz="1600" dirty="0" smtClean="0">
                <a:latin typeface="仿宋" panose="02010609060101010101" pitchFamily="49" charset="-122"/>
                <a:ea typeface="仿宋" panose="02010609060101010101" pitchFamily="49" charset="-122"/>
              </a:rPr>
              <a:t>5。</a:t>
            </a:r>
          </a:p>
          <a:p>
            <a:pPr lvl="1" defTabSz="914400" eaLnBrk="0" fontAlgn="base" hangingPunct="0">
              <a:spcBef>
                <a:spcPct val="0"/>
              </a:spcBef>
              <a:spcAft>
                <a:spcPct val="0"/>
              </a:spcAft>
            </a:pPr>
            <a:r>
              <a:rPr lang="en-US" altLang="zh-CN" sz="1600" dirty="0" smtClean="0">
                <a:latin typeface="仿宋" panose="02010609060101010101" pitchFamily="49" charset="-122"/>
                <a:ea typeface="仿宋" panose="02010609060101010101" pitchFamily="49" charset="-122"/>
              </a:rPr>
              <a:t>2</a:t>
            </a:r>
            <a:r>
              <a:rPr lang="zh-CN" altLang="en-US" sz="1600" dirty="0" smtClean="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object</a:t>
            </a:r>
            <a:r>
              <a:rPr lang="zh-CN" altLang="zh-CN" sz="1600" dirty="0">
                <a:latin typeface="仿宋" panose="02010609060101010101" pitchFamily="49" charset="-122"/>
                <a:ea typeface="仿宋" panose="02010609060101010101" pitchFamily="49" charset="-122"/>
              </a:rPr>
              <a:t>的box的confidence loss，赋予小的loss weight，记为  </a:t>
            </a:r>
            <a:r>
              <a:rPr lang="en-US" altLang="zh-CN" sz="1600" dirty="0" smtClean="0">
                <a:latin typeface="仿宋" panose="02010609060101010101" pitchFamily="49" charset="-122"/>
                <a:ea typeface="仿宋" panose="02010609060101010101" pitchFamily="49" charset="-122"/>
              </a:rPr>
              <a:t>    </a:t>
            </a:r>
            <a:r>
              <a:rPr lang="zh-CN" altLang="zh-CN" sz="1600" dirty="0" smtClean="0">
                <a:latin typeface="仿宋" panose="02010609060101010101" pitchFamily="49" charset="-122"/>
                <a:ea typeface="仿宋" panose="02010609060101010101" pitchFamily="49" charset="-122"/>
              </a:rPr>
              <a:t>在</a:t>
            </a:r>
            <a:r>
              <a:rPr lang="zh-CN" altLang="zh-CN" sz="1600" dirty="0">
                <a:latin typeface="仿宋" panose="02010609060101010101" pitchFamily="49" charset="-122"/>
                <a:ea typeface="仿宋" panose="02010609060101010101" pitchFamily="49" charset="-122"/>
              </a:rPr>
              <a:t>pascal VOC训练中取0.5</a:t>
            </a:r>
            <a:r>
              <a:rPr lang="zh-CN" altLang="zh-CN" sz="1600" dirty="0" smtClean="0">
                <a:latin typeface="仿宋" panose="02010609060101010101" pitchFamily="49" charset="-122"/>
                <a:ea typeface="仿宋" panose="02010609060101010101" pitchFamily="49" charset="-122"/>
              </a:rPr>
              <a:t>。</a:t>
            </a:r>
            <a:endParaRPr lang="zh-CN" altLang="zh-CN" sz="1600" dirty="0">
              <a:latin typeface="仿宋" panose="02010609060101010101" pitchFamily="49" charset="-122"/>
              <a:ea typeface="仿宋" panose="02010609060101010101" pitchFamily="49" charset="-122"/>
            </a:endParaRPr>
          </a:p>
          <a:p>
            <a:pPr lvl="1" defTabSz="914400" eaLnBrk="0" fontAlgn="base" hangingPunct="0">
              <a:spcBef>
                <a:spcPct val="0"/>
              </a:spcBef>
              <a:spcAft>
                <a:spcPct val="0"/>
              </a:spcAft>
            </a:pPr>
            <a:r>
              <a:rPr lang="en-US" altLang="zh-CN" sz="1600" dirty="0" smtClean="0">
                <a:latin typeface="仿宋" panose="02010609060101010101" pitchFamily="49" charset="-122"/>
                <a:ea typeface="仿宋" panose="02010609060101010101" pitchFamily="49" charset="-122"/>
              </a:rPr>
              <a:t>3</a:t>
            </a:r>
            <a:r>
              <a:rPr lang="zh-CN" altLang="en-US" sz="1600" dirty="0" smtClean="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有</a:t>
            </a:r>
            <a:r>
              <a:rPr lang="zh-CN" altLang="zh-CN" sz="1600" dirty="0">
                <a:latin typeface="仿宋" panose="02010609060101010101" pitchFamily="49" charset="-122"/>
                <a:ea typeface="仿宋" panose="02010609060101010101" pitchFamily="49" charset="-122"/>
              </a:rPr>
              <a:t>object的box的confidence loss和类别的loss的loss weight正常取1</a:t>
            </a:r>
            <a:r>
              <a:rPr lang="zh-CN" altLang="zh-CN"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buFontTx/>
              <a:buChar char="•"/>
            </a:pPr>
            <a:endParaRPr lang="zh-CN" altLang="zh-CN" sz="1600" dirty="0">
              <a:latin typeface="仿宋" panose="02010609060101010101" pitchFamily="49" charset="-122"/>
              <a:ea typeface="仿宋" panose="02010609060101010101" pitchFamily="49" charset="-122"/>
            </a:endParaRPr>
          </a:p>
          <a:p>
            <a:pPr marL="285750" lvl="0" indent="-285750" defTabSz="914400" eaLnBrk="0" fontAlgn="base" hangingPunct="0">
              <a:spcBef>
                <a:spcPct val="0"/>
              </a:spcBef>
              <a:spcAft>
                <a:spcPct val="0"/>
              </a:spcAft>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对不同大小的box预测中，相比于大box预测偏一点，小box预测偏一点肯定更不能被忍受的。而sum-square error loss中对同样的偏移loss是一样。 </a:t>
            </a:r>
            <a:endParaRPr lang="en-US" altLang="zh-CN" sz="1600" dirty="0" smtClean="0">
              <a:latin typeface="仿宋" panose="02010609060101010101" pitchFamily="49" charset="-122"/>
              <a:ea typeface="仿宋" panose="02010609060101010101" pitchFamily="49" charset="-122"/>
            </a:endParaRPr>
          </a:p>
          <a:p>
            <a:pPr lvl="1" defTabSz="914400" eaLnBrk="0" fontAlgn="base" hangingPunct="0">
              <a:spcBef>
                <a:spcPct val="0"/>
              </a:spcBef>
              <a:spcAft>
                <a:spcPct val="0"/>
              </a:spcAft>
            </a:pPr>
            <a:r>
              <a:rPr lang="en-US" altLang="zh-CN" sz="1600" dirty="0" smtClean="0">
                <a:latin typeface="仿宋" panose="02010609060101010101" pitchFamily="49" charset="-122"/>
                <a:ea typeface="仿宋" panose="02010609060101010101" pitchFamily="49" charset="-122"/>
              </a:rPr>
              <a:t>1</a:t>
            </a:r>
            <a:r>
              <a:rPr lang="zh-CN" altLang="en-US" sz="1600" dirty="0" smtClean="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将</a:t>
            </a:r>
            <a:r>
              <a:rPr lang="zh-CN" altLang="zh-CN" sz="1600" dirty="0">
                <a:latin typeface="仿宋" panose="02010609060101010101" pitchFamily="49" charset="-122"/>
                <a:ea typeface="仿宋" panose="02010609060101010101" pitchFamily="49" charset="-122"/>
              </a:rPr>
              <a:t>box的width和height取平方根代替原本的height和width</a:t>
            </a:r>
            <a:r>
              <a:rPr lang="zh-CN" altLang="zh-CN"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lvl="1" defTabSz="914400" eaLnBrk="0" fontAlgn="base" hangingPunct="0">
              <a:spcBef>
                <a:spcPct val="0"/>
              </a:spcBef>
              <a:spcAft>
                <a:spcPct val="0"/>
              </a:spcAft>
            </a:pPr>
            <a:r>
              <a:rPr lang="en-US" altLang="zh-CN" sz="1600" dirty="0" smtClean="0">
                <a:latin typeface="仿宋" panose="02010609060101010101" pitchFamily="49" charset="-122"/>
                <a:ea typeface="仿宋" panose="02010609060101010101" pitchFamily="49" charset="-122"/>
              </a:rPr>
              <a:t>2</a:t>
            </a:r>
            <a:r>
              <a:rPr lang="zh-CN" altLang="en-US" sz="1600" dirty="0" smtClean="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小</a:t>
            </a:r>
            <a:r>
              <a:rPr lang="zh-CN" altLang="zh-CN" sz="1600" dirty="0">
                <a:latin typeface="仿宋" panose="02010609060101010101" pitchFamily="49" charset="-122"/>
                <a:ea typeface="仿宋" panose="02010609060101010101" pitchFamily="49" charset="-122"/>
              </a:rPr>
              <a:t>box的横轴值较小，发生偏移时，反应到y轴上相比大box要大。</a:t>
            </a:r>
          </a:p>
        </p:txBody>
      </p:sp>
      <p:pic>
        <p:nvPicPr>
          <p:cNvPr id="8" name="图片 7"/>
          <p:cNvPicPr>
            <a:picLocks noChangeAspect="1"/>
          </p:cNvPicPr>
          <p:nvPr/>
        </p:nvPicPr>
        <p:blipFill>
          <a:blip r:embed="rId5"/>
          <a:stretch>
            <a:fillRect/>
          </a:stretch>
        </p:blipFill>
        <p:spPr>
          <a:xfrm>
            <a:off x="2258730" y="5203401"/>
            <a:ext cx="2590476" cy="1352381"/>
          </a:xfrm>
          <a:prstGeom prst="rect">
            <a:avLst/>
          </a:prstGeom>
        </p:spPr>
      </p:pic>
      <p:sp>
        <p:nvSpPr>
          <p:cNvPr id="9" name="矩形 8"/>
          <p:cNvSpPr/>
          <p:nvPr/>
        </p:nvSpPr>
        <p:spPr>
          <a:xfrm>
            <a:off x="5499480" y="5084341"/>
            <a:ext cx="6250559" cy="1077218"/>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一个网格预测多个</a:t>
            </a:r>
            <a:r>
              <a:rPr lang="en-US" altLang="zh-CN" sz="1600" dirty="0">
                <a:latin typeface="仿宋" panose="02010609060101010101" pitchFamily="49" charset="-122"/>
                <a:ea typeface="仿宋" panose="02010609060101010101" pitchFamily="49" charset="-122"/>
              </a:rPr>
              <a:t>box</a:t>
            </a:r>
            <a:r>
              <a:rPr lang="zh-CN" altLang="en-US" sz="1600" dirty="0">
                <a:latin typeface="仿宋" panose="02010609060101010101" pitchFamily="49" charset="-122"/>
                <a:ea typeface="仿宋" panose="02010609060101010101" pitchFamily="49" charset="-122"/>
              </a:rPr>
              <a:t>，希望的是每个</a:t>
            </a:r>
            <a:r>
              <a:rPr lang="en-US" altLang="zh-CN" sz="1600" dirty="0">
                <a:latin typeface="仿宋" panose="02010609060101010101" pitchFamily="49" charset="-122"/>
                <a:ea typeface="仿宋" panose="02010609060101010101" pitchFamily="49" charset="-122"/>
              </a:rPr>
              <a:t>box predictor</a:t>
            </a:r>
            <a:r>
              <a:rPr lang="zh-CN" altLang="en-US" sz="1600" dirty="0">
                <a:latin typeface="仿宋" panose="02010609060101010101" pitchFamily="49" charset="-122"/>
                <a:ea typeface="仿宋" panose="02010609060101010101" pitchFamily="49" charset="-122"/>
              </a:rPr>
              <a:t>专门负责预测某个</a:t>
            </a:r>
            <a:r>
              <a:rPr lang="en-US" altLang="zh-CN" sz="1600" dirty="0">
                <a:latin typeface="仿宋" panose="02010609060101010101" pitchFamily="49" charset="-122"/>
                <a:ea typeface="仿宋" panose="02010609060101010101" pitchFamily="49" charset="-122"/>
              </a:rPr>
              <a:t>object</a:t>
            </a:r>
            <a:r>
              <a:rPr lang="zh-CN" altLang="en-US" sz="1600" dirty="0">
                <a:latin typeface="仿宋" panose="02010609060101010101" pitchFamily="49" charset="-122"/>
                <a:ea typeface="仿宋" panose="02010609060101010101" pitchFamily="49" charset="-122"/>
              </a:rPr>
              <a:t>。具体</a:t>
            </a:r>
            <a:r>
              <a:rPr lang="zh-CN" altLang="en-US" sz="1600" dirty="0" smtClean="0">
                <a:latin typeface="仿宋" panose="02010609060101010101" pitchFamily="49" charset="-122"/>
                <a:ea typeface="仿宋" panose="02010609060101010101" pitchFamily="49" charset="-122"/>
              </a:rPr>
              <a:t>做法：看</a:t>
            </a:r>
            <a:r>
              <a:rPr lang="zh-CN" altLang="en-US" sz="1600" dirty="0">
                <a:latin typeface="仿宋" panose="02010609060101010101" pitchFamily="49" charset="-122"/>
                <a:ea typeface="仿宋" panose="02010609060101010101" pitchFamily="49" charset="-122"/>
              </a:rPr>
              <a:t>当前预测</a:t>
            </a:r>
            <a:r>
              <a:rPr lang="zh-CN" altLang="en-US" sz="1600" dirty="0" smtClean="0">
                <a:latin typeface="仿宋" panose="02010609060101010101" pitchFamily="49" charset="-122"/>
                <a:ea typeface="仿宋" panose="02010609060101010101" pitchFamily="49" charset="-122"/>
              </a:rPr>
              <a:t>的多个</a:t>
            </a:r>
            <a:r>
              <a:rPr lang="en-US" altLang="zh-CN" sz="1600" dirty="0" smtClean="0">
                <a:latin typeface="仿宋" panose="02010609060101010101" pitchFamily="49" charset="-122"/>
                <a:ea typeface="仿宋" panose="02010609060101010101" pitchFamily="49" charset="-122"/>
              </a:rPr>
              <a:t>box</a:t>
            </a:r>
            <a:r>
              <a:rPr lang="zh-CN" altLang="en-US" sz="1600" dirty="0">
                <a:latin typeface="仿宋" panose="02010609060101010101" pitchFamily="49" charset="-122"/>
                <a:ea typeface="仿宋" panose="02010609060101010101" pitchFamily="49" charset="-122"/>
              </a:rPr>
              <a:t>与</a:t>
            </a:r>
            <a:r>
              <a:rPr lang="en-US" altLang="zh-CN" sz="1600" dirty="0">
                <a:latin typeface="仿宋" panose="02010609060101010101" pitchFamily="49" charset="-122"/>
                <a:ea typeface="仿宋" panose="02010609060101010101" pitchFamily="49" charset="-122"/>
              </a:rPr>
              <a:t>ground truth </a:t>
            </a:r>
            <a:r>
              <a:rPr lang="en-US" altLang="zh-CN" sz="1600" dirty="0" smtClean="0">
                <a:latin typeface="仿宋" panose="02010609060101010101" pitchFamily="49" charset="-122"/>
                <a:ea typeface="仿宋" panose="02010609060101010101" pitchFamily="49" charset="-122"/>
              </a:rPr>
              <a:t>box</a:t>
            </a:r>
            <a:r>
              <a:rPr lang="zh-CN" altLang="en-US" sz="1600" dirty="0" smtClean="0">
                <a:latin typeface="仿宋" panose="02010609060101010101" pitchFamily="49" charset="-122"/>
                <a:ea typeface="仿宋" panose="02010609060101010101" pitchFamily="49" charset="-122"/>
              </a:rPr>
              <a:t>的</a:t>
            </a:r>
            <a:r>
              <a:rPr lang="en-US" altLang="zh-CN" sz="1600" dirty="0" err="1" smtClean="0">
                <a:latin typeface="仿宋" panose="02010609060101010101" pitchFamily="49" charset="-122"/>
                <a:ea typeface="仿宋" panose="02010609060101010101" pitchFamily="49" charset="-122"/>
              </a:rPr>
              <a:t>IoU</a:t>
            </a:r>
            <a:r>
              <a:rPr lang="zh-CN" altLang="en-US" sz="1600" dirty="0" smtClean="0">
                <a:latin typeface="仿宋" panose="02010609060101010101" pitchFamily="49" charset="-122"/>
                <a:ea typeface="仿宋" panose="02010609060101010101" pitchFamily="49" charset="-122"/>
              </a:rPr>
              <a:t>哪个大</a:t>
            </a:r>
            <a:r>
              <a:rPr lang="zh-CN" altLang="en-US" sz="1600" dirty="0">
                <a:latin typeface="仿宋" panose="02010609060101010101" pitchFamily="49" charset="-122"/>
                <a:ea typeface="仿宋" panose="02010609060101010101" pitchFamily="49" charset="-122"/>
              </a:rPr>
              <a:t>，就负责哪个。这种做法称作</a:t>
            </a:r>
            <a:r>
              <a:rPr lang="en-US" altLang="zh-CN" sz="1600" dirty="0">
                <a:latin typeface="仿宋" panose="02010609060101010101" pitchFamily="49" charset="-122"/>
                <a:ea typeface="仿宋" panose="02010609060101010101" pitchFamily="49" charset="-122"/>
              </a:rPr>
              <a:t>box predictor</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specialization</a:t>
            </a:r>
            <a:r>
              <a:rPr lang="zh-CN" altLang="en-US" sz="1600" dirty="0">
                <a:latin typeface="仿宋" panose="02010609060101010101" pitchFamily="49" charset="-122"/>
                <a:ea typeface="仿宋" panose="02010609060101010101" pitchFamily="49" charset="-122"/>
              </a:rPr>
              <a:t>。</a:t>
            </a:r>
          </a:p>
        </p:txBody>
      </p:sp>
    </p:spTree>
    <p:extLst>
      <p:ext uri="{BB962C8B-B14F-4D97-AF65-F5344CB8AC3E}">
        <p14:creationId xmlns:p14="http://schemas.microsoft.com/office/powerpoint/2010/main" val="1244462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6353" y="162806"/>
            <a:ext cx="2400016" cy="461665"/>
          </a:xfrm>
          <a:prstGeom prst="rect">
            <a:avLst/>
          </a:prstGeom>
        </p:spPr>
        <p:txBody>
          <a:bodyPr wrap="none">
            <a:spAutoFit/>
          </a:bodyPr>
          <a:lstStyle/>
          <a:p>
            <a:r>
              <a:rPr lang="en-US" altLang="zh-CN" sz="2400" b="1" dirty="0" smtClean="0">
                <a:solidFill>
                  <a:srgbClr val="7030A0"/>
                </a:solidFill>
                <a:latin typeface="Microsoft YaHei" panose="020B0503020204020204" pitchFamily="34" charset="-122"/>
                <a:ea typeface="Microsoft YaHei" panose="020B0503020204020204" pitchFamily="34" charset="-122"/>
              </a:rPr>
              <a:t>4. </a:t>
            </a:r>
            <a:r>
              <a:rPr lang="zh-CN" altLang="en-US" sz="2400" b="1" dirty="0" smtClean="0">
                <a:solidFill>
                  <a:srgbClr val="7030A0"/>
                </a:solidFill>
                <a:latin typeface="Microsoft YaHei" panose="020B0503020204020204" pitchFamily="34" charset="-122"/>
                <a:ea typeface="Microsoft YaHei" panose="020B0503020204020204" pitchFamily="34" charset="-122"/>
              </a:rPr>
              <a:t>损失函数设计</a:t>
            </a:r>
            <a:endParaRPr lang="zh-CN" altLang="en-US" sz="2400" dirty="0">
              <a:solidFill>
                <a:srgbClr val="7030A0"/>
              </a:solidFill>
            </a:endParaRPr>
          </a:p>
        </p:txBody>
      </p:sp>
      <p:pic>
        <p:nvPicPr>
          <p:cNvPr id="6" name="图片 5"/>
          <p:cNvPicPr>
            <a:picLocks noChangeAspect="1"/>
          </p:cNvPicPr>
          <p:nvPr/>
        </p:nvPicPr>
        <p:blipFill>
          <a:blip r:embed="rId2"/>
          <a:stretch>
            <a:fillRect/>
          </a:stretch>
        </p:blipFill>
        <p:spPr>
          <a:xfrm>
            <a:off x="2439441" y="697623"/>
            <a:ext cx="6795999" cy="3453753"/>
          </a:xfrm>
          <a:prstGeom prst="rect">
            <a:avLst/>
          </a:prstGeom>
        </p:spPr>
      </p:pic>
      <p:sp>
        <p:nvSpPr>
          <p:cNvPr id="8" name="矩形 7"/>
          <p:cNvSpPr/>
          <p:nvPr/>
        </p:nvSpPr>
        <p:spPr>
          <a:xfrm>
            <a:off x="2439441" y="4224528"/>
            <a:ext cx="8533359" cy="2062103"/>
          </a:xfrm>
          <a:prstGeom prst="rect">
            <a:avLst/>
          </a:prstGeom>
        </p:spPr>
        <p:txBody>
          <a:bodyPr wrap="square">
            <a:spAutoFit/>
          </a:bodyPr>
          <a:lstStyle/>
          <a:p>
            <a:pPr lvl="0" defTabSz="914400" eaLnBrk="0" fontAlgn="base" hangingPunct="0">
              <a:spcBef>
                <a:spcPct val="0"/>
              </a:spcBef>
              <a:spcAft>
                <a:spcPct val="0"/>
              </a:spcAft>
            </a:pPr>
            <a:endParaRPr lang="zh-CN" altLang="zh-CN" sz="1600" dirty="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buFontTx/>
              <a:buChar char="•"/>
            </a:pPr>
            <a:r>
              <a:rPr lang="zh-CN" altLang="zh-CN" sz="1600" dirty="0">
                <a:latin typeface="仿宋" panose="02010609060101010101" pitchFamily="49" charset="-122"/>
                <a:ea typeface="仿宋" panose="02010609060101010101" pitchFamily="49" charset="-122"/>
              </a:rPr>
              <a:t>只有当某个网格中有object的时候才对classification error进行惩罚</a:t>
            </a:r>
            <a:r>
              <a:rPr lang="zh-CN" altLang="zh-CN"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buFontTx/>
              <a:buChar char="•"/>
            </a:pPr>
            <a:endParaRPr lang="zh-CN" altLang="zh-CN" sz="1600" dirty="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buFontTx/>
              <a:buChar char="•"/>
            </a:pPr>
            <a:r>
              <a:rPr lang="zh-CN" altLang="zh-CN" sz="1600" dirty="0">
                <a:latin typeface="仿宋" panose="02010609060101010101" pitchFamily="49" charset="-122"/>
                <a:ea typeface="仿宋" panose="02010609060101010101" pitchFamily="49" charset="-122"/>
              </a:rPr>
              <a:t>只有当某个box predictor对某个ground truth box负责的时候，才会对box的coordinate error进行惩罚，而对哪个ground truth box负责就看其预测值和ground truth box的IoU是不是在那个cell的所有box中最大</a:t>
            </a:r>
            <a:r>
              <a:rPr lang="zh-CN" altLang="zh-CN"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buFontTx/>
              <a:buChar char="•"/>
            </a:pPr>
            <a:endParaRPr lang="zh-CN" altLang="zh-CN" sz="1600" dirty="0">
              <a:latin typeface="仿宋" panose="02010609060101010101" pitchFamily="49" charset="-122"/>
              <a:ea typeface="仿宋" panose="02010609060101010101" pitchFamily="49" charset="-122"/>
            </a:endParaRPr>
          </a:p>
          <a:p>
            <a:pPr lvl="0" defTabSz="914400" eaLnBrk="0" fontAlgn="base" hangingPunct="0">
              <a:spcBef>
                <a:spcPct val="0"/>
              </a:spcBef>
              <a:spcAft>
                <a:spcPct val="0"/>
              </a:spcAft>
              <a:buFontTx/>
              <a:buChar char="•"/>
            </a:pPr>
            <a:r>
              <a:rPr lang="zh-CN" altLang="zh-CN" sz="1600" dirty="0">
                <a:latin typeface="仿宋" panose="02010609060101010101" pitchFamily="49" charset="-122"/>
                <a:ea typeface="仿宋" panose="02010609060101010101" pitchFamily="49" charset="-122"/>
              </a:rPr>
              <a:t>其他细节，例如使用激活函数使用leak RELU，模型用ImageNet预训练等等</a:t>
            </a:r>
            <a:r>
              <a:rPr lang="zh-CN" altLang="zh-CN" sz="1600" dirty="0" smtClean="0">
                <a:latin typeface="仿宋" panose="02010609060101010101" pitchFamily="49" charset="-122"/>
                <a:ea typeface="仿宋" panose="02010609060101010101" pitchFamily="49" charset="-122"/>
              </a:rPr>
              <a:t>，</a:t>
            </a:r>
            <a:endParaRPr lang="zh-CN" altLang="zh-CN" sz="1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588848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6353" y="162806"/>
            <a:ext cx="2331985" cy="461665"/>
          </a:xfrm>
          <a:prstGeom prst="rect">
            <a:avLst/>
          </a:prstGeom>
        </p:spPr>
        <p:txBody>
          <a:bodyPr wrap="none">
            <a:spAutoFit/>
          </a:bodyPr>
          <a:lstStyle/>
          <a:p>
            <a:r>
              <a:rPr lang="en-US" altLang="zh-CN" sz="2400" b="1" dirty="0" smtClean="0">
                <a:solidFill>
                  <a:srgbClr val="7030A0"/>
                </a:solidFill>
                <a:latin typeface="Microsoft YaHei" panose="020B0503020204020204" pitchFamily="34" charset="-122"/>
                <a:ea typeface="Microsoft YaHei" panose="020B0503020204020204" pitchFamily="34" charset="-122"/>
              </a:rPr>
              <a:t>5. YOLO</a:t>
            </a:r>
            <a:r>
              <a:rPr lang="zh-CN" altLang="en-US" sz="2400" b="1" dirty="0" smtClean="0">
                <a:solidFill>
                  <a:srgbClr val="7030A0"/>
                </a:solidFill>
                <a:latin typeface="Microsoft YaHei" panose="020B0503020204020204" pitchFamily="34" charset="-122"/>
                <a:ea typeface="Microsoft YaHei" panose="020B0503020204020204" pitchFamily="34" charset="-122"/>
              </a:rPr>
              <a:t>优缺点</a:t>
            </a:r>
            <a:endParaRPr lang="zh-CN" altLang="en-US" sz="2400" dirty="0">
              <a:solidFill>
                <a:srgbClr val="7030A0"/>
              </a:solidFill>
            </a:endParaRPr>
          </a:p>
        </p:txBody>
      </p:sp>
      <p:sp>
        <p:nvSpPr>
          <p:cNvPr id="6" name="矩形 5"/>
          <p:cNvSpPr/>
          <p:nvPr/>
        </p:nvSpPr>
        <p:spPr>
          <a:xfrm>
            <a:off x="7126224" y="1495337"/>
            <a:ext cx="4715256" cy="3785652"/>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解决了目前基于</a:t>
            </a:r>
            <a:r>
              <a:rPr lang="en-US" altLang="zh-CN" sz="1600" dirty="0">
                <a:latin typeface="仿宋" panose="02010609060101010101" pitchFamily="49" charset="-122"/>
                <a:ea typeface="仿宋" panose="02010609060101010101" pitchFamily="49" charset="-122"/>
              </a:rPr>
              <a:t>DL</a:t>
            </a:r>
            <a:r>
              <a:rPr lang="zh-CN" altLang="en-US" sz="1600" dirty="0">
                <a:latin typeface="仿宋" panose="02010609060101010101" pitchFamily="49" charset="-122"/>
                <a:ea typeface="仿宋" panose="02010609060101010101" pitchFamily="49" charset="-122"/>
              </a:rPr>
              <a:t>检测中一个大痛点，就是速度问题。 其增强版本</a:t>
            </a:r>
            <a:r>
              <a:rPr lang="en-US" altLang="zh-CN" sz="1600" dirty="0">
                <a:latin typeface="仿宋" panose="02010609060101010101" pitchFamily="49" charset="-122"/>
                <a:ea typeface="仿宋" panose="02010609060101010101" pitchFamily="49" charset="-122"/>
              </a:rPr>
              <a:t>GPU</a:t>
            </a:r>
            <a:r>
              <a:rPr lang="zh-CN" altLang="en-US" sz="1600" dirty="0">
                <a:latin typeface="仿宋" panose="02010609060101010101" pitchFamily="49" charset="-122"/>
                <a:ea typeface="仿宋" panose="02010609060101010101" pitchFamily="49" charset="-122"/>
              </a:rPr>
              <a:t>中能跑</a:t>
            </a:r>
            <a:r>
              <a:rPr lang="en-US" altLang="zh-CN" sz="1600" dirty="0">
                <a:latin typeface="仿宋" panose="02010609060101010101" pitchFamily="49" charset="-122"/>
                <a:ea typeface="仿宋" panose="02010609060101010101" pitchFamily="49" charset="-122"/>
              </a:rPr>
              <a:t>45fps</a:t>
            </a:r>
            <a:r>
              <a:rPr lang="zh-CN" altLang="en-US" sz="1600" dirty="0">
                <a:latin typeface="仿宋" panose="02010609060101010101" pitchFamily="49" charset="-122"/>
                <a:ea typeface="仿宋" panose="02010609060101010101" pitchFamily="49" charset="-122"/>
              </a:rPr>
              <a:t>，简化版本</a:t>
            </a:r>
            <a:r>
              <a:rPr lang="en-US" altLang="zh-CN" sz="1600" dirty="0">
                <a:latin typeface="仿宋" panose="02010609060101010101" pitchFamily="49" charset="-122"/>
                <a:ea typeface="仿宋" panose="02010609060101010101" pitchFamily="49" charset="-122"/>
              </a:rPr>
              <a:t>155fps</a:t>
            </a:r>
            <a:r>
              <a:rPr lang="zh-CN" altLang="en-US" sz="1600" dirty="0">
                <a:latin typeface="仿宋" panose="02010609060101010101" pitchFamily="49" charset="-122"/>
                <a:ea typeface="仿宋" panose="02010609060101010101" pitchFamily="49" charset="-122"/>
              </a:rPr>
              <a:t>。</a:t>
            </a:r>
          </a:p>
          <a:p>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如果两个物体出现在同一个</a:t>
            </a:r>
            <a:r>
              <a:rPr lang="en-US" altLang="zh-CN" sz="1600" dirty="0">
                <a:latin typeface="仿宋" panose="02010609060101010101" pitchFamily="49" charset="-122"/>
                <a:ea typeface="仿宋" panose="02010609060101010101" pitchFamily="49" charset="-122"/>
              </a:rPr>
              <a:t>cell</a:t>
            </a:r>
            <a:r>
              <a:rPr lang="zh-CN" altLang="en-US" sz="1600" dirty="0">
                <a:latin typeface="仿宋" panose="02010609060101010101" pitchFamily="49" charset="-122"/>
                <a:ea typeface="仿宋" panose="02010609060101010101" pitchFamily="49" charset="-122"/>
              </a:rPr>
              <a:t>中，模型只能预测一个物体，</a:t>
            </a:r>
            <a:r>
              <a:rPr lang="en-US" altLang="zh-CN" sz="1600" dirty="0" smtClean="0">
                <a:latin typeface="仿宋" panose="02010609060101010101" pitchFamily="49" charset="-122"/>
                <a:ea typeface="仿宋" panose="02010609060101010101" pitchFamily="49" charset="-122"/>
              </a:rPr>
              <a:t>YOLO</a:t>
            </a:r>
            <a:r>
              <a:rPr lang="zh-CN" altLang="en-US" sz="1600" dirty="0">
                <a:latin typeface="仿宋" panose="02010609060101010101" pitchFamily="49" charset="-122"/>
                <a:ea typeface="仿宋" panose="02010609060101010101" pitchFamily="49" charset="-122"/>
              </a:rPr>
              <a:t>对相互靠的很近的物体，还有很小的群体 检测效果不好，这是因为一个网格中只预测了两个框，并且只属于一类</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zh-CN" altLang="en-US"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smtClean="0">
                <a:latin typeface="仿宋" panose="02010609060101010101" pitchFamily="49" charset="-122"/>
                <a:ea typeface="仿宋" panose="02010609060101010101" pitchFamily="49" charset="-122"/>
              </a:rPr>
              <a:t>对</a:t>
            </a:r>
            <a:r>
              <a:rPr lang="zh-CN" altLang="en-US" sz="1600" dirty="0">
                <a:latin typeface="仿宋" panose="02010609060101010101" pitchFamily="49" charset="-122"/>
                <a:ea typeface="仿宋" panose="02010609060101010101" pitchFamily="49" charset="-122"/>
              </a:rPr>
              <a:t>测试</a:t>
            </a:r>
            <a:r>
              <a:rPr lang="zh-CN" altLang="en-US" sz="1600" dirty="0" smtClean="0">
                <a:latin typeface="仿宋" panose="02010609060101010101" pitchFamily="49" charset="-122"/>
                <a:ea typeface="仿宋" panose="02010609060101010101" pitchFamily="49" charset="-122"/>
              </a:rPr>
              <a:t>图像</a:t>
            </a:r>
            <a:r>
              <a:rPr lang="zh-CN" altLang="en-US" sz="1600" dirty="0">
                <a:latin typeface="仿宋" panose="02010609060101010101" pitchFamily="49" charset="-122"/>
                <a:ea typeface="仿宋" panose="02010609060101010101" pitchFamily="49" charset="-122"/>
              </a:rPr>
              <a:t>中，同一类物体出现的新的不常见的长宽比和其他</a:t>
            </a:r>
            <a:r>
              <a:rPr lang="zh-CN" altLang="en-US" sz="1600" dirty="0" smtClean="0">
                <a:latin typeface="仿宋" panose="02010609060101010101" pitchFamily="49" charset="-122"/>
                <a:ea typeface="仿宋" panose="02010609060101010101" pitchFamily="49" charset="-122"/>
              </a:rPr>
              <a:t>情况时，泛化</a:t>
            </a:r>
            <a:r>
              <a:rPr lang="zh-CN" altLang="en-US" sz="1600" dirty="0">
                <a:latin typeface="仿宋" panose="02010609060101010101" pitchFamily="49" charset="-122"/>
                <a:ea typeface="仿宋" panose="02010609060101010101" pitchFamily="49" charset="-122"/>
              </a:rPr>
              <a:t>能力偏弱</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zh-CN" altLang="en-US"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由于损失函数的问题，定位误差是影响检测效果的主要原因。尤其是大小物体的处理上，还有待加强。</a:t>
            </a:r>
            <a:endParaRPr lang="zh-CN" altLang="en-US" sz="1600" dirty="0">
              <a:effectLst/>
              <a:latin typeface="仿宋" panose="02010609060101010101" pitchFamily="49" charset="-122"/>
              <a:ea typeface="仿宋" panose="02010609060101010101" pitchFamily="49" charset="-122"/>
            </a:endParaRPr>
          </a:p>
        </p:txBody>
      </p:sp>
      <p:pic>
        <p:nvPicPr>
          <p:cNvPr id="7" name="图片 6"/>
          <p:cNvPicPr>
            <a:picLocks noChangeAspect="1"/>
          </p:cNvPicPr>
          <p:nvPr/>
        </p:nvPicPr>
        <p:blipFill>
          <a:blip r:embed="rId2"/>
          <a:stretch>
            <a:fillRect/>
          </a:stretch>
        </p:blipFill>
        <p:spPr>
          <a:xfrm>
            <a:off x="1928578" y="1495337"/>
            <a:ext cx="4298486" cy="3785652"/>
          </a:xfrm>
          <a:prstGeom prst="rect">
            <a:avLst/>
          </a:prstGeom>
        </p:spPr>
      </p:pic>
    </p:spTree>
    <p:extLst>
      <p:ext uri="{BB962C8B-B14F-4D97-AF65-F5344CB8AC3E}">
        <p14:creationId xmlns:p14="http://schemas.microsoft.com/office/powerpoint/2010/main" val="3519199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327" y="3181250"/>
            <a:ext cx="5775489" cy="461665"/>
          </a:xfrm>
          <a:prstGeom prst="rect">
            <a:avLst/>
          </a:prstGeom>
        </p:spPr>
        <p:txBody>
          <a:bodyPr wrap="square">
            <a:spAutoFit/>
          </a:bodyPr>
          <a:lstStyle/>
          <a:p>
            <a:r>
              <a:rPr lang="en-US" altLang="zh-CN" sz="2400" dirty="0" smtClean="0">
                <a:solidFill>
                  <a:srgbClr val="00B0F0"/>
                </a:solidFill>
                <a:latin typeface="NimbusRomNo9L-Medi"/>
              </a:rPr>
              <a:t>YOLO9000: Better</a:t>
            </a:r>
            <a:r>
              <a:rPr lang="en-US" altLang="zh-CN" sz="2400" dirty="0">
                <a:solidFill>
                  <a:srgbClr val="00B0F0"/>
                </a:solidFill>
                <a:latin typeface="NimbusRomNo9L-Medi"/>
              </a:rPr>
              <a:t>, Faster, Stronger</a:t>
            </a:r>
            <a:endParaRPr lang="zh-CN" altLang="en-US" sz="2400" dirty="0">
              <a:solidFill>
                <a:srgbClr val="00B0F0"/>
              </a:solidFill>
            </a:endParaRPr>
          </a:p>
        </p:txBody>
      </p:sp>
      <p:sp>
        <p:nvSpPr>
          <p:cNvPr id="5" name="矩形 4"/>
          <p:cNvSpPr/>
          <p:nvPr/>
        </p:nvSpPr>
        <p:spPr>
          <a:xfrm>
            <a:off x="191159" y="208526"/>
            <a:ext cx="1420582" cy="461665"/>
          </a:xfrm>
          <a:prstGeom prst="rect">
            <a:avLst/>
          </a:prstGeom>
        </p:spPr>
        <p:txBody>
          <a:bodyPr wrap="none">
            <a:spAutoFit/>
          </a:bodyPr>
          <a:lstStyle/>
          <a:p>
            <a:r>
              <a:rPr lang="en-US" altLang="zh-CN" sz="2400" dirty="0">
                <a:solidFill>
                  <a:srgbClr val="7030A0"/>
                </a:solidFill>
              </a:rPr>
              <a:t>Paper </a:t>
            </a:r>
            <a:r>
              <a:rPr lang="en-US" altLang="zh-CN" sz="2400" dirty="0" smtClean="0">
                <a:solidFill>
                  <a:srgbClr val="7030A0"/>
                </a:solidFill>
              </a:rPr>
              <a:t>5 </a:t>
            </a:r>
            <a:endParaRPr lang="zh-CN" altLang="en-US" sz="2400" dirty="0"/>
          </a:p>
        </p:txBody>
      </p:sp>
      <p:sp>
        <p:nvSpPr>
          <p:cNvPr id="6" name="矩形 5"/>
          <p:cNvSpPr/>
          <p:nvPr/>
        </p:nvSpPr>
        <p:spPr>
          <a:xfrm>
            <a:off x="4575242" y="6384057"/>
            <a:ext cx="7924800" cy="369332"/>
          </a:xfrm>
          <a:prstGeom prst="rect">
            <a:avLst/>
          </a:prstGeom>
        </p:spPr>
        <p:txBody>
          <a:bodyPr wrap="square">
            <a:spAutoFit/>
          </a:bodyPr>
          <a:lstStyle/>
          <a:p>
            <a:r>
              <a:rPr lang="zh-CN" altLang="en-US" dirty="0" smtClean="0"/>
              <a:t>参考 ： http</a:t>
            </a:r>
            <a:r>
              <a:rPr lang="zh-CN" altLang="en-US" dirty="0"/>
              <a:t>://blog.csdn.net/hysteric314/article/details/53909408</a:t>
            </a:r>
          </a:p>
        </p:txBody>
      </p:sp>
    </p:spTree>
    <p:extLst>
      <p:ext uri="{BB962C8B-B14F-4D97-AF65-F5344CB8AC3E}">
        <p14:creationId xmlns:p14="http://schemas.microsoft.com/office/powerpoint/2010/main" val="3421555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269992" y="1886772"/>
            <a:ext cx="6096000" cy="3570208"/>
          </a:xfrm>
          <a:prstGeom prst="rect">
            <a:avLst/>
          </a:prstGeom>
        </p:spPr>
        <p:txBody>
          <a:bodyPr>
            <a:spAutoFit/>
          </a:bodyPr>
          <a:lstStyle/>
          <a:p>
            <a:pPr lvl="0" defTabSz="914400" eaLnBrk="0" fontAlgn="base" hangingPunct="0">
              <a:spcBef>
                <a:spcPct val="0"/>
              </a:spcBef>
              <a:spcAft>
                <a:spcPct val="0"/>
              </a:spcAft>
            </a:pPr>
            <a:endParaRPr lang="zh-CN" altLang="zh-CN" dirty="0">
              <a:latin typeface="Arial" panose="020B0604020202020204" pitchFamily="34" charset="0"/>
            </a:endParaRPr>
          </a:p>
          <a:p>
            <a:pPr marL="342900" lvl="0" indent="-342900" defTabSz="914400" eaLnBrk="0" fontAlgn="base" hangingPunct="0">
              <a:spcBef>
                <a:spcPct val="0"/>
              </a:spcBef>
              <a:spcAft>
                <a:spcPct val="0"/>
              </a:spcAft>
              <a:buFont typeface="+mj-ea"/>
              <a:buAutoNum type="circleNumDbPlain"/>
            </a:pPr>
            <a:r>
              <a:rPr lang="zh-CN" altLang="zh-CN" dirty="0" smtClean="0">
                <a:solidFill>
                  <a:srgbClr val="00B0F0"/>
                </a:solidFill>
                <a:latin typeface="Arial" panose="020B0604020202020204" pitchFamily="34" charset="0"/>
              </a:rPr>
              <a:t>YOLO </a:t>
            </a:r>
            <a:r>
              <a:rPr lang="zh-CN" altLang="zh-CN" dirty="0">
                <a:solidFill>
                  <a:srgbClr val="00B0F0"/>
                </a:solidFill>
                <a:latin typeface="Arial" panose="020B0604020202020204" pitchFamily="34" charset="0"/>
              </a:rPr>
              <a:t>v2 </a:t>
            </a:r>
            <a:r>
              <a:rPr lang="zh-CN" altLang="zh-CN" dirty="0" smtClean="0">
                <a:solidFill>
                  <a:srgbClr val="00B0F0"/>
                </a:solidFill>
                <a:latin typeface="Arial" panose="020B0604020202020204" pitchFamily="34" charset="0"/>
              </a:rPr>
              <a:t>：</a:t>
            </a:r>
            <a:r>
              <a:rPr lang="zh-CN" altLang="zh-CN" sz="1600" dirty="0" smtClean="0">
                <a:latin typeface="Arial" panose="020B0604020202020204" pitchFamily="34" charset="0"/>
              </a:rPr>
              <a:t>代表</a:t>
            </a:r>
            <a:r>
              <a:rPr lang="zh-CN" altLang="zh-CN" sz="1600" dirty="0">
                <a:latin typeface="Arial" panose="020B0604020202020204" pitchFamily="34" charset="0"/>
              </a:rPr>
              <a:t>着目前业界最先进物体检测的水平</a:t>
            </a:r>
            <a:r>
              <a:rPr lang="zh-CN" altLang="zh-CN" sz="1600" dirty="0" smtClean="0">
                <a:latin typeface="Arial" panose="020B0604020202020204" pitchFamily="34" charset="0"/>
              </a:rPr>
              <a:t>，它</a:t>
            </a:r>
            <a:r>
              <a:rPr lang="zh-CN" altLang="zh-CN" sz="1600" dirty="0">
                <a:latin typeface="Arial" panose="020B0604020202020204" pitchFamily="34" charset="0"/>
              </a:rPr>
              <a:t>的速度要快过其他检测系统（FasterR-CNN，ResNet，SSD），使用者可以在它的速度与精确度之间进行权衡</a:t>
            </a:r>
            <a:r>
              <a:rPr lang="zh-CN" altLang="zh-CN" sz="1600" dirty="0" smtClean="0">
                <a:latin typeface="Arial" panose="020B0604020202020204" pitchFamily="34" charset="0"/>
              </a:rPr>
              <a:t>。</a:t>
            </a:r>
            <a:endParaRPr lang="en-US" altLang="zh-CN" sz="1600" dirty="0" smtClean="0">
              <a:latin typeface="Arial" panose="020B0604020202020204" pitchFamily="34" charset="0"/>
            </a:endParaRPr>
          </a:p>
          <a:p>
            <a:pPr marL="342900" lvl="0" indent="-342900" defTabSz="914400" eaLnBrk="0" fontAlgn="base" hangingPunct="0">
              <a:spcBef>
                <a:spcPct val="0"/>
              </a:spcBef>
              <a:spcAft>
                <a:spcPct val="0"/>
              </a:spcAft>
              <a:buFont typeface="+mj-ea"/>
              <a:buAutoNum type="circleNumDbPlain"/>
            </a:pPr>
            <a:endParaRPr lang="en-US" altLang="zh-CN" dirty="0">
              <a:latin typeface="Arial" panose="020B0604020202020204" pitchFamily="34" charset="0"/>
            </a:endParaRPr>
          </a:p>
          <a:p>
            <a:pPr marL="342900" lvl="0" indent="-342900" defTabSz="914400" eaLnBrk="0" fontAlgn="base" hangingPunct="0">
              <a:spcBef>
                <a:spcPct val="0"/>
              </a:spcBef>
              <a:spcAft>
                <a:spcPct val="0"/>
              </a:spcAft>
              <a:buFont typeface="+mj-ea"/>
              <a:buAutoNum type="circleNumDbPlain"/>
            </a:pPr>
            <a:r>
              <a:rPr lang="zh-CN" altLang="zh-CN" dirty="0" smtClean="0">
                <a:solidFill>
                  <a:srgbClr val="00B0F0"/>
                </a:solidFill>
                <a:latin typeface="Arial" panose="020B0604020202020204" pitchFamily="34" charset="0"/>
              </a:rPr>
              <a:t>YOLO</a:t>
            </a:r>
            <a:r>
              <a:rPr lang="zh-CN" altLang="zh-CN" dirty="0">
                <a:solidFill>
                  <a:srgbClr val="00B0F0"/>
                </a:solidFill>
                <a:latin typeface="Arial" panose="020B0604020202020204" pitchFamily="34" charset="0"/>
              </a:rPr>
              <a:t>9000 </a:t>
            </a:r>
            <a:r>
              <a:rPr lang="zh-CN" altLang="zh-CN" dirty="0" smtClean="0">
                <a:solidFill>
                  <a:srgbClr val="00B0F0"/>
                </a:solidFill>
                <a:latin typeface="Arial" panose="020B0604020202020204" pitchFamily="34" charset="0"/>
              </a:rPr>
              <a:t>：</a:t>
            </a:r>
            <a:r>
              <a:rPr lang="zh-CN" altLang="zh-CN" sz="1600" dirty="0" smtClean="0">
                <a:latin typeface="Arial" panose="020B0604020202020204" pitchFamily="34" charset="0"/>
              </a:rPr>
              <a:t>这</a:t>
            </a:r>
            <a:r>
              <a:rPr lang="zh-CN" altLang="zh-CN" sz="1600" dirty="0">
                <a:latin typeface="Arial" panose="020B0604020202020204" pitchFamily="34" charset="0"/>
              </a:rPr>
              <a:t>一网络结构可以实时地检测超过9000种物体分类，这归功于它使用了WordTree，通过WordTree来混合检测数据集与识别数据集之中的数据。 </a:t>
            </a:r>
            <a:endParaRPr lang="en-US" altLang="zh-CN" sz="1600" dirty="0" smtClean="0">
              <a:latin typeface="Arial" panose="020B0604020202020204" pitchFamily="34" charset="0"/>
            </a:endParaRPr>
          </a:p>
          <a:p>
            <a:pPr marL="342900" lvl="0" indent="-342900" defTabSz="914400" eaLnBrk="0" fontAlgn="base" hangingPunct="0">
              <a:spcBef>
                <a:spcPct val="0"/>
              </a:spcBef>
              <a:spcAft>
                <a:spcPct val="0"/>
              </a:spcAft>
              <a:buFont typeface="+mj-ea"/>
              <a:buAutoNum type="circleNumDbPlain"/>
            </a:pPr>
            <a:endParaRPr lang="en-US" altLang="zh-CN" dirty="0">
              <a:latin typeface="Arial" panose="020B0604020202020204" pitchFamily="34" charset="0"/>
            </a:endParaRPr>
          </a:p>
          <a:p>
            <a:pPr marL="342900" lvl="0" indent="-342900" defTabSz="914400" eaLnBrk="0" fontAlgn="base" hangingPunct="0">
              <a:spcBef>
                <a:spcPct val="0"/>
              </a:spcBef>
              <a:spcAft>
                <a:spcPct val="0"/>
              </a:spcAft>
              <a:buFont typeface="+mj-ea"/>
              <a:buAutoNum type="circleNumDbPlain"/>
            </a:pPr>
            <a:r>
              <a:rPr lang="zh-CN" altLang="zh-CN" dirty="0" smtClean="0">
                <a:solidFill>
                  <a:srgbClr val="00B0F0"/>
                </a:solidFill>
                <a:latin typeface="Arial" panose="020B0604020202020204" pitchFamily="34" charset="0"/>
              </a:rPr>
              <a:t>新</a:t>
            </a:r>
            <a:r>
              <a:rPr lang="zh-CN" altLang="zh-CN" dirty="0">
                <a:solidFill>
                  <a:srgbClr val="00B0F0"/>
                </a:solidFill>
                <a:latin typeface="Arial" panose="020B0604020202020204" pitchFamily="34" charset="0"/>
              </a:rPr>
              <a:t>的联合训练算法（ Joint Training Algorithm </a:t>
            </a:r>
            <a:r>
              <a:rPr lang="zh-CN" altLang="zh-CN" dirty="0" smtClean="0">
                <a:solidFill>
                  <a:srgbClr val="00B0F0"/>
                </a:solidFill>
                <a:latin typeface="Arial" panose="020B0604020202020204" pitchFamily="34" charset="0"/>
              </a:rPr>
              <a:t>）</a:t>
            </a:r>
            <a:r>
              <a:rPr lang="en-US" altLang="zh-CN" dirty="0" smtClean="0">
                <a:solidFill>
                  <a:srgbClr val="00B0F0"/>
                </a:solidFill>
                <a:latin typeface="Arial" panose="020B0604020202020204" pitchFamily="34" charset="0"/>
              </a:rPr>
              <a:t>:   </a:t>
            </a:r>
          </a:p>
          <a:p>
            <a:pPr lvl="0" defTabSz="914400" eaLnBrk="0" fontAlgn="base" hangingPunct="0">
              <a:spcBef>
                <a:spcPct val="0"/>
              </a:spcBef>
              <a:spcAft>
                <a:spcPct val="0"/>
              </a:spcAft>
            </a:pPr>
            <a:r>
              <a:rPr lang="en-US" altLang="zh-CN" dirty="0">
                <a:latin typeface="Arial" panose="020B0604020202020204" pitchFamily="34" charset="0"/>
              </a:rPr>
              <a:t> </a:t>
            </a:r>
            <a:r>
              <a:rPr lang="en-US" altLang="zh-CN" dirty="0" smtClean="0">
                <a:latin typeface="Arial" panose="020B0604020202020204" pitchFamily="34" charset="0"/>
              </a:rPr>
              <a:t>      </a:t>
            </a:r>
            <a:r>
              <a:rPr lang="zh-CN" altLang="zh-CN" sz="1600" dirty="0" smtClean="0">
                <a:latin typeface="Arial" panose="020B0604020202020204" pitchFamily="34" charset="0"/>
              </a:rPr>
              <a:t>使用</a:t>
            </a:r>
            <a:r>
              <a:rPr lang="zh-CN" altLang="zh-CN" sz="1600" dirty="0">
                <a:latin typeface="Arial" panose="020B0604020202020204" pitchFamily="34" charset="0"/>
              </a:rPr>
              <a:t>这种联合训练技术同时在ImageNet和COCO数据集上进行训练。YOLO9000进一步缩小</a:t>
            </a:r>
            <a:r>
              <a:rPr lang="zh-CN" altLang="zh-CN" sz="1600" dirty="0" smtClean="0">
                <a:latin typeface="Arial" panose="020B0604020202020204" pitchFamily="34" charset="0"/>
              </a:rPr>
              <a:t>了</a:t>
            </a:r>
            <a:r>
              <a:rPr lang="zh-CN" altLang="en-US" sz="1600" dirty="0" smtClean="0">
                <a:latin typeface="Arial" panose="020B0604020202020204" pitchFamily="34" charset="0"/>
              </a:rPr>
              <a:t>检测</a:t>
            </a:r>
            <a:r>
              <a:rPr lang="zh-CN" altLang="zh-CN" sz="1600" dirty="0" smtClean="0">
                <a:latin typeface="Arial" panose="020B0604020202020204" pitchFamily="34" charset="0"/>
              </a:rPr>
              <a:t>数据</a:t>
            </a:r>
            <a:r>
              <a:rPr lang="zh-CN" altLang="zh-CN" sz="1600" dirty="0">
                <a:latin typeface="Arial" panose="020B0604020202020204" pitchFamily="34" charset="0"/>
              </a:rPr>
              <a:t>集与识别数据集之间的代沟 </a:t>
            </a:r>
          </a:p>
        </p:txBody>
      </p:sp>
      <p:pic>
        <p:nvPicPr>
          <p:cNvPr id="7" name="图片 6"/>
          <p:cNvPicPr>
            <a:picLocks noChangeAspect="1"/>
          </p:cNvPicPr>
          <p:nvPr/>
        </p:nvPicPr>
        <p:blipFill>
          <a:blip r:embed="rId2"/>
          <a:stretch>
            <a:fillRect/>
          </a:stretch>
        </p:blipFill>
        <p:spPr>
          <a:xfrm>
            <a:off x="412895" y="1886772"/>
            <a:ext cx="4361905" cy="2990476"/>
          </a:xfrm>
          <a:prstGeom prst="rect">
            <a:avLst/>
          </a:prstGeom>
        </p:spPr>
      </p:pic>
      <p:sp>
        <p:nvSpPr>
          <p:cNvPr id="8" name="矩形 7"/>
          <p:cNvSpPr/>
          <p:nvPr/>
        </p:nvSpPr>
        <p:spPr>
          <a:xfrm>
            <a:off x="1783818" y="5087648"/>
            <a:ext cx="1107996" cy="369332"/>
          </a:xfrm>
          <a:prstGeom prst="rect">
            <a:avLst/>
          </a:prstGeom>
        </p:spPr>
        <p:txBody>
          <a:bodyPr wrap="none">
            <a:spAutoFit/>
          </a:bodyPr>
          <a:lstStyle/>
          <a:p>
            <a:r>
              <a:rPr lang="en-US" altLang="zh-CN" dirty="0">
                <a:latin typeface="NimbusRomNo9L-Regu"/>
              </a:rPr>
              <a:t>VOC 2007</a:t>
            </a:r>
            <a:endParaRPr lang="zh-CN" altLang="en-US" dirty="0"/>
          </a:p>
        </p:txBody>
      </p:sp>
      <p:sp>
        <p:nvSpPr>
          <p:cNvPr id="9" name="矩形 8"/>
          <p:cNvSpPr/>
          <p:nvPr/>
        </p:nvSpPr>
        <p:spPr>
          <a:xfrm>
            <a:off x="2052673" y="1886772"/>
            <a:ext cx="1082348" cy="307777"/>
          </a:xfrm>
          <a:prstGeom prst="rect">
            <a:avLst/>
          </a:prstGeom>
        </p:spPr>
        <p:txBody>
          <a:bodyPr wrap="none">
            <a:spAutoFit/>
          </a:bodyPr>
          <a:lstStyle/>
          <a:p>
            <a:r>
              <a:rPr lang="en-US" altLang="zh-CN" sz="1400" dirty="0" smtClean="0">
                <a:solidFill>
                  <a:srgbClr val="00B0F0"/>
                </a:solidFill>
                <a:latin typeface="NimbusRomNo9L-Regu"/>
              </a:rPr>
              <a:t>(40 ,78.6)</a:t>
            </a:r>
            <a:endParaRPr lang="zh-CN" altLang="en-US" sz="1400" dirty="0">
              <a:solidFill>
                <a:srgbClr val="00B0F0"/>
              </a:solidFill>
            </a:endParaRPr>
          </a:p>
        </p:txBody>
      </p:sp>
      <p:sp>
        <p:nvSpPr>
          <p:cNvPr id="10" name="矩形 9"/>
          <p:cNvSpPr/>
          <p:nvPr/>
        </p:nvSpPr>
        <p:spPr>
          <a:xfrm>
            <a:off x="186353" y="162806"/>
            <a:ext cx="1519968" cy="400110"/>
          </a:xfrm>
          <a:prstGeom prst="rect">
            <a:avLst/>
          </a:prstGeom>
        </p:spPr>
        <p:txBody>
          <a:bodyPr wrap="none">
            <a:spAutoFit/>
          </a:bodyPr>
          <a:lstStyle/>
          <a:p>
            <a:r>
              <a:rPr lang="en-US" altLang="zh-CN" sz="2000" b="1" dirty="0" smtClean="0">
                <a:solidFill>
                  <a:srgbClr val="7030A0"/>
                </a:solidFill>
                <a:latin typeface="Microsoft YaHei" panose="020B0503020204020204" pitchFamily="34" charset="-122"/>
                <a:ea typeface="Microsoft YaHei" panose="020B0503020204020204" pitchFamily="34" charset="-122"/>
              </a:rPr>
              <a:t>1. </a:t>
            </a:r>
            <a:r>
              <a:rPr lang="zh-CN" altLang="en-US" sz="2000" b="1" dirty="0" smtClean="0">
                <a:solidFill>
                  <a:srgbClr val="7030A0"/>
                </a:solidFill>
                <a:latin typeface="Microsoft YaHei" panose="020B0503020204020204" pitchFamily="34" charset="-122"/>
                <a:ea typeface="Microsoft YaHei" panose="020B0503020204020204" pitchFamily="34" charset="-122"/>
              </a:rPr>
              <a:t>主要贡献</a:t>
            </a:r>
            <a:endParaRPr lang="zh-CN" altLang="en-US" sz="2000" dirty="0">
              <a:solidFill>
                <a:srgbClr val="7030A0"/>
              </a:solidFill>
            </a:endParaRPr>
          </a:p>
        </p:txBody>
      </p:sp>
    </p:spTree>
    <p:extLst>
      <p:ext uri="{BB962C8B-B14F-4D97-AF65-F5344CB8AC3E}">
        <p14:creationId xmlns:p14="http://schemas.microsoft.com/office/powerpoint/2010/main" val="1369548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8005" y="199382"/>
            <a:ext cx="2257669" cy="369332"/>
          </a:xfrm>
          <a:prstGeom prst="rect">
            <a:avLst/>
          </a:prstGeom>
        </p:spPr>
        <p:txBody>
          <a:bodyPr wrap="none">
            <a:spAutoFit/>
          </a:bodyPr>
          <a:lstStyle/>
          <a:p>
            <a:r>
              <a:rPr lang="en-US" altLang="zh-CN" b="1" dirty="0">
                <a:solidFill>
                  <a:srgbClr val="7030A0"/>
                </a:solidFill>
                <a:latin typeface="Microsoft YaHei" panose="020B0503020204020204" pitchFamily="34" charset="-122"/>
                <a:ea typeface="Microsoft YaHei" panose="020B0503020204020204" pitchFamily="34" charset="-122"/>
              </a:rPr>
              <a:t>2. </a:t>
            </a:r>
            <a:r>
              <a:rPr lang="zh-CN" altLang="en-US" b="1" dirty="0">
                <a:solidFill>
                  <a:srgbClr val="7030A0"/>
                </a:solidFill>
                <a:latin typeface="Microsoft YaHei" panose="020B0503020204020204" pitchFamily="34" charset="-122"/>
                <a:ea typeface="Microsoft YaHei" panose="020B0503020204020204" pitchFamily="34" charset="-122"/>
              </a:rPr>
              <a:t>基于</a:t>
            </a:r>
            <a:r>
              <a:rPr lang="en-US" altLang="zh-CN" b="1" dirty="0">
                <a:solidFill>
                  <a:srgbClr val="7030A0"/>
                </a:solidFill>
                <a:latin typeface="Microsoft YaHei" panose="020B0503020204020204" pitchFamily="34" charset="-122"/>
                <a:ea typeface="Microsoft YaHei" panose="020B0503020204020204" pitchFamily="34" charset="-122"/>
              </a:rPr>
              <a:t>YOLO</a:t>
            </a:r>
            <a:r>
              <a:rPr lang="zh-CN" altLang="en-US" b="1" dirty="0">
                <a:solidFill>
                  <a:srgbClr val="7030A0"/>
                </a:solidFill>
                <a:latin typeface="Microsoft YaHei" panose="020B0503020204020204" pitchFamily="34" charset="-122"/>
                <a:ea typeface="Microsoft YaHei" panose="020B0503020204020204" pitchFamily="34" charset="-122"/>
              </a:rPr>
              <a:t>的改进</a:t>
            </a:r>
            <a:endParaRPr lang="zh-CN" altLang="en-US" dirty="0">
              <a:solidFill>
                <a:srgbClr val="7030A0"/>
              </a:solidFill>
            </a:endParaRPr>
          </a:p>
        </p:txBody>
      </p:sp>
      <p:pic>
        <p:nvPicPr>
          <p:cNvPr id="6" name="图片 5"/>
          <p:cNvPicPr>
            <a:picLocks noChangeAspect="1"/>
          </p:cNvPicPr>
          <p:nvPr/>
        </p:nvPicPr>
        <p:blipFill>
          <a:blip r:embed="rId2"/>
          <a:stretch>
            <a:fillRect/>
          </a:stretch>
        </p:blipFill>
        <p:spPr>
          <a:xfrm>
            <a:off x="258005" y="1292893"/>
            <a:ext cx="6342857" cy="2571429"/>
          </a:xfrm>
          <a:prstGeom prst="rect">
            <a:avLst/>
          </a:prstGeom>
        </p:spPr>
      </p:pic>
      <p:sp>
        <p:nvSpPr>
          <p:cNvPr id="7" name="矩形 6"/>
          <p:cNvSpPr/>
          <p:nvPr/>
        </p:nvSpPr>
        <p:spPr>
          <a:xfrm>
            <a:off x="6815328" y="656402"/>
            <a:ext cx="4843272" cy="984885"/>
          </a:xfrm>
          <a:prstGeom prst="rect">
            <a:avLst/>
          </a:prstGeom>
        </p:spPr>
        <p:txBody>
          <a:bodyPr wrap="square">
            <a:spAutoFit/>
          </a:bodyPr>
          <a:lstStyle/>
          <a:p>
            <a:r>
              <a:rPr lang="en-US" altLang="zh-CN" sz="1600" b="1" dirty="0" smtClean="0">
                <a:solidFill>
                  <a:srgbClr val="00B0F0"/>
                </a:solidFill>
              </a:rPr>
              <a:t>(1)  Batch </a:t>
            </a:r>
            <a:r>
              <a:rPr lang="en-US" altLang="zh-CN" sz="1600" b="1" dirty="0">
                <a:solidFill>
                  <a:srgbClr val="00B0F0"/>
                </a:solidFill>
              </a:rPr>
              <a:t>Normalization</a:t>
            </a:r>
            <a:endParaRPr lang="en-US" altLang="zh-CN" sz="1600" dirty="0">
              <a:solidFill>
                <a:srgbClr val="00B0F0"/>
              </a:solidFill>
            </a:endParaRPr>
          </a:p>
          <a:p>
            <a:r>
              <a:rPr lang="en-US" altLang="zh-CN" sz="1400" dirty="0" smtClean="0"/>
              <a:t>       BN</a:t>
            </a:r>
            <a:r>
              <a:rPr lang="zh-CN" altLang="en-US" sz="1400" dirty="0" smtClean="0"/>
              <a:t>可以</a:t>
            </a:r>
            <a:r>
              <a:rPr lang="zh-CN" altLang="en-US" sz="1400" dirty="0"/>
              <a:t>提高模型收敛速度，减少过拟合</a:t>
            </a:r>
            <a:r>
              <a:rPr lang="zh-CN" altLang="en-US" sz="1400" dirty="0" smtClean="0"/>
              <a:t>。在</a:t>
            </a:r>
            <a:r>
              <a:rPr lang="zh-CN" altLang="en-US" sz="1400" dirty="0"/>
              <a:t>所有卷积层应用</a:t>
            </a:r>
            <a:r>
              <a:rPr lang="zh-CN" altLang="en-US" sz="1400" dirty="0" smtClean="0"/>
              <a:t>了</a:t>
            </a:r>
            <a:r>
              <a:rPr lang="en-US" altLang="zh-CN" sz="1400" dirty="0" smtClean="0"/>
              <a:t>BN</a:t>
            </a:r>
            <a:r>
              <a:rPr lang="zh-CN" altLang="en-US" sz="1400" dirty="0" smtClean="0"/>
              <a:t>，结果</a:t>
            </a:r>
            <a:r>
              <a:rPr lang="zh-CN" altLang="en-US" sz="1400" dirty="0"/>
              <a:t>提升了</a:t>
            </a:r>
            <a:r>
              <a:rPr lang="en-US" altLang="zh-CN" sz="1400" dirty="0"/>
              <a:t>2%</a:t>
            </a:r>
            <a:r>
              <a:rPr lang="zh-CN" altLang="en-US" sz="1400" dirty="0"/>
              <a:t>。同时，</a:t>
            </a:r>
            <a:r>
              <a:rPr lang="en-US" altLang="zh-CN" sz="1400" dirty="0" smtClean="0"/>
              <a:t>BN</a:t>
            </a:r>
            <a:r>
              <a:rPr lang="zh-CN" altLang="en-US" sz="1400" dirty="0" smtClean="0"/>
              <a:t>的</a:t>
            </a:r>
            <a:r>
              <a:rPr lang="zh-CN" altLang="en-US" sz="1400" dirty="0"/>
              <a:t>应用，去除了</a:t>
            </a:r>
            <a:r>
              <a:rPr lang="en-US" altLang="zh-CN" sz="1400" dirty="0"/>
              <a:t>dropout</a:t>
            </a:r>
            <a:r>
              <a:rPr lang="zh-CN" altLang="en-US" sz="1400" dirty="0"/>
              <a:t>，而不会过</a:t>
            </a:r>
            <a:r>
              <a:rPr lang="zh-CN" altLang="en-US" sz="1400" dirty="0" smtClean="0"/>
              <a:t>拟合</a:t>
            </a:r>
            <a:r>
              <a:rPr lang="en-US" altLang="zh-CN" sz="1400" dirty="0" smtClean="0"/>
              <a:t>.</a:t>
            </a:r>
            <a:endParaRPr lang="zh-CN" altLang="en-US" sz="1400" dirty="0"/>
          </a:p>
        </p:txBody>
      </p:sp>
      <p:sp>
        <p:nvSpPr>
          <p:cNvPr id="8" name="矩形 7"/>
          <p:cNvSpPr/>
          <p:nvPr/>
        </p:nvSpPr>
        <p:spPr>
          <a:xfrm>
            <a:off x="6815328" y="1714439"/>
            <a:ext cx="4843272" cy="2062103"/>
          </a:xfrm>
          <a:prstGeom prst="rect">
            <a:avLst/>
          </a:prstGeom>
        </p:spPr>
        <p:txBody>
          <a:bodyPr wrap="square">
            <a:spAutoFit/>
          </a:bodyPr>
          <a:lstStyle/>
          <a:p>
            <a:r>
              <a:rPr lang="en-US" altLang="zh-CN" sz="1600" b="1" dirty="0" smtClean="0">
                <a:solidFill>
                  <a:srgbClr val="00B0F0"/>
                </a:solidFill>
              </a:rPr>
              <a:t>(2)  High </a:t>
            </a:r>
            <a:r>
              <a:rPr lang="en-US" altLang="zh-CN" sz="1600" b="1" dirty="0">
                <a:solidFill>
                  <a:srgbClr val="00B0F0"/>
                </a:solidFill>
              </a:rPr>
              <a:t>Resolution Classifier</a:t>
            </a:r>
            <a:endParaRPr lang="en-US" altLang="zh-CN" sz="1600" dirty="0">
              <a:solidFill>
                <a:srgbClr val="00B0F0"/>
              </a:solidFill>
            </a:endParaRPr>
          </a:p>
          <a:p>
            <a:r>
              <a:rPr lang="zh-CN" altLang="en-US" sz="1400" dirty="0" smtClean="0"/>
              <a:t>       目前</a:t>
            </a:r>
            <a:r>
              <a:rPr lang="zh-CN" altLang="en-US" sz="1400" dirty="0"/>
              <a:t>业界标准的检测方法，都要先把分类器（</a:t>
            </a:r>
            <a:r>
              <a:rPr lang="en-US" altLang="zh-CN" sz="1400" dirty="0"/>
              <a:t>classiﬁer</a:t>
            </a:r>
            <a:r>
              <a:rPr lang="zh-CN" altLang="en-US" sz="1400" dirty="0"/>
              <a:t>）放在</a:t>
            </a:r>
            <a:r>
              <a:rPr lang="en-US" altLang="zh-CN" sz="1400" dirty="0"/>
              <a:t>ImageNet</a:t>
            </a:r>
            <a:r>
              <a:rPr lang="zh-CN" altLang="en-US" sz="1400" dirty="0"/>
              <a:t>上进行预训练。从</a:t>
            </a:r>
            <a:r>
              <a:rPr lang="en-US" altLang="zh-CN" sz="1400" dirty="0" err="1"/>
              <a:t>Alexnet</a:t>
            </a:r>
            <a:r>
              <a:rPr lang="zh-CN" altLang="en-US" sz="1400" dirty="0"/>
              <a:t>开始，大多数的分类器都运行在小于</a:t>
            </a:r>
            <a:r>
              <a:rPr lang="en-US" altLang="zh-CN" sz="1400" dirty="0"/>
              <a:t>256*256</a:t>
            </a:r>
            <a:r>
              <a:rPr lang="zh-CN" altLang="en-US" sz="1400" dirty="0"/>
              <a:t>的图片上。而现在</a:t>
            </a:r>
            <a:r>
              <a:rPr lang="en-US" altLang="zh-CN" sz="1400" dirty="0"/>
              <a:t>YOLO</a:t>
            </a:r>
            <a:r>
              <a:rPr lang="zh-CN" altLang="en-US" sz="1400" dirty="0"/>
              <a:t>从</a:t>
            </a:r>
            <a:r>
              <a:rPr lang="en-US" altLang="zh-CN" sz="1400" dirty="0"/>
              <a:t>224*224</a:t>
            </a:r>
            <a:r>
              <a:rPr lang="zh-CN" altLang="en-US" sz="1400" dirty="0"/>
              <a:t>增加到了</a:t>
            </a:r>
            <a:r>
              <a:rPr lang="en-US" altLang="zh-CN" sz="1400" dirty="0" smtClean="0"/>
              <a:t>448*448.</a:t>
            </a:r>
            <a:r>
              <a:rPr lang="zh-CN" altLang="en-US" sz="1400" dirty="0"/>
              <a:t/>
            </a:r>
            <a:br>
              <a:rPr lang="zh-CN" altLang="en-US" sz="1400" dirty="0"/>
            </a:br>
            <a:r>
              <a:rPr lang="zh-CN" altLang="en-US" sz="1400" dirty="0" smtClean="0"/>
              <a:t>       为了</a:t>
            </a:r>
            <a:r>
              <a:rPr lang="zh-CN" altLang="en-US" sz="1400" dirty="0"/>
              <a:t>适应新的分辨率，</a:t>
            </a:r>
            <a:r>
              <a:rPr lang="en-US" altLang="zh-CN" sz="1400" dirty="0"/>
              <a:t>YOLO v2</a:t>
            </a:r>
            <a:r>
              <a:rPr lang="zh-CN" altLang="en-US" sz="1400" dirty="0"/>
              <a:t>的分类网络以</a:t>
            </a:r>
            <a:r>
              <a:rPr lang="en-US" altLang="zh-CN" sz="1400" dirty="0"/>
              <a:t>448*448</a:t>
            </a:r>
            <a:r>
              <a:rPr lang="zh-CN" altLang="en-US" sz="1400" dirty="0"/>
              <a:t>的分辨率先在</a:t>
            </a:r>
            <a:r>
              <a:rPr lang="en-US" altLang="zh-CN" sz="1400" dirty="0"/>
              <a:t>ImageNet</a:t>
            </a:r>
            <a:r>
              <a:rPr lang="zh-CN" altLang="en-US" sz="1400" dirty="0"/>
              <a:t>上进行</a:t>
            </a:r>
            <a:r>
              <a:rPr lang="en-US" altLang="zh-CN" sz="1400" dirty="0"/>
              <a:t>Fine </a:t>
            </a:r>
            <a:r>
              <a:rPr lang="en-US" altLang="zh-CN" sz="1400" dirty="0" smtClean="0"/>
              <a:t>Tune</a:t>
            </a:r>
            <a:r>
              <a:rPr lang="zh-CN" altLang="en-US" sz="1400" dirty="0"/>
              <a:t> </a:t>
            </a:r>
            <a:r>
              <a:rPr lang="en-US" altLang="zh-CN" sz="1400" dirty="0" smtClean="0"/>
              <a:t>10</a:t>
            </a:r>
            <a:r>
              <a:rPr lang="zh-CN" altLang="en-US" sz="1400" dirty="0"/>
              <a:t>个</a:t>
            </a:r>
            <a:r>
              <a:rPr lang="en-US" altLang="zh-CN" sz="1400" dirty="0"/>
              <a:t>epochs</a:t>
            </a:r>
            <a:r>
              <a:rPr lang="zh-CN" altLang="en-US" sz="1400" dirty="0" smtClean="0"/>
              <a:t>，还</a:t>
            </a:r>
            <a:r>
              <a:rPr lang="zh-CN" altLang="en-US" sz="1400" dirty="0"/>
              <a:t>需要调优用于检测的</a:t>
            </a:r>
            <a:r>
              <a:rPr lang="en-US" altLang="zh-CN" sz="1400" dirty="0"/>
              <a:t>Resulting Network</a:t>
            </a:r>
            <a:r>
              <a:rPr lang="zh-CN" altLang="en-US" sz="1400" dirty="0"/>
              <a:t>。最终通过使用高分辨率，</a:t>
            </a:r>
            <a:r>
              <a:rPr lang="en-US" altLang="zh-CN" sz="1400" dirty="0" err="1"/>
              <a:t>mAP</a:t>
            </a:r>
            <a:r>
              <a:rPr lang="zh-CN" altLang="en-US" sz="1400" dirty="0"/>
              <a:t>提升了</a:t>
            </a:r>
            <a:r>
              <a:rPr lang="en-US" altLang="zh-CN" sz="1400" dirty="0"/>
              <a:t>4%</a:t>
            </a:r>
            <a:r>
              <a:rPr lang="zh-CN" altLang="en-US" sz="1400" dirty="0"/>
              <a:t>。</a:t>
            </a:r>
          </a:p>
        </p:txBody>
      </p:sp>
      <p:sp>
        <p:nvSpPr>
          <p:cNvPr id="9" name="矩形 8"/>
          <p:cNvSpPr/>
          <p:nvPr/>
        </p:nvSpPr>
        <p:spPr>
          <a:xfrm>
            <a:off x="1956624" y="3994142"/>
            <a:ext cx="3749744" cy="338554"/>
          </a:xfrm>
          <a:prstGeom prst="rect">
            <a:avLst/>
          </a:prstGeom>
        </p:spPr>
        <p:txBody>
          <a:bodyPr wrap="none">
            <a:spAutoFit/>
          </a:bodyPr>
          <a:lstStyle/>
          <a:p>
            <a:r>
              <a:rPr lang="en-US" altLang="zh-CN" sz="1600" b="1" dirty="0" smtClean="0">
                <a:solidFill>
                  <a:srgbClr val="00B0F0"/>
                </a:solidFill>
              </a:rPr>
              <a:t>(3)Convolutional </a:t>
            </a:r>
            <a:r>
              <a:rPr lang="en-US" altLang="zh-CN" sz="1600" b="1" dirty="0">
                <a:solidFill>
                  <a:srgbClr val="00B0F0"/>
                </a:solidFill>
              </a:rPr>
              <a:t>With Anchor Boxes</a:t>
            </a:r>
            <a:endParaRPr lang="zh-CN" altLang="en-US" sz="1600" dirty="0">
              <a:solidFill>
                <a:srgbClr val="00B0F0"/>
              </a:solidFill>
            </a:endParaRPr>
          </a:p>
        </p:txBody>
      </p:sp>
      <p:sp>
        <p:nvSpPr>
          <p:cNvPr id="10" name="矩形 9"/>
          <p:cNvSpPr/>
          <p:nvPr/>
        </p:nvSpPr>
        <p:spPr>
          <a:xfrm>
            <a:off x="2044102" y="4332696"/>
            <a:ext cx="8572082" cy="2462213"/>
          </a:xfrm>
          <a:prstGeom prst="rect">
            <a:avLst/>
          </a:prstGeom>
        </p:spPr>
        <p:txBody>
          <a:bodyPr wrap="square">
            <a:spAutoFit/>
          </a:bodyPr>
          <a:lstStyle/>
          <a:p>
            <a:r>
              <a:rPr lang="en-US" altLang="zh-CN" sz="1400" dirty="0" smtClean="0"/>
              <a:t>        YOLO</a:t>
            </a:r>
            <a:r>
              <a:rPr lang="zh-CN" altLang="en-US" sz="1400" dirty="0" smtClean="0"/>
              <a:t>用</a:t>
            </a:r>
            <a:r>
              <a:rPr lang="en-US" altLang="zh-CN" sz="1400" dirty="0" smtClean="0"/>
              <a:t>FN</a:t>
            </a:r>
            <a:r>
              <a:rPr lang="zh-CN" altLang="en-US" sz="1400" dirty="0" smtClean="0"/>
              <a:t>预测</a:t>
            </a:r>
            <a:r>
              <a:rPr lang="en-US" altLang="zh-CN" sz="1400" dirty="0"/>
              <a:t>bounding boxes</a:t>
            </a:r>
            <a:r>
              <a:rPr lang="zh-CN" altLang="en-US" sz="1400" dirty="0" smtClean="0"/>
              <a:t>，</a:t>
            </a:r>
            <a:r>
              <a:rPr lang="en-US" altLang="zh-CN" sz="1400" dirty="0" smtClean="0"/>
              <a:t>Fast </a:t>
            </a:r>
            <a:r>
              <a:rPr lang="en-US" altLang="zh-CN" sz="1400" dirty="0"/>
              <a:t>R-CNN</a:t>
            </a:r>
            <a:r>
              <a:rPr lang="zh-CN" altLang="en-US" sz="1400" dirty="0"/>
              <a:t>采用人工选择的</a:t>
            </a:r>
            <a:r>
              <a:rPr lang="en-US" altLang="zh-CN" sz="1400" dirty="0"/>
              <a:t>bounding boxes</a:t>
            </a:r>
            <a:r>
              <a:rPr lang="zh-CN" altLang="en-US" sz="1400" dirty="0"/>
              <a:t>。</a:t>
            </a:r>
            <a:r>
              <a:rPr lang="en-US" altLang="zh-CN" sz="1400" dirty="0" smtClean="0"/>
              <a:t>Faster </a:t>
            </a:r>
            <a:r>
              <a:rPr lang="en-US" altLang="zh-CN" sz="1400" dirty="0"/>
              <a:t>R-CNN</a:t>
            </a:r>
            <a:r>
              <a:rPr lang="zh-CN" altLang="en-US" sz="1400" dirty="0"/>
              <a:t>中的 </a:t>
            </a:r>
            <a:r>
              <a:rPr lang="en-US" altLang="zh-CN" sz="1400" dirty="0"/>
              <a:t>region proposal network</a:t>
            </a:r>
            <a:r>
              <a:rPr lang="zh-CN" altLang="en-US" sz="1400" dirty="0"/>
              <a:t>仅采用卷积层来预测固定的</a:t>
            </a:r>
            <a:r>
              <a:rPr lang="en-US" altLang="zh-CN" sz="1400" dirty="0"/>
              <a:t>boxes</a:t>
            </a:r>
            <a:r>
              <a:rPr lang="zh-CN" altLang="en-US" sz="1400" dirty="0"/>
              <a:t>（</a:t>
            </a:r>
            <a:r>
              <a:rPr lang="en-US" altLang="zh-CN" sz="1400" dirty="0"/>
              <a:t>anchor boxes</a:t>
            </a:r>
            <a:r>
              <a:rPr lang="zh-CN" altLang="en-US" sz="1400" dirty="0"/>
              <a:t>）的偏移和置信度</a:t>
            </a:r>
            <a:r>
              <a:rPr lang="zh-CN" altLang="en-US" sz="1400" dirty="0" smtClean="0"/>
              <a:t>。</a:t>
            </a:r>
            <a:endParaRPr lang="en-US" altLang="zh-CN" sz="1400" dirty="0" smtClean="0"/>
          </a:p>
          <a:p>
            <a:endParaRPr lang="zh-CN" altLang="en-US" sz="1400" dirty="0"/>
          </a:p>
          <a:p>
            <a:r>
              <a:rPr lang="zh-CN" altLang="en-US" sz="1400" dirty="0" smtClean="0"/>
              <a:t>       去</a:t>
            </a:r>
            <a:r>
              <a:rPr lang="zh-CN" altLang="en-US" sz="1400" dirty="0"/>
              <a:t>除了</a:t>
            </a:r>
            <a:r>
              <a:rPr lang="en-US" altLang="zh-CN" sz="1400" dirty="0"/>
              <a:t>YOLO</a:t>
            </a:r>
            <a:r>
              <a:rPr lang="zh-CN" altLang="en-US" sz="1400" dirty="0"/>
              <a:t>的全连接层，采用固定框（</a:t>
            </a:r>
            <a:r>
              <a:rPr lang="en-US" altLang="zh-CN" sz="1400" dirty="0"/>
              <a:t>anchor boxes</a:t>
            </a:r>
            <a:r>
              <a:rPr lang="zh-CN" altLang="en-US" sz="1400" dirty="0"/>
              <a:t>）来预测</a:t>
            </a:r>
            <a:r>
              <a:rPr lang="en-US" altLang="zh-CN" sz="1400" dirty="0"/>
              <a:t>bounding boxes</a:t>
            </a:r>
            <a:r>
              <a:rPr lang="zh-CN" altLang="en-US" sz="1400" dirty="0"/>
              <a:t>。首先，去除了一个</a:t>
            </a:r>
            <a:r>
              <a:rPr lang="en-US" altLang="zh-CN" sz="1400" dirty="0"/>
              <a:t>pooling</a:t>
            </a:r>
            <a:r>
              <a:rPr lang="zh-CN" altLang="en-US" sz="1400" dirty="0"/>
              <a:t>层来提高卷积层输出分辨率。然后，修改网络输入</a:t>
            </a:r>
            <a:r>
              <a:rPr lang="zh-CN" altLang="en-US" sz="1400" dirty="0" smtClean="0"/>
              <a:t>尺寸</a:t>
            </a:r>
            <a:r>
              <a:rPr lang="en-US" altLang="zh-CN" sz="1400" dirty="0" smtClean="0"/>
              <a:t>, </a:t>
            </a:r>
            <a:r>
              <a:rPr lang="zh-CN" altLang="en-US" sz="1400" dirty="0" smtClean="0"/>
              <a:t>由</a:t>
            </a:r>
            <a:r>
              <a:rPr lang="en-US" altLang="zh-CN" sz="1400" dirty="0"/>
              <a:t>448×448</a:t>
            </a:r>
            <a:r>
              <a:rPr lang="zh-CN" altLang="en-US" sz="1400" dirty="0"/>
              <a:t>改为</a:t>
            </a:r>
            <a:r>
              <a:rPr lang="en-US" altLang="zh-CN" sz="1400" dirty="0"/>
              <a:t>416</a:t>
            </a:r>
            <a:r>
              <a:rPr lang="zh-CN" altLang="en-US" sz="1400" dirty="0"/>
              <a:t>，使特征图只有一个中心。物品（特别是大的物品）更有可能出现在图像中心。</a:t>
            </a:r>
            <a:r>
              <a:rPr lang="en-US" altLang="zh-CN" sz="1400" dirty="0"/>
              <a:t>YOLO</a:t>
            </a:r>
            <a:r>
              <a:rPr lang="zh-CN" altLang="en-US" sz="1400" dirty="0"/>
              <a:t>的卷积层下采样率为</a:t>
            </a:r>
            <a:r>
              <a:rPr lang="en-US" altLang="zh-CN" sz="1400" dirty="0"/>
              <a:t>32</a:t>
            </a:r>
            <a:r>
              <a:rPr lang="zh-CN" altLang="en-US" sz="1400" dirty="0"/>
              <a:t>，因此输入尺寸变为</a:t>
            </a:r>
            <a:r>
              <a:rPr lang="en-US" altLang="zh-CN" sz="1400" dirty="0"/>
              <a:t>416,</a:t>
            </a:r>
            <a:r>
              <a:rPr lang="zh-CN" altLang="en-US" sz="1400" dirty="0"/>
              <a:t>输出尺寸为</a:t>
            </a:r>
            <a:r>
              <a:rPr lang="en-US" altLang="zh-CN" sz="1400" dirty="0"/>
              <a:t>13×13</a:t>
            </a:r>
            <a:r>
              <a:rPr lang="zh-CN" altLang="en-US" sz="1400" dirty="0" smtClean="0"/>
              <a:t>。</a:t>
            </a:r>
            <a:endParaRPr lang="en-US" altLang="zh-CN" sz="1400" dirty="0" smtClean="0"/>
          </a:p>
          <a:p>
            <a:endParaRPr lang="zh-CN" altLang="en-US" sz="1400" dirty="0"/>
          </a:p>
          <a:p>
            <a:r>
              <a:rPr lang="zh-CN" altLang="en-US" sz="1400" dirty="0" smtClean="0"/>
              <a:t>       采用</a:t>
            </a:r>
            <a:r>
              <a:rPr lang="en-US" altLang="zh-CN" sz="1400" dirty="0"/>
              <a:t>anchor boxes</a:t>
            </a:r>
            <a:r>
              <a:rPr lang="zh-CN" altLang="en-US" sz="1400" dirty="0"/>
              <a:t>，提升了精确度。</a:t>
            </a:r>
            <a:r>
              <a:rPr lang="en-US" altLang="zh-CN" sz="1400" dirty="0"/>
              <a:t>YOLO</a:t>
            </a:r>
            <a:r>
              <a:rPr lang="zh-CN" altLang="en-US" sz="1400" dirty="0"/>
              <a:t>每张图片预测</a:t>
            </a:r>
            <a:r>
              <a:rPr lang="en-US" altLang="zh-CN" sz="1400" dirty="0"/>
              <a:t>98</a:t>
            </a:r>
            <a:r>
              <a:rPr lang="zh-CN" altLang="en-US" sz="1400" dirty="0"/>
              <a:t>个</a:t>
            </a:r>
            <a:r>
              <a:rPr lang="en-US" altLang="zh-CN" sz="1400" dirty="0"/>
              <a:t>boxes</a:t>
            </a:r>
            <a:r>
              <a:rPr lang="zh-CN" altLang="en-US" sz="1400" dirty="0"/>
              <a:t>，但是采用</a:t>
            </a:r>
            <a:r>
              <a:rPr lang="en-US" altLang="zh-CN" sz="1400" dirty="0"/>
              <a:t>anchor boxes</a:t>
            </a:r>
            <a:r>
              <a:rPr lang="zh-CN" altLang="en-US" sz="1400" dirty="0"/>
              <a:t>，每张图片可以预测超过</a:t>
            </a:r>
            <a:r>
              <a:rPr lang="en-US" altLang="zh-CN" sz="1400" dirty="0"/>
              <a:t>1000</a:t>
            </a:r>
            <a:r>
              <a:rPr lang="zh-CN" altLang="en-US" sz="1400" dirty="0"/>
              <a:t>个</a:t>
            </a:r>
            <a:r>
              <a:rPr lang="en-US" altLang="zh-CN" sz="1400" dirty="0"/>
              <a:t>boxes</a:t>
            </a:r>
            <a:r>
              <a:rPr lang="zh-CN" altLang="en-US" sz="1400" dirty="0"/>
              <a:t>。</a:t>
            </a:r>
            <a:r>
              <a:rPr lang="en-US" altLang="zh-CN" sz="1400" dirty="0"/>
              <a:t>YOLO</a:t>
            </a:r>
            <a:r>
              <a:rPr lang="zh-CN" altLang="en-US" sz="1400" dirty="0"/>
              <a:t>模型精确度为</a:t>
            </a:r>
            <a:r>
              <a:rPr lang="en-US" altLang="zh-CN" sz="1400" dirty="0"/>
              <a:t>69.5mAP</a:t>
            </a:r>
            <a:r>
              <a:rPr lang="zh-CN" altLang="en-US" sz="1400" dirty="0"/>
              <a:t>，</a:t>
            </a:r>
            <a:r>
              <a:rPr lang="en-US" altLang="zh-CN" sz="1400" dirty="0"/>
              <a:t>recall</a:t>
            </a:r>
            <a:r>
              <a:rPr lang="zh-CN" altLang="en-US" sz="1400" dirty="0"/>
              <a:t>为</a:t>
            </a:r>
            <a:r>
              <a:rPr lang="en-US" altLang="zh-CN" sz="1400" dirty="0"/>
              <a:t>81%</a:t>
            </a:r>
            <a:r>
              <a:rPr lang="zh-CN" altLang="en-US" sz="1400" dirty="0"/>
              <a:t>；采用</a:t>
            </a:r>
            <a:r>
              <a:rPr lang="en-US" altLang="zh-CN" sz="1400" dirty="0"/>
              <a:t>anchor boxes</a:t>
            </a:r>
            <a:r>
              <a:rPr lang="zh-CN" altLang="en-US" sz="1400" dirty="0"/>
              <a:t>方法后，结果为</a:t>
            </a:r>
            <a:r>
              <a:rPr lang="en-US" altLang="zh-CN" sz="1400" dirty="0"/>
              <a:t>69.2mAP</a:t>
            </a:r>
            <a:r>
              <a:rPr lang="zh-CN" altLang="en-US" sz="1400" dirty="0"/>
              <a:t>，</a:t>
            </a:r>
            <a:r>
              <a:rPr lang="en-US" altLang="zh-CN" sz="1400" dirty="0"/>
              <a:t>recall</a:t>
            </a:r>
            <a:r>
              <a:rPr lang="zh-CN" altLang="en-US" sz="1400" dirty="0"/>
              <a:t>为</a:t>
            </a:r>
            <a:r>
              <a:rPr lang="en-US" altLang="zh-CN" sz="1400" dirty="0"/>
              <a:t>88%</a:t>
            </a:r>
            <a:r>
              <a:rPr lang="zh-CN" altLang="en-US" sz="1400" dirty="0"/>
              <a:t>。</a:t>
            </a:r>
          </a:p>
        </p:txBody>
      </p:sp>
    </p:spTree>
    <p:extLst>
      <p:ext uri="{BB962C8B-B14F-4D97-AF65-F5344CB8AC3E}">
        <p14:creationId xmlns:p14="http://schemas.microsoft.com/office/powerpoint/2010/main" val="3607815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8399" y="129173"/>
            <a:ext cx="2379177" cy="338554"/>
          </a:xfrm>
          <a:prstGeom prst="rect">
            <a:avLst/>
          </a:prstGeom>
        </p:spPr>
        <p:txBody>
          <a:bodyPr wrap="none">
            <a:spAutoFit/>
          </a:bodyPr>
          <a:lstStyle/>
          <a:p>
            <a:r>
              <a:rPr lang="en-US" altLang="zh-CN" sz="1600" b="1" dirty="0" smtClean="0">
                <a:solidFill>
                  <a:srgbClr val="00B0F0"/>
                </a:solidFill>
              </a:rPr>
              <a:t>(4) Dimension </a:t>
            </a:r>
            <a:r>
              <a:rPr lang="en-US" altLang="zh-CN" sz="1600" b="1" dirty="0">
                <a:solidFill>
                  <a:srgbClr val="00B0F0"/>
                </a:solidFill>
              </a:rPr>
              <a:t>Clusters</a:t>
            </a:r>
            <a:endParaRPr lang="zh-CN" altLang="en-US" sz="1600" dirty="0">
              <a:solidFill>
                <a:srgbClr val="00B0F0"/>
              </a:solidFill>
            </a:endParaRPr>
          </a:p>
        </p:txBody>
      </p:sp>
      <p:pic>
        <p:nvPicPr>
          <p:cNvPr id="6" name="图片 5"/>
          <p:cNvPicPr>
            <a:picLocks noChangeAspect="1"/>
          </p:cNvPicPr>
          <p:nvPr/>
        </p:nvPicPr>
        <p:blipFill>
          <a:blip r:embed="rId2"/>
          <a:stretch>
            <a:fillRect/>
          </a:stretch>
        </p:blipFill>
        <p:spPr>
          <a:xfrm>
            <a:off x="224114" y="594884"/>
            <a:ext cx="4428571" cy="4000000"/>
          </a:xfrm>
          <a:prstGeom prst="rect">
            <a:avLst/>
          </a:prstGeom>
        </p:spPr>
      </p:pic>
      <p:sp>
        <p:nvSpPr>
          <p:cNvPr id="8" name="AutoShape 2" descr="d(box,centroid)=1-IOU(box,centroid)"/>
          <p:cNvSpPr>
            <a:spLocks noChangeAspect="1" noChangeArrowheads="1"/>
          </p:cNvSpPr>
          <p:nvPr/>
        </p:nvSpPr>
        <p:spPr bwMode="auto">
          <a:xfrm>
            <a:off x="11382375" y="-6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d(box,centroid)=1-IOU(box,centroid)"/>
          <p:cNvSpPr>
            <a:spLocks noChangeAspect="1" noChangeArrowheads="1"/>
          </p:cNvSpPr>
          <p:nvPr/>
        </p:nvSpPr>
        <p:spPr bwMode="auto">
          <a:xfrm>
            <a:off x="11534775" y="1460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5438775" y="2236101"/>
            <a:ext cx="6096000" cy="1169551"/>
          </a:xfrm>
          <a:prstGeom prst="rect">
            <a:avLst/>
          </a:prstGeom>
        </p:spPr>
        <p:txBody>
          <a:bodyPr>
            <a:spAutoFit/>
          </a:bodyPr>
          <a:lstStyle/>
          <a:p>
            <a:pPr lvl="0" defTabSz="914400" eaLnBrk="0" fontAlgn="base" hangingPunct="0">
              <a:spcBef>
                <a:spcPct val="0"/>
              </a:spcBef>
              <a:spcAft>
                <a:spcPct val="0"/>
              </a:spcAft>
            </a:pPr>
            <a:r>
              <a:rPr lang="en-US" altLang="zh-CN" sz="1400" dirty="0" smtClean="0">
                <a:latin typeface="Arial" panose="020B0604020202020204" pitchFamily="34" charset="0"/>
              </a:rPr>
              <a:t>      </a:t>
            </a:r>
            <a:r>
              <a:rPr lang="zh-CN" altLang="zh-CN" sz="1400" dirty="0" smtClean="0">
                <a:latin typeface="Arial" panose="020B0604020202020204" pitchFamily="34" charset="0"/>
              </a:rPr>
              <a:t>在</a:t>
            </a:r>
            <a:r>
              <a:rPr lang="zh-CN" altLang="zh-CN" sz="1400" dirty="0">
                <a:latin typeface="Arial" panose="020B0604020202020204" pitchFamily="34" charset="0"/>
              </a:rPr>
              <a:t>YOLO模型上采用anchor boxes有两个关键</a:t>
            </a:r>
            <a:r>
              <a:rPr lang="zh-CN" altLang="zh-CN" sz="1400" dirty="0" smtClean="0">
                <a:latin typeface="Arial" panose="020B0604020202020204" pitchFamily="34" charset="0"/>
              </a:rPr>
              <a:t>。</a:t>
            </a:r>
            <a:endParaRPr lang="en-US" altLang="zh-CN" sz="1400" dirty="0" smtClean="0">
              <a:latin typeface="Arial" panose="020B0604020202020204" pitchFamily="34" charset="0"/>
            </a:endParaRPr>
          </a:p>
          <a:p>
            <a:pPr lvl="0" defTabSz="914400" eaLnBrk="0" fontAlgn="base" hangingPunct="0">
              <a:spcBef>
                <a:spcPct val="0"/>
              </a:spcBef>
              <a:spcAft>
                <a:spcPct val="0"/>
              </a:spcAft>
            </a:pPr>
            <a:endParaRPr lang="en-US" altLang="zh-CN" sz="1400" dirty="0" smtClean="0">
              <a:latin typeface="Arial" panose="020B0604020202020204" pitchFamily="34" charset="0"/>
            </a:endParaRPr>
          </a:p>
          <a:p>
            <a:pPr lvl="0" defTabSz="914400" eaLnBrk="0" fontAlgn="base" hangingPunct="0">
              <a:spcBef>
                <a:spcPct val="0"/>
              </a:spcBef>
              <a:spcAft>
                <a:spcPct val="0"/>
              </a:spcAft>
            </a:pPr>
            <a:r>
              <a:rPr lang="en-US" altLang="zh-CN" sz="1400" dirty="0" smtClean="0">
                <a:latin typeface="Arial" panose="020B0604020202020204" pitchFamily="34" charset="0"/>
              </a:rPr>
              <a:t>       </a:t>
            </a:r>
            <a:r>
              <a:rPr lang="zh-CN" altLang="zh-CN" sz="1400" dirty="0" smtClean="0">
                <a:latin typeface="Arial" panose="020B0604020202020204" pitchFamily="34" charset="0"/>
              </a:rPr>
              <a:t>第一，</a:t>
            </a:r>
            <a:r>
              <a:rPr lang="en-US" altLang="zh-CN" sz="1400" dirty="0">
                <a:latin typeface="Arial" panose="020B0604020202020204" pitchFamily="34" charset="0"/>
              </a:rPr>
              <a:t>the box dimensions are hand picked</a:t>
            </a:r>
            <a:r>
              <a:rPr lang="zh-CN" altLang="zh-CN" sz="1400" dirty="0" smtClean="0">
                <a:latin typeface="Arial" panose="020B0604020202020204" pitchFamily="34" charset="0"/>
              </a:rPr>
              <a:t>。</a:t>
            </a:r>
            <a:r>
              <a:rPr lang="zh-CN" altLang="zh-CN" sz="1400" dirty="0">
                <a:latin typeface="Arial" panose="020B0604020202020204" pitchFamily="34" charset="0"/>
              </a:rPr>
              <a:t>模型可以学会适应boxes</a:t>
            </a:r>
            <a:r>
              <a:rPr lang="zh-CN" altLang="zh-CN" sz="1400" dirty="0" smtClean="0">
                <a:latin typeface="Arial" panose="020B0604020202020204" pitchFamily="34" charset="0"/>
              </a:rPr>
              <a:t>，如果</a:t>
            </a:r>
            <a:r>
              <a:rPr lang="zh-CN" altLang="zh-CN" sz="1400" dirty="0">
                <a:latin typeface="Arial" panose="020B0604020202020204" pitchFamily="34" charset="0"/>
              </a:rPr>
              <a:t>人工选择更好的boxes，可以让模型更加容易学习。</a:t>
            </a:r>
            <a:r>
              <a:rPr lang="zh-CN" altLang="zh-CN" sz="1400" dirty="0" smtClean="0">
                <a:latin typeface="Arial" panose="020B0604020202020204" pitchFamily="34" charset="0"/>
              </a:rPr>
              <a:t>我们</a:t>
            </a:r>
            <a:r>
              <a:rPr lang="zh-CN" altLang="en-US" sz="1400" dirty="0" smtClean="0">
                <a:latin typeface="Arial" panose="020B0604020202020204" pitchFamily="34" charset="0"/>
              </a:rPr>
              <a:t>在训练集</a:t>
            </a:r>
            <a:r>
              <a:rPr lang="zh-CN" altLang="zh-CN" sz="1400" dirty="0" smtClean="0">
                <a:latin typeface="Arial" panose="020B0604020202020204" pitchFamily="34" charset="0"/>
              </a:rPr>
              <a:t>采用</a:t>
            </a:r>
            <a:r>
              <a:rPr lang="zh-CN" altLang="zh-CN" sz="1400" dirty="0">
                <a:latin typeface="Arial" panose="020B0604020202020204" pitchFamily="34" charset="0"/>
              </a:rPr>
              <a:t>K-means聚类方法来自动选择最佳的初始</a:t>
            </a:r>
            <a:r>
              <a:rPr lang="zh-CN" altLang="zh-CN" sz="1400" dirty="0" smtClean="0">
                <a:latin typeface="Arial" panose="020B0604020202020204" pitchFamily="34" charset="0"/>
              </a:rPr>
              <a:t>boxes</a:t>
            </a:r>
            <a:r>
              <a:rPr lang="zh-CN" altLang="en-US" sz="1400" dirty="0" smtClean="0">
                <a:latin typeface="Arial" panose="020B0604020202020204" pitchFamily="34" charset="0"/>
              </a:rPr>
              <a:t>的</a:t>
            </a:r>
            <a:r>
              <a:rPr lang="zh-CN" altLang="zh-CN" sz="1400" dirty="0" smtClean="0">
                <a:latin typeface="Arial" panose="020B0604020202020204" pitchFamily="34" charset="0"/>
              </a:rPr>
              <a:t>。</a:t>
            </a:r>
            <a:endParaRPr lang="zh-CN" altLang="zh-CN" sz="1400" dirty="0">
              <a:latin typeface="Arial" panose="020B0604020202020204" pitchFamily="34" charset="0"/>
            </a:endParaRPr>
          </a:p>
        </p:txBody>
      </p:sp>
      <p:pic>
        <p:nvPicPr>
          <p:cNvPr id="13" name="图片 12"/>
          <p:cNvPicPr>
            <a:picLocks noChangeAspect="1"/>
          </p:cNvPicPr>
          <p:nvPr/>
        </p:nvPicPr>
        <p:blipFill>
          <a:blip r:embed="rId3"/>
          <a:stretch>
            <a:fillRect/>
          </a:stretch>
        </p:blipFill>
        <p:spPr>
          <a:xfrm>
            <a:off x="6628266" y="3519952"/>
            <a:ext cx="3190476" cy="285714"/>
          </a:xfrm>
          <a:prstGeom prst="rect">
            <a:avLst/>
          </a:prstGeom>
        </p:spPr>
      </p:pic>
      <p:sp>
        <p:nvSpPr>
          <p:cNvPr id="14" name="矩形 13"/>
          <p:cNvSpPr/>
          <p:nvPr/>
        </p:nvSpPr>
        <p:spPr>
          <a:xfrm>
            <a:off x="5743575" y="3896582"/>
            <a:ext cx="6096000" cy="307777"/>
          </a:xfrm>
          <a:prstGeom prst="rect">
            <a:avLst/>
          </a:prstGeom>
        </p:spPr>
        <p:txBody>
          <a:bodyPr>
            <a:spAutoFit/>
          </a:bodyPr>
          <a:lstStyle/>
          <a:p>
            <a:r>
              <a:rPr lang="zh-CN" altLang="en-US" sz="1400" dirty="0" smtClean="0"/>
              <a:t> 在</a:t>
            </a:r>
            <a:r>
              <a:rPr lang="en-US" altLang="zh-CN" sz="1400" dirty="0"/>
              <a:t>model</a:t>
            </a:r>
            <a:r>
              <a:rPr lang="zh-CN" altLang="en-US" sz="1400" dirty="0"/>
              <a:t>复杂性与</a:t>
            </a:r>
            <a:r>
              <a:rPr lang="en-US" altLang="zh-CN" sz="1400" dirty="0"/>
              <a:t>high recall</a:t>
            </a:r>
            <a:r>
              <a:rPr lang="zh-CN" altLang="en-US" sz="1400" dirty="0"/>
              <a:t>之间权衡之后，选择聚类分类数</a:t>
            </a:r>
            <a:r>
              <a:rPr lang="en-US" altLang="zh-CN" sz="1400" dirty="0" smtClean="0"/>
              <a:t>K=5</a:t>
            </a:r>
            <a:r>
              <a:rPr lang="zh-CN" altLang="en-US" sz="1400" dirty="0" smtClean="0"/>
              <a:t>。</a:t>
            </a:r>
            <a:endParaRPr lang="zh-CN" altLang="en-US" sz="1400" dirty="0"/>
          </a:p>
        </p:txBody>
      </p:sp>
      <p:pic>
        <p:nvPicPr>
          <p:cNvPr id="17" name="图片 16"/>
          <p:cNvPicPr>
            <a:picLocks noChangeAspect="1"/>
          </p:cNvPicPr>
          <p:nvPr/>
        </p:nvPicPr>
        <p:blipFill>
          <a:blip r:embed="rId4"/>
          <a:stretch>
            <a:fillRect/>
          </a:stretch>
        </p:blipFill>
        <p:spPr>
          <a:xfrm>
            <a:off x="238399" y="4594884"/>
            <a:ext cx="4400000" cy="2266667"/>
          </a:xfrm>
          <a:prstGeom prst="rect">
            <a:avLst/>
          </a:prstGeom>
        </p:spPr>
      </p:pic>
    </p:spTree>
    <p:extLst>
      <p:ext uri="{BB962C8B-B14F-4D97-AF65-F5344CB8AC3E}">
        <p14:creationId xmlns:p14="http://schemas.microsoft.com/office/powerpoint/2010/main" val="1601846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4259" y="154737"/>
            <a:ext cx="2281035" cy="461665"/>
          </a:xfrm>
          <a:prstGeom prst="rect">
            <a:avLst/>
          </a:prstGeom>
        </p:spPr>
        <p:txBody>
          <a:bodyPr wrap="square">
            <a:spAutoFit/>
          </a:bodyPr>
          <a:lstStyle/>
          <a:p>
            <a:r>
              <a:rPr lang="en-US" altLang="zh-CN" sz="2400" b="1" dirty="0" smtClean="0">
                <a:solidFill>
                  <a:srgbClr val="00B0F0"/>
                </a:solidFill>
                <a:latin typeface="Arial" panose="020B0604020202020204" pitchFamily="34" charset="0"/>
              </a:rPr>
              <a:t>3.  </a:t>
            </a:r>
            <a:r>
              <a:rPr lang="zh-CN" altLang="en-US" sz="2400" b="1" dirty="0" smtClean="0">
                <a:solidFill>
                  <a:srgbClr val="00B0F0"/>
                </a:solidFill>
                <a:latin typeface="Arial" panose="020B0604020202020204" pitchFamily="34" charset="0"/>
              </a:rPr>
              <a:t>总体思路</a:t>
            </a:r>
            <a:endParaRPr lang="en-US" altLang="zh-CN" sz="2400" b="1" i="0" dirty="0">
              <a:solidFill>
                <a:srgbClr val="00B0F0"/>
              </a:solidFill>
              <a:effectLst/>
              <a:latin typeface="Arial" panose="020B0604020202020204" pitchFamily="34" charset="0"/>
            </a:endParaRPr>
          </a:p>
        </p:txBody>
      </p:sp>
      <p:pic>
        <p:nvPicPr>
          <p:cNvPr id="6" name="图片 5"/>
          <p:cNvPicPr>
            <a:picLocks noChangeAspect="1"/>
          </p:cNvPicPr>
          <p:nvPr/>
        </p:nvPicPr>
        <p:blipFill>
          <a:blip r:embed="rId2"/>
          <a:stretch>
            <a:fillRect/>
          </a:stretch>
        </p:blipFill>
        <p:spPr>
          <a:xfrm>
            <a:off x="2996269" y="1387588"/>
            <a:ext cx="6038095" cy="2133333"/>
          </a:xfrm>
          <a:prstGeom prst="rect">
            <a:avLst/>
          </a:prstGeom>
        </p:spPr>
      </p:pic>
      <p:sp>
        <p:nvSpPr>
          <p:cNvPr id="7" name="矩形 6"/>
          <p:cNvSpPr/>
          <p:nvPr/>
        </p:nvSpPr>
        <p:spPr>
          <a:xfrm>
            <a:off x="2671480" y="802813"/>
            <a:ext cx="7862047"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smtClean="0">
                <a:latin typeface="Arial" panose="020B0604020202020204" pitchFamily="34" charset="0"/>
              </a:rPr>
              <a:t>物体</a:t>
            </a:r>
            <a:r>
              <a:rPr lang="zh-CN" altLang="en-US" sz="1600" dirty="0">
                <a:latin typeface="Arial" panose="020B0604020202020204" pitchFamily="34" charset="0"/>
              </a:rPr>
              <a:t>检测需要定位出物体的位置</a:t>
            </a:r>
            <a:r>
              <a:rPr lang="zh-CN" altLang="en-US" sz="1600" dirty="0" smtClean="0">
                <a:latin typeface="Arial" panose="020B0604020202020204" pitchFamily="34" charset="0"/>
              </a:rPr>
              <a:t>，相当于</a:t>
            </a:r>
            <a:r>
              <a:rPr lang="zh-CN" altLang="en-US" sz="1600" dirty="0">
                <a:latin typeface="Arial" panose="020B0604020202020204" pitchFamily="34" charset="0"/>
              </a:rPr>
              <a:t>回归问题，求解一个包含物体的方框</a:t>
            </a:r>
            <a:r>
              <a:rPr lang="zh-CN" altLang="en-US" sz="1600" dirty="0" smtClean="0">
                <a:latin typeface="Arial" panose="020B0604020202020204" pitchFamily="34" charset="0"/>
              </a:rPr>
              <a:t>。</a:t>
            </a:r>
            <a:endParaRPr lang="en-US" altLang="zh-CN" sz="1600" dirty="0" smtClean="0">
              <a:latin typeface="Arial" panose="020B0604020202020204" pitchFamily="34" charset="0"/>
            </a:endParaRPr>
          </a:p>
          <a:p>
            <a:pPr marL="285750" indent="-285750">
              <a:buFont typeface="Wingdings" panose="05000000000000000000" pitchFamily="2" charset="2"/>
              <a:buChar char="l"/>
            </a:pPr>
            <a:r>
              <a:rPr lang="zh-CN" altLang="en-US" sz="1600" dirty="0" smtClean="0">
                <a:latin typeface="Arial" panose="020B0604020202020204" pitchFamily="34" charset="0"/>
              </a:rPr>
              <a:t>图片</a:t>
            </a:r>
            <a:r>
              <a:rPr lang="zh-CN" altLang="en-US" sz="1600" dirty="0">
                <a:latin typeface="Arial" panose="020B0604020202020204" pitchFamily="34" charset="0"/>
              </a:rPr>
              <a:t>分类其实是逻辑</a:t>
            </a:r>
            <a:r>
              <a:rPr lang="zh-CN" altLang="en-US" sz="1600" dirty="0" smtClean="0">
                <a:latin typeface="Arial" panose="020B0604020202020204" pitchFamily="34" charset="0"/>
              </a:rPr>
              <a:t>回归，一般针对单目标检测。</a:t>
            </a:r>
            <a:endParaRPr lang="zh-CN" altLang="en-US" sz="1600" dirty="0"/>
          </a:p>
        </p:txBody>
      </p:sp>
      <p:sp>
        <p:nvSpPr>
          <p:cNvPr id="8" name="矩形 7"/>
          <p:cNvSpPr/>
          <p:nvPr/>
        </p:nvSpPr>
        <p:spPr>
          <a:xfrm>
            <a:off x="2996269" y="3953296"/>
            <a:ext cx="7689660" cy="2062103"/>
          </a:xfrm>
          <a:prstGeom prst="rect">
            <a:avLst/>
          </a:prstGeom>
        </p:spPr>
        <p:txBody>
          <a:bodyPr wrap="square">
            <a:spAutoFit/>
          </a:bodyPr>
          <a:lstStyle/>
          <a:p>
            <a:r>
              <a:rPr lang="en-US" altLang="zh-CN" sz="1600" dirty="0">
                <a:latin typeface="Arial" panose="020B0604020202020204" pitchFamily="34" charset="0"/>
              </a:rPr>
              <a:t> </a:t>
            </a:r>
            <a:r>
              <a:rPr lang="en-US" altLang="zh-CN" sz="1600" dirty="0" smtClean="0">
                <a:latin typeface="Arial" panose="020B0604020202020204" pitchFamily="34" charset="0"/>
              </a:rPr>
              <a:t>      </a:t>
            </a:r>
            <a:r>
              <a:rPr lang="zh-CN" altLang="en-US" sz="1600" dirty="0" smtClean="0">
                <a:latin typeface="Arial" panose="020B0604020202020204" pitchFamily="34" charset="0"/>
              </a:rPr>
              <a:t>输入</a:t>
            </a:r>
            <a:r>
              <a:rPr lang="zh-CN" altLang="en-US" sz="1600" dirty="0">
                <a:latin typeface="Arial" panose="020B0604020202020204" pitchFamily="34" charset="0"/>
              </a:rPr>
              <a:t>一张图片，我们先定位出</a:t>
            </a:r>
            <a:r>
              <a:rPr lang="en-US" altLang="zh-CN" sz="1600" dirty="0">
                <a:latin typeface="Arial" panose="020B0604020202020204" pitchFamily="34" charset="0"/>
              </a:rPr>
              <a:t>2000</a:t>
            </a:r>
            <a:r>
              <a:rPr lang="zh-CN" altLang="en-US" sz="1600" dirty="0">
                <a:latin typeface="Arial" panose="020B0604020202020204" pitchFamily="34" charset="0"/>
              </a:rPr>
              <a:t>个物体候选框，然后采用</a:t>
            </a:r>
            <a:r>
              <a:rPr lang="en-US" altLang="zh-CN" sz="1600" dirty="0">
                <a:latin typeface="Arial" panose="020B0604020202020204" pitchFamily="34" charset="0"/>
              </a:rPr>
              <a:t>CNN</a:t>
            </a:r>
            <a:r>
              <a:rPr lang="zh-CN" altLang="en-US" sz="1600" dirty="0">
                <a:latin typeface="Arial" panose="020B0604020202020204" pitchFamily="34" charset="0"/>
              </a:rPr>
              <a:t>提取每个候选框中图片的特征向量，特征向量的维度为</a:t>
            </a:r>
            <a:r>
              <a:rPr lang="en-US" altLang="zh-CN" sz="1600" dirty="0">
                <a:latin typeface="Arial" panose="020B0604020202020204" pitchFamily="34" charset="0"/>
              </a:rPr>
              <a:t>4096</a:t>
            </a:r>
            <a:r>
              <a:rPr lang="zh-CN" altLang="en-US" sz="1600" dirty="0">
                <a:latin typeface="Arial" panose="020B0604020202020204" pitchFamily="34" charset="0"/>
              </a:rPr>
              <a:t>维，接着采用</a:t>
            </a:r>
            <a:r>
              <a:rPr lang="en-US" altLang="zh-CN" sz="1600" dirty="0" err="1">
                <a:latin typeface="Arial" panose="020B0604020202020204" pitchFamily="34" charset="0"/>
              </a:rPr>
              <a:t>svm</a:t>
            </a:r>
            <a:r>
              <a:rPr lang="zh-CN" altLang="en-US" sz="1600" dirty="0">
                <a:latin typeface="Arial" panose="020B0604020202020204" pitchFamily="34" charset="0"/>
              </a:rPr>
              <a:t>算法对各个候选框中的物体进行分类识别</a:t>
            </a:r>
            <a:r>
              <a:rPr lang="zh-CN" altLang="en-US" sz="1600" dirty="0" smtClean="0">
                <a:latin typeface="Arial" panose="020B0604020202020204" pitchFamily="34" charset="0"/>
              </a:rPr>
              <a:t>。</a:t>
            </a:r>
            <a:endParaRPr lang="en-US" altLang="zh-CN" sz="1600" dirty="0" smtClean="0">
              <a:latin typeface="Arial" panose="020B0604020202020204" pitchFamily="34" charset="0"/>
            </a:endParaRPr>
          </a:p>
          <a:p>
            <a:endParaRPr lang="en-US" altLang="zh-CN" sz="1600" dirty="0" smtClean="0">
              <a:latin typeface="Arial" panose="020B0604020202020204" pitchFamily="34" charset="0"/>
            </a:endParaRPr>
          </a:p>
          <a:p>
            <a:r>
              <a:rPr lang="zh-CN" altLang="en-US" sz="1600" dirty="0" smtClean="0">
                <a:latin typeface="Arial" panose="020B0604020202020204" pitchFamily="34" charset="0"/>
              </a:rPr>
              <a:t>即：</a:t>
            </a:r>
            <a:endParaRPr lang="en-US" altLang="zh-CN" sz="1600" dirty="0" smtClean="0">
              <a:latin typeface="Arial" panose="020B0604020202020204" pitchFamily="34" charset="0"/>
            </a:endParaRPr>
          </a:p>
          <a:p>
            <a:r>
              <a:rPr lang="en-US" altLang="zh-CN" sz="1600" dirty="0" smtClean="0">
                <a:latin typeface="Arial" panose="020B0604020202020204" pitchFamily="34" charset="0"/>
              </a:rPr>
              <a:t>       1</a:t>
            </a:r>
            <a:r>
              <a:rPr lang="zh-CN" altLang="en-US" sz="1600" dirty="0" smtClean="0">
                <a:latin typeface="Arial" panose="020B0604020202020204" pitchFamily="34" charset="0"/>
              </a:rPr>
              <a:t>）找出</a:t>
            </a:r>
            <a:r>
              <a:rPr lang="zh-CN" altLang="en-US" sz="1600" dirty="0">
                <a:latin typeface="Arial" panose="020B0604020202020204" pitchFamily="34" charset="0"/>
              </a:rPr>
              <a:t>候选框</a:t>
            </a:r>
            <a:r>
              <a:rPr lang="zh-CN" altLang="en-US" sz="1600" dirty="0" smtClean="0">
                <a:latin typeface="Arial" panose="020B0604020202020204" pitchFamily="34" charset="0"/>
              </a:rPr>
              <a:t>；</a:t>
            </a:r>
            <a:r>
              <a:rPr lang="en-US" altLang="zh-CN" sz="1600" dirty="0">
                <a:latin typeface="Arial" panose="020B0604020202020204" pitchFamily="34" charset="0"/>
              </a:rPr>
              <a:t> </a:t>
            </a:r>
            <a:endParaRPr lang="en-US" altLang="zh-CN" sz="1600" dirty="0" smtClean="0">
              <a:latin typeface="Arial" panose="020B0604020202020204" pitchFamily="34" charset="0"/>
            </a:endParaRPr>
          </a:p>
          <a:p>
            <a:r>
              <a:rPr lang="en-US" altLang="zh-CN" sz="1600" dirty="0" smtClean="0">
                <a:latin typeface="Arial" panose="020B0604020202020204" pitchFamily="34" charset="0"/>
              </a:rPr>
              <a:t>       2</a:t>
            </a:r>
            <a:r>
              <a:rPr lang="zh-CN" altLang="en-US" sz="1600" dirty="0" smtClean="0">
                <a:latin typeface="Arial" panose="020B0604020202020204" pitchFamily="34" charset="0"/>
              </a:rPr>
              <a:t>）利用</a:t>
            </a:r>
            <a:r>
              <a:rPr lang="en-US" altLang="zh-CN" sz="1600" dirty="0">
                <a:latin typeface="Arial" panose="020B0604020202020204" pitchFamily="34" charset="0"/>
              </a:rPr>
              <a:t>CNN</a:t>
            </a:r>
            <a:r>
              <a:rPr lang="zh-CN" altLang="en-US" sz="1600" dirty="0">
                <a:latin typeface="Arial" panose="020B0604020202020204" pitchFamily="34" charset="0"/>
              </a:rPr>
              <a:t>提取特征向量</a:t>
            </a:r>
            <a:r>
              <a:rPr lang="zh-CN" altLang="en-US" sz="1600" dirty="0" smtClean="0">
                <a:latin typeface="Arial" panose="020B0604020202020204" pitchFamily="34" charset="0"/>
              </a:rPr>
              <a:t>；</a:t>
            </a:r>
            <a:endParaRPr lang="en-US" altLang="zh-CN" sz="1600" dirty="0" smtClean="0">
              <a:latin typeface="Arial" panose="020B0604020202020204" pitchFamily="34" charset="0"/>
            </a:endParaRPr>
          </a:p>
          <a:p>
            <a:r>
              <a:rPr lang="en-US" altLang="zh-CN" sz="1600" dirty="0" smtClean="0">
                <a:latin typeface="Arial" panose="020B0604020202020204" pitchFamily="34" charset="0"/>
              </a:rPr>
              <a:t>       3</a:t>
            </a:r>
            <a:r>
              <a:rPr lang="zh-CN" altLang="en-US" sz="1600" dirty="0" smtClean="0">
                <a:latin typeface="Arial" panose="020B0604020202020204" pitchFamily="34" charset="0"/>
              </a:rPr>
              <a:t>）利用</a:t>
            </a:r>
            <a:r>
              <a:rPr lang="en-US" altLang="zh-CN" sz="1600" dirty="0">
                <a:latin typeface="Arial" panose="020B0604020202020204" pitchFamily="34" charset="0"/>
              </a:rPr>
              <a:t>SVM</a:t>
            </a:r>
            <a:r>
              <a:rPr lang="zh-CN" altLang="en-US" sz="1600" dirty="0">
                <a:latin typeface="Arial" panose="020B0604020202020204" pitchFamily="34" charset="0"/>
              </a:rPr>
              <a:t>进行特征向量分类。具体的流程如下图片</a:t>
            </a:r>
            <a:endParaRPr lang="zh-CN" altLang="en-US" sz="1600" dirty="0"/>
          </a:p>
        </p:txBody>
      </p:sp>
    </p:spTree>
    <p:extLst>
      <p:ext uri="{BB962C8B-B14F-4D97-AF65-F5344CB8AC3E}">
        <p14:creationId xmlns:p14="http://schemas.microsoft.com/office/powerpoint/2010/main" val="29540897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31554" y="615068"/>
            <a:ext cx="4390476" cy="2980952"/>
          </a:xfrm>
          <a:prstGeom prst="rect">
            <a:avLst/>
          </a:prstGeom>
        </p:spPr>
      </p:pic>
      <p:pic>
        <p:nvPicPr>
          <p:cNvPr id="5" name="图片 4"/>
          <p:cNvPicPr>
            <a:picLocks noChangeAspect="1"/>
          </p:cNvPicPr>
          <p:nvPr/>
        </p:nvPicPr>
        <p:blipFill>
          <a:blip r:embed="rId3"/>
          <a:stretch>
            <a:fillRect/>
          </a:stretch>
        </p:blipFill>
        <p:spPr>
          <a:xfrm>
            <a:off x="331554" y="3596020"/>
            <a:ext cx="4273974" cy="3130029"/>
          </a:xfrm>
          <a:prstGeom prst="rect">
            <a:avLst/>
          </a:prstGeom>
        </p:spPr>
      </p:pic>
      <p:sp>
        <p:nvSpPr>
          <p:cNvPr id="6" name="矩形 5"/>
          <p:cNvSpPr/>
          <p:nvPr/>
        </p:nvSpPr>
        <p:spPr>
          <a:xfrm>
            <a:off x="93221" y="201976"/>
            <a:ext cx="3243196" cy="338554"/>
          </a:xfrm>
          <a:prstGeom prst="rect">
            <a:avLst/>
          </a:prstGeom>
        </p:spPr>
        <p:txBody>
          <a:bodyPr wrap="none">
            <a:spAutoFit/>
          </a:bodyPr>
          <a:lstStyle/>
          <a:p>
            <a:r>
              <a:rPr lang="zh-CN" altLang="en-US" sz="1600" b="1" dirty="0" smtClean="0">
                <a:solidFill>
                  <a:srgbClr val="00B0F0"/>
                </a:solidFill>
              </a:rPr>
              <a:t>（</a:t>
            </a:r>
            <a:r>
              <a:rPr lang="en-US" altLang="zh-CN" sz="1600" b="1" dirty="0" smtClean="0">
                <a:solidFill>
                  <a:srgbClr val="00B0F0"/>
                </a:solidFill>
              </a:rPr>
              <a:t>5</a:t>
            </a:r>
            <a:r>
              <a:rPr lang="zh-CN" altLang="en-US" sz="1600" b="1" dirty="0" smtClean="0">
                <a:solidFill>
                  <a:srgbClr val="00B0F0"/>
                </a:solidFill>
              </a:rPr>
              <a:t>）</a:t>
            </a:r>
            <a:r>
              <a:rPr lang="en-US" altLang="zh-CN" sz="1600" b="1" dirty="0" smtClean="0">
                <a:solidFill>
                  <a:srgbClr val="00B0F0"/>
                </a:solidFill>
              </a:rPr>
              <a:t>Direct </a:t>
            </a:r>
            <a:r>
              <a:rPr lang="en-US" altLang="zh-CN" sz="1600" b="1" dirty="0">
                <a:solidFill>
                  <a:srgbClr val="00B0F0"/>
                </a:solidFill>
              </a:rPr>
              <a:t>location prediction</a:t>
            </a:r>
            <a:endParaRPr lang="zh-CN" altLang="en-US" sz="1600" dirty="0">
              <a:solidFill>
                <a:srgbClr val="00B0F0"/>
              </a:solidFill>
            </a:endParaRPr>
          </a:p>
        </p:txBody>
      </p:sp>
      <p:sp>
        <p:nvSpPr>
          <p:cNvPr id="7" name="矩形 6"/>
          <p:cNvSpPr/>
          <p:nvPr/>
        </p:nvSpPr>
        <p:spPr>
          <a:xfrm>
            <a:off x="5383423" y="1676167"/>
            <a:ext cx="6164961" cy="3877985"/>
          </a:xfrm>
          <a:prstGeom prst="rect">
            <a:avLst/>
          </a:prstGeom>
        </p:spPr>
        <p:txBody>
          <a:bodyPr wrap="square">
            <a:spAutoFit/>
          </a:bodyPr>
          <a:lstStyle/>
          <a:p>
            <a:r>
              <a:rPr lang="zh-CN" altLang="en-US" sz="1400" dirty="0" smtClean="0"/>
              <a:t>       第二，</a:t>
            </a:r>
            <a:r>
              <a:rPr lang="en-US" altLang="zh-CN" sz="1400" dirty="0" smtClean="0"/>
              <a:t>Anchor </a:t>
            </a:r>
            <a:r>
              <a:rPr lang="en-US" altLang="zh-CN" sz="1400" dirty="0"/>
              <a:t>Box</a:t>
            </a:r>
            <a:r>
              <a:rPr lang="zh-CN" altLang="en-US" sz="1400" dirty="0"/>
              <a:t>的方法，会让</a:t>
            </a:r>
            <a:r>
              <a:rPr lang="en-US" altLang="zh-CN" sz="1400" dirty="0"/>
              <a:t>model</a:t>
            </a:r>
            <a:r>
              <a:rPr lang="zh-CN" altLang="en-US" sz="1400" dirty="0"/>
              <a:t>变得不稳定，尤其是在最开始的几次迭代的时候。大多数不稳定因素产生自预测</a:t>
            </a:r>
            <a:r>
              <a:rPr lang="en-US" altLang="zh-CN" sz="1400" dirty="0"/>
              <a:t>Box</a:t>
            </a:r>
            <a:r>
              <a:rPr lang="zh-CN" altLang="en-US" sz="1400" dirty="0"/>
              <a:t>的（</a:t>
            </a:r>
            <a:r>
              <a:rPr lang="en-US" altLang="zh-CN" sz="1400" dirty="0" err="1"/>
              <a:t>x,y</a:t>
            </a:r>
            <a:r>
              <a:rPr lang="zh-CN" altLang="en-US" sz="1400" dirty="0" smtClean="0"/>
              <a:t>）。</a:t>
            </a:r>
            <a:endParaRPr lang="en-US" altLang="zh-CN" sz="1400" dirty="0" smtClean="0"/>
          </a:p>
          <a:p>
            <a:endParaRPr lang="en-US" altLang="zh-CN" sz="1400" dirty="0"/>
          </a:p>
          <a:p>
            <a:r>
              <a:rPr lang="en-US" altLang="zh-CN" sz="1400" dirty="0" smtClean="0"/>
              <a:t>       YOLO</a:t>
            </a:r>
            <a:r>
              <a:rPr lang="zh-CN" altLang="en-US" sz="1400" dirty="0" smtClean="0"/>
              <a:t> 不会</a:t>
            </a:r>
            <a:r>
              <a:rPr lang="zh-CN" altLang="en-US" sz="1400" dirty="0"/>
              <a:t>预测偏移量，</a:t>
            </a:r>
            <a:r>
              <a:rPr lang="zh-CN" altLang="en-US" sz="1400" dirty="0" smtClean="0"/>
              <a:t>而是预测</a:t>
            </a:r>
            <a:r>
              <a:rPr lang="en-US" altLang="zh-CN" sz="1400" dirty="0" err="1" smtClean="0"/>
              <a:t>bbox</a:t>
            </a:r>
            <a:r>
              <a:rPr lang="zh-CN" altLang="en-US" sz="1400" dirty="0" smtClean="0"/>
              <a:t>与</a:t>
            </a:r>
            <a:r>
              <a:rPr lang="en-US" altLang="zh-CN" sz="1400" dirty="0" smtClean="0"/>
              <a:t>YOLO</a:t>
            </a:r>
            <a:r>
              <a:rPr lang="zh-CN" altLang="en-US" sz="1400" dirty="0"/>
              <a:t>中</a:t>
            </a:r>
            <a:r>
              <a:rPr lang="zh-CN" altLang="en-US" sz="1400" dirty="0" smtClean="0"/>
              <a:t>的</a:t>
            </a:r>
            <a:r>
              <a:rPr lang="en-US" altLang="zh-CN" sz="1400" dirty="0" smtClean="0"/>
              <a:t>grid cell</a:t>
            </a:r>
            <a:r>
              <a:rPr lang="zh-CN" altLang="en-US" sz="1400" dirty="0" smtClean="0"/>
              <a:t>的相对坐标，</a:t>
            </a:r>
            <a:r>
              <a:rPr lang="zh-CN" altLang="en-US" sz="1400" dirty="0"/>
              <a:t>这就让</a:t>
            </a:r>
            <a:r>
              <a:rPr lang="en-US" altLang="zh-CN" sz="1400" dirty="0"/>
              <a:t>Ground Truth</a:t>
            </a:r>
            <a:r>
              <a:rPr lang="zh-CN" altLang="en-US" sz="1400" dirty="0"/>
              <a:t>的值介于</a:t>
            </a:r>
            <a:r>
              <a:rPr lang="en-US" altLang="zh-CN" sz="1400" dirty="0"/>
              <a:t>0</a:t>
            </a:r>
            <a:r>
              <a:rPr lang="zh-CN" altLang="en-US" sz="1400" dirty="0"/>
              <a:t>到</a:t>
            </a:r>
            <a:r>
              <a:rPr lang="en-US" altLang="zh-CN" sz="1400" dirty="0"/>
              <a:t>1</a:t>
            </a:r>
            <a:r>
              <a:rPr lang="zh-CN" altLang="en-US" sz="1400" dirty="0"/>
              <a:t>之间。而为了让网络的结果能落在这一范围内，网络使用一个 </a:t>
            </a:r>
            <a:r>
              <a:rPr lang="en-US" altLang="zh-CN" sz="1400" dirty="0"/>
              <a:t>Logistic Activation</a:t>
            </a:r>
            <a:r>
              <a:rPr lang="zh-CN" altLang="en-US" sz="1400" dirty="0"/>
              <a:t>来对于网络预测结果进行限制，让结果介于</a:t>
            </a:r>
            <a:r>
              <a:rPr lang="en-US" altLang="zh-CN" sz="1400" dirty="0"/>
              <a:t>0</a:t>
            </a:r>
            <a:r>
              <a:rPr lang="zh-CN" altLang="en-US" sz="1400" dirty="0"/>
              <a:t>到</a:t>
            </a:r>
            <a:r>
              <a:rPr lang="en-US" altLang="zh-CN" sz="1400" dirty="0"/>
              <a:t>1</a:t>
            </a:r>
            <a:r>
              <a:rPr lang="zh-CN" altLang="en-US" sz="1400" dirty="0"/>
              <a:t>之间。 </a:t>
            </a:r>
            <a:endParaRPr lang="en-US" altLang="zh-CN" sz="1400" dirty="0" smtClean="0"/>
          </a:p>
          <a:p>
            <a:endParaRPr lang="en-US" altLang="zh-CN" sz="1400" dirty="0"/>
          </a:p>
          <a:p>
            <a:r>
              <a:rPr lang="en-US" altLang="zh-CN" sz="1400" dirty="0" smtClean="0"/>
              <a:t>        </a:t>
            </a:r>
            <a:r>
              <a:rPr lang="zh-CN" altLang="en-US" sz="1400" dirty="0" smtClean="0"/>
              <a:t>网络</a:t>
            </a:r>
            <a:r>
              <a:rPr lang="zh-CN" altLang="en-US" sz="1400" dirty="0"/>
              <a:t>在每一个网格单元中预测出</a:t>
            </a:r>
            <a:r>
              <a:rPr lang="en-US" altLang="zh-CN" sz="1400" dirty="0"/>
              <a:t>5</a:t>
            </a:r>
            <a:r>
              <a:rPr lang="zh-CN" altLang="en-US" sz="1400" dirty="0"/>
              <a:t>个</a:t>
            </a:r>
            <a:r>
              <a:rPr lang="en-US" altLang="zh-CN" sz="1400" dirty="0"/>
              <a:t>Bounding Boxes</a:t>
            </a:r>
            <a:r>
              <a:rPr lang="zh-CN" altLang="en-US" sz="1400" dirty="0"/>
              <a:t>，每个</a:t>
            </a:r>
            <a:r>
              <a:rPr lang="en-US" altLang="zh-CN" sz="1400" dirty="0"/>
              <a:t>Bounding Boxes</a:t>
            </a:r>
            <a:r>
              <a:rPr lang="zh-CN" altLang="en-US" sz="1400" dirty="0"/>
              <a:t>有五个坐标值</a:t>
            </a:r>
            <a:r>
              <a:rPr lang="en-US" altLang="zh-CN" sz="1400" dirty="0" err="1"/>
              <a:t>tx</a:t>
            </a:r>
            <a:r>
              <a:rPr lang="zh-CN" altLang="en-US" sz="1400" dirty="0"/>
              <a:t>，</a:t>
            </a:r>
            <a:r>
              <a:rPr lang="en-US" altLang="zh-CN" sz="1400" dirty="0"/>
              <a:t>ty</a:t>
            </a:r>
            <a:r>
              <a:rPr lang="zh-CN" altLang="en-US" sz="1400" dirty="0"/>
              <a:t>，</a:t>
            </a:r>
            <a:r>
              <a:rPr lang="en-US" altLang="zh-CN" sz="1400" dirty="0" err="1"/>
              <a:t>tw</a:t>
            </a:r>
            <a:r>
              <a:rPr lang="zh-CN" altLang="en-US" sz="1400" dirty="0"/>
              <a:t>，</a:t>
            </a:r>
            <a:r>
              <a:rPr lang="en-US" altLang="zh-CN" sz="1400" dirty="0" err="1"/>
              <a:t>th</a:t>
            </a:r>
            <a:r>
              <a:rPr lang="zh-CN" altLang="en-US" sz="1400" dirty="0"/>
              <a:t>，</a:t>
            </a:r>
            <a:r>
              <a:rPr lang="en-US" altLang="zh-CN" sz="1400" dirty="0"/>
              <a:t>t0</a:t>
            </a:r>
            <a:r>
              <a:rPr lang="zh-CN" altLang="en-US" sz="1400" dirty="0"/>
              <a:t>，他们的关系见下图（</a:t>
            </a:r>
            <a:r>
              <a:rPr lang="en-US" altLang="zh-CN" sz="1400" dirty="0"/>
              <a:t>Figure3</a:t>
            </a:r>
            <a:r>
              <a:rPr lang="zh-CN" altLang="en-US" sz="1400" dirty="0"/>
              <a:t>）。假设一个网格单元对于图片左上角的偏移量是</a:t>
            </a:r>
            <a:r>
              <a:rPr lang="en-US" altLang="zh-CN" sz="1400" dirty="0"/>
              <a:t>cx</a:t>
            </a:r>
            <a:r>
              <a:rPr lang="zh-CN" altLang="en-US" sz="1400" dirty="0"/>
              <a:t>，</a:t>
            </a:r>
            <a:r>
              <a:rPr lang="en-US" altLang="zh-CN" sz="1400" dirty="0"/>
              <a:t>cy</a:t>
            </a:r>
            <a:r>
              <a:rPr lang="zh-CN" altLang="en-US" sz="1400" dirty="0"/>
              <a:t>，</a:t>
            </a:r>
            <a:r>
              <a:rPr lang="en-US" altLang="zh-CN" sz="1400" dirty="0"/>
              <a:t>Bounding Boxes Prior</a:t>
            </a:r>
            <a:r>
              <a:rPr lang="zh-CN" altLang="en-US" sz="1400" dirty="0"/>
              <a:t>的宽度和高度是</a:t>
            </a:r>
            <a:r>
              <a:rPr lang="en-US" altLang="zh-CN" sz="1400" dirty="0"/>
              <a:t>pw</a:t>
            </a:r>
            <a:r>
              <a:rPr lang="zh-CN" altLang="en-US" sz="1400" dirty="0"/>
              <a:t>，</a:t>
            </a:r>
            <a:r>
              <a:rPr lang="en-US" altLang="zh-CN" sz="1400" dirty="0" err="1"/>
              <a:t>ph</a:t>
            </a:r>
            <a:r>
              <a:rPr lang="zh-CN" altLang="en-US" sz="1400" dirty="0"/>
              <a:t>，那么预测的</a:t>
            </a:r>
            <a:r>
              <a:rPr lang="zh-CN" altLang="en-US" sz="1400" dirty="0" smtClean="0"/>
              <a:t>结果如图：</a:t>
            </a:r>
            <a:endParaRPr lang="en-US" altLang="zh-CN" sz="1400" dirty="0" smtClean="0"/>
          </a:p>
          <a:p>
            <a:endParaRPr lang="en-US" altLang="zh-CN" sz="1400" dirty="0"/>
          </a:p>
          <a:p>
            <a:r>
              <a:rPr lang="zh-CN" altLang="en-US" sz="1400" dirty="0" smtClean="0"/>
              <a:t>        因为</a:t>
            </a:r>
            <a:r>
              <a:rPr lang="zh-CN" altLang="en-US" sz="1400" dirty="0"/>
              <a:t>使用了限制让数值变得参数化，也让网络更容易学习、更</a:t>
            </a:r>
            <a:r>
              <a:rPr lang="zh-CN" altLang="en-US" sz="1400" dirty="0" smtClean="0"/>
              <a:t>稳定。</a:t>
            </a:r>
            <a:endParaRPr lang="en-US" altLang="zh-CN" sz="1400" dirty="0" smtClean="0"/>
          </a:p>
          <a:p>
            <a:endParaRPr lang="en-US" altLang="zh-CN" sz="1400" dirty="0"/>
          </a:p>
          <a:p>
            <a:r>
              <a:rPr lang="zh-CN" altLang="en-US" sz="1400" dirty="0" smtClean="0"/>
              <a:t>        采用</a:t>
            </a:r>
            <a:r>
              <a:rPr lang="zh-CN" altLang="en-US" sz="1400" dirty="0"/>
              <a:t>聚类方法选择</a:t>
            </a:r>
            <a:r>
              <a:rPr lang="en-US" altLang="zh-CN" sz="1400" dirty="0"/>
              <a:t>boxes</a:t>
            </a:r>
            <a:r>
              <a:rPr lang="zh-CN" altLang="en-US" sz="1400" dirty="0"/>
              <a:t>维度和直接预测</a:t>
            </a:r>
            <a:r>
              <a:rPr lang="en-US" altLang="zh-CN" sz="1400" dirty="0"/>
              <a:t>bounding boxes</a:t>
            </a:r>
            <a:r>
              <a:rPr lang="zh-CN" altLang="en-US" sz="1400" dirty="0"/>
              <a:t>中心位置提高</a:t>
            </a:r>
            <a:r>
              <a:rPr lang="en-US" altLang="zh-CN" sz="1400" dirty="0"/>
              <a:t>YOLO</a:t>
            </a:r>
            <a:r>
              <a:rPr lang="zh-CN" altLang="en-US" sz="1400" dirty="0"/>
              <a:t>将近</a:t>
            </a:r>
            <a:r>
              <a:rPr lang="en-US" altLang="zh-CN" sz="1400" dirty="0"/>
              <a:t>5%</a:t>
            </a:r>
            <a:r>
              <a:rPr lang="zh-CN" altLang="en-US" sz="1400" dirty="0" smtClean="0"/>
              <a:t>准确率。</a:t>
            </a:r>
            <a:endParaRPr lang="zh-CN" altLang="en-US" sz="1400" dirty="0"/>
          </a:p>
        </p:txBody>
      </p:sp>
    </p:spTree>
    <p:extLst>
      <p:ext uri="{BB962C8B-B14F-4D97-AF65-F5344CB8AC3E}">
        <p14:creationId xmlns:p14="http://schemas.microsoft.com/office/powerpoint/2010/main" val="1562912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975" y="224909"/>
            <a:ext cx="3244799" cy="369332"/>
          </a:xfrm>
          <a:prstGeom prst="rect">
            <a:avLst/>
          </a:prstGeom>
        </p:spPr>
        <p:txBody>
          <a:bodyPr wrap="none">
            <a:spAutoFit/>
          </a:bodyPr>
          <a:lstStyle/>
          <a:p>
            <a:r>
              <a:rPr lang="zh-CN" altLang="en-US" b="1" dirty="0" smtClean="0">
                <a:solidFill>
                  <a:srgbClr val="00B0F0"/>
                </a:solidFill>
              </a:rPr>
              <a:t>（</a:t>
            </a:r>
            <a:r>
              <a:rPr lang="en-US" altLang="zh-CN" b="1" dirty="0" smtClean="0">
                <a:solidFill>
                  <a:srgbClr val="00B0F0"/>
                </a:solidFill>
              </a:rPr>
              <a:t>6</a:t>
            </a:r>
            <a:r>
              <a:rPr lang="zh-CN" altLang="en-US" b="1" dirty="0" smtClean="0">
                <a:solidFill>
                  <a:srgbClr val="00B0F0"/>
                </a:solidFill>
              </a:rPr>
              <a:t>）</a:t>
            </a:r>
            <a:r>
              <a:rPr lang="en-US" altLang="zh-CN" b="1" dirty="0" smtClean="0">
                <a:solidFill>
                  <a:srgbClr val="00B0F0"/>
                </a:solidFill>
              </a:rPr>
              <a:t>Fine-Grained </a:t>
            </a:r>
            <a:r>
              <a:rPr lang="en-US" altLang="zh-CN" b="1" dirty="0">
                <a:solidFill>
                  <a:srgbClr val="00B0F0"/>
                </a:solidFill>
              </a:rPr>
              <a:t>Features</a:t>
            </a:r>
            <a:endParaRPr lang="zh-CN" altLang="en-US" dirty="0">
              <a:solidFill>
                <a:srgbClr val="00B0F0"/>
              </a:solidFill>
            </a:endParaRPr>
          </a:p>
        </p:txBody>
      </p:sp>
      <p:sp>
        <p:nvSpPr>
          <p:cNvPr id="5" name="矩形 4"/>
          <p:cNvSpPr/>
          <p:nvPr/>
        </p:nvSpPr>
        <p:spPr>
          <a:xfrm>
            <a:off x="1704975" y="3561933"/>
            <a:ext cx="9163050" cy="3046988"/>
          </a:xfrm>
          <a:prstGeom prst="rect">
            <a:avLst/>
          </a:prstGeom>
        </p:spPr>
        <p:txBody>
          <a:bodyPr wrap="square">
            <a:spAutoFit/>
          </a:bodyPr>
          <a:lstStyle/>
          <a:p>
            <a:r>
              <a:rPr lang="en-US" altLang="zh-CN" sz="1600" dirty="0" smtClean="0"/>
              <a:t>        YOLO V2</a:t>
            </a:r>
            <a:r>
              <a:rPr lang="zh-CN" altLang="en-US" sz="1600" dirty="0" smtClean="0"/>
              <a:t>的</a:t>
            </a:r>
            <a:r>
              <a:rPr lang="en-US" altLang="zh-CN" sz="1600" dirty="0"/>
              <a:t>Feature Map</a:t>
            </a:r>
            <a:r>
              <a:rPr lang="zh-CN" altLang="en-US" sz="1600" dirty="0"/>
              <a:t>大小为</a:t>
            </a:r>
            <a:r>
              <a:rPr lang="en-US" altLang="zh-CN" sz="1600" dirty="0" smtClean="0"/>
              <a:t>13*13 </a:t>
            </a:r>
            <a:r>
              <a:rPr lang="zh-CN" altLang="en-US" sz="1600" dirty="0" smtClean="0"/>
              <a:t>（</a:t>
            </a:r>
            <a:r>
              <a:rPr lang="en-US" altLang="zh-CN" sz="1600" dirty="0" smtClean="0"/>
              <a:t>V1 </a:t>
            </a:r>
            <a:r>
              <a:rPr lang="zh-CN" altLang="en-US" sz="1600" dirty="0" smtClean="0"/>
              <a:t>为</a:t>
            </a:r>
            <a:r>
              <a:rPr lang="en-US" altLang="zh-CN" sz="1600" dirty="0" smtClean="0"/>
              <a:t>7</a:t>
            </a:r>
            <a:r>
              <a:rPr lang="zh-CN" altLang="en-US" sz="1600" dirty="0" smtClean="0"/>
              <a:t>*</a:t>
            </a:r>
            <a:r>
              <a:rPr lang="en-US" altLang="zh-CN" sz="1600" dirty="0" smtClean="0"/>
              <a:t>7</a:t>
            </a:r>
            <a:r>
              <a:rPr lang="zh-CN" altLang="en-US" sz="1600" dirty="0" smtClean="0"/>
              <a:t>），这种</a:t>
            </a:r>
            <a:r>
              <a:rPr lang="zh-CN" altLang="en-US" sz="1600" dirty="0"/>
              <a:t>细粒度的特征对定位小物体的位置</a:t>
            </a:r>
            <a:r>
              <a:rPr lang="zh-CN" altLang="en-US" sz="1600" dirty="0" smtClean="0"/>
              <a:t>可能很有</a:t>
            </a:r>
            <a:r>
              <a:rPr lang="zh-CN" altLang="en-US" sz="1600" dirty="0"/>
              <a:t>好处</a:t>
            </a:r>
            <a:r>
              <a:rPr lang="zh-CN" altLang="en-US" sz="1600" dirty="0" smtClean="0"/>
              <a:t>。</a:t>
            </a:r>
            <a:endParaRPr lang="en-US" altLang="zh-CN" sz="1600" dirty="0" smtClean="0"/>
          </a:p>
          <a:p>
            <a:endParaRPr lang="en-US" altLang="zh-CN" sz="1600" dirty="0"/>
          </a:p>
          <a:p>
            <a:r>
              <a:rPr lang="en-US" altLang="zh-CN" sz="1600" dirty="0" smtClean="0"/>
              <a:t>       Faster </a:t>
            </a:r>
            <a:r>
              <a:rPr lang="en-US" altLang="zh-CN" sz="1600" dirty="0"/>
              <a:t>F-CNN</a:t>
            </a:r>
            <a:r>
              <a:rPr lang="zh-CN" altLang="en-US" sz="1600" dirty="0"/>
              <a:t>、</a:t>
            </a:r>
            <a:r>
              <a:rPr lang="en-US" altLang="zh-CN" sz="1600" dirty="0"/>
              <a:t>SSD</a:t>
            </a:r>
            <a:r>
              <a:rPr lang="zh-CN" altLang="en-US" sz="1600" dirty="0"/>
              <a:t>都使用不同尺寸的</a:t>
            </a:r>
            <a:r>
              <a:rPr lang="en-US" altLang="zh-CN" sz="1600" dirty="0"/>
              <a:t>Feature Map</a:t>
            </a:r>
            <a:r>
              <a:rPr lang="zh-CN" altLang="en-US" sz="1600" dirty="0"/>
              <a:t>来取得不同范围的分辨率，而</a:t>
            </a:r>
            <a:r>
              <a:rPr lang="en-US" altLang="zh-CN" sz="1600" dirty="0"/>
              <a:t>YOLO</a:t>
            </a:r>
            <a:r>
              <a:rPr lang="zh-CN" altLang="en-US" sz="1600" dirty="0"/>
              <a:t>采取了</a:t>
            </a:r>
            <a:r>
              <a:rPr lang="zh-CN" altLang="en-US" sz="1600" dirty="0" smtClean="0"/>
              <a:t>不同但类似的方法。</a:t>
            </a:r>
            <a:endParaRPr lang="en-US" altLang="zh-CN" sz="1600" dirty="0" smtClean="0"/>
          </a:p>
          <a:p>
            <a:endParaRPr lang="en-US" altLang="zh-CN" sz="1600" dirty="0"/>
          </a:p>
          <a:p>
            <a:r>
              <a:rPr lang="en-US" altLang="zh-CN" sz="1600" dirty="0" smtClean="0"/>
              <a:t>       YOLO</a:t>
            </a:r>
            <a:r>
              <a:rPr lang="zh-CN" altLang="en-US" sz="1600" dirty="0"/>
              <a:t>加上了一个</a:t>
            </a:r>
            <a:r>
              <a:rPr lang="en-US" altLang="zh-CN" sz="1600" dirty="0" err="1"/>
              <a:t>Passthrough</a:t>
            </a:r>
            <a:r>
              <a:rPr lang="en-US" altLang="zh-CN" sz="1600" dirty="0"/>
              <a:t> Layer</a:t>
            </a:r>
            <a:r>
              <a:rPr lang="zh-CN" altLang="en-US" sz="1600" dirty="0"/>
              <a:t>来取得之前的某个</a:t>
            </a:r>
            <a:r>
              <a:rPr lang="en-US" altLang="zh-CN" sz="1600" dirty="0"/>
              <a:t>26*26</a:t>
            </a:r>
            <a:r>
              <a:rPr lang="zh-CN" altLang="en-US" sz="1600" dirty="0"/>
              <a:t>分辨率的层的特征</a:t>
            </a:r>
            <a:r>
              <a:rPr lang="zh-CN" altLang="en-US" sz="1600" dirty="0" smtClean="0"/>
              <a:t>。</a:t>
            </a:r>
            <a:r>
              <a:rPr lang="en-US" altLang="zh-CN" sz="1600" dirty="0" err="1" smtClean="0"/>
              <a:t>Passthrough</a:t>
            </a:r>
            <a:r>
              <a:rPr lang="en-US" altLang="zh-CN" sz="1600" dirty="0" smtClean="0"/>
              <a:t> </a:t>
            </a:r>
            <a:r>
              <a:rPr lang="en-US" altLang="zh-CN" sz="1600" dirty="0"/>
              <a:t>layer</a:t>
            </a:r>
            <a:r>
              <a:rPr lang="zh-CN" altLang="en-US" sz="1600" dirty="0"/>
              <a:t>能够把高分辨率特征与低分辨率特征联系在一起，联系起来的方法是把相邻的特征堆积在不同的</a:t>
            </a:r>
            <a:r>
              <a:rPr lang="en-US" altLang="zh-CN" sz="1600" dirty="0"/>
              <a:t>Channel</a:t>
            </a:r>
            <a:r>
              <a:rPr lang="zh-CN" altLang="en-US" sz="1600" dirty="0"/>
              <a:t>之中</a:t>
            </a:r>
            <a:r>
              <a:rPr lang="zh-CN" altLang="en-US" sz="1600" dirty="0" smtClean="0"/>
              <a:t>，类似</a:t>
            </a:r>
            <a:r>
              <a:rPr lang="zh-CN" altLang="en-US" sz="1600" dirty="0"/>
              <a:t>与</a:t>
            </a:r>
            <a:r>
              <a:rPr lang="en-US" altLang="zh-CN" sz="1600" dirty="0" err="1"/>
              <a:t>Resnet</a:t>
            </a:r>
            <a:r>
              <a:rPr lang="zh-CN" altLang="en-US" sz="1600" dirty="0"/>
              <a:t>的</a:t>
            </a:r>
            <a:r>
              <a:rPr lang="en-US" altLang="zh-CN" sz="1600" dirty="0"/>
              <a:t>Identity Mapping</a:t>
            </a:r>
            <a:r>
              <a:rPr lang="zh-CN" altLang="en-US" sz="1600" dirty="0"/>
              <a:t>，从而把</a:t>
            </a:r>
            <a:r>
              <a:rPr lang="en-US" altLang="zh-CN" sz="1600" dirty="0">
                <a:solidFill>
                  <a:srgbClr val="00B0F0"/>
                </a:solidFill>
              </a:rPr>
              <a:t>26*26*512</a:t>
            </a:r>
            <a:r>
              <a:rPr lang="zh-CN" altLang="en-US" sz="1600" dirty="0">
                <a:solidFill>
                  <a:srgbClr val="00B0F0"/>
                </a:solidFill>
              </a:rPr>
              <a:t>变成</a:t>
            </a:r>
            <a:r>
              <a:rPr lang="en-US" altLang="zh-CN" sz="1600" dirty="0">
                <a:solidFill>
                  <a:srgbClr val="00B0F0"/>
                </a:solidFill>
              </a:rPr>
              <a:t>13*13*2048</a:t>
            </a:r>
            <a:r>
              <a:rPr lang="zh-CN" altLang="en-US" sz="1600" dirty="0" smtClean="0"/>
              <a:t>。</a:t>
            </a:r>
            <a:endParaRPr lang="en-US" altLang="zh-CN" sz="1600" dirty="0" smtClean="0"/>
          </a:p>
          <a:p>
            <a:r>
              <a:rPr lang="en-US" altLang="zh-CN" sz="1600" dirty="0"/>
              <a:t> </a:t>
            </a:r>
            <a:r>
              <a:rPr lang="en-US" altLang="zh-CN" sz="1600" dirty="0" smtClean="0"/>
              <a:t>     </a:t>
            </a:r>
          </a:p>
          <a:p>
            <a:r>
              <a:rPr lang="en-US" altLang="zh-CN" sz="1600" dirty="0"/>
              <a:t> </a:t>
            </a:r>
            <a:r>
              <a:rPr lang="en-US" altLang="zh-CN" sz="1600" dirty="0" smtClean="0"/>
              <a:t>      YOLO</a:t>
            </a:r>
            <a:r>
              <a:rPr lang="zh-CN" altLang="en-US" sz="1600" dirty="0"/>
              <a:t>中的检测器位于扩展后（</a:t>
            </a:r>
            <a:r>
              <a:rPr lang="en-US" altLang="zh-CN" sz="1600" dirty="0"/>
              <a:t>expanded </a:t>
            </a:r>
            <a:r>
              <a:rPr lang="zh-CN" altLang="en-US" sz="1600" dirty="0"/>
              <a:t>）的</a:t>
            </a:r>
            <a:r>
              <a:rPr lang="en-US" altLang="zh-CN" sz="1600" dirty="0"/>
              <a:t>Feature Map</a:t>
            </a:r>
            <a:r>
              <a:rPr lang="zh-CN" altLang="en-US" sz="1600" dirty="0"/>
              <a:t>的上方，所以他能取得细粒度的特征信息，这提升了</a:t>
            </a:r>
            <a:r>
              <a:rPr lang="en-US" altLang="zh-CN" sz="1600" dirty="0"/>
              <a:t>YOLO 1%</a:t>
            </a:r>
            <a:r>
              <a:rPr lang="zh-CN" altLang="en-US" sz="1600" dirty="0"/>
              <a:t>的性能。</a:t>
            </a:r>
          </a:p>
        </p:txBody>
      </p:sp>
      <p:pic>
        <p:nvPicPr>
          <p:cNvPr id="6" name="图片 5"/>
          <p:cNvPicPr>
            <a:picLocks noChangeAspect="1"/>
          </p:cNvPicPr>
          <p:nvPr/>
        </p:nvPicPr>
        <p:blipFill>
          <a:blip r:embed="rId2"/>
          <a:stretch>
            <a:fillRect/>
          </a:stretch>
        </p:blipFill>
        <p:spPr>
          <a:xfrm>
            <a:off x="2924571" y="754272"/>
            <a:ext cx="6342857" cy="2571429"/>
          </a:xfrm>
          <a:prstGeom prst="rect">
            <a:avLst/>
          </a:prstGeom>
        </p:spPr>
      </p:pic>
    </p:spTree>
    <p:extLst>
      <p:ext uri="{BB962C8B-B14F-4D97-AF65-F5344CB8AC3E}">
        <p14:creationId xmlns:p14="http://schemas.microsoft.com/office/powerpoint/2010/main" val="3769734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2091" y="196334"/>
            <a:ext cx="2953053" cy="369332"/>
          </a:xfrm>
          <a:prstGeom prst="rect">
            <a:avLst/>
          </a:prstGeom>
        </p:spPr>
        <p:txBody>
          <a:bodyPr wrap="none">
            <a:spAutoFit/>
          </a:bodyPr>
          <a:lstStyle/>
          <a:p>
            <a:r>
              <a:rPr lang="zh-CN" altLang="en-US" b="1" dirty="0" smtClean="0">
                <a:solidFill>
                  <a:srgbClr val="00B0F0"/>
                </a:solidFill>
              </a:rPr>
              <a:t>（</a:t>
            </a:r>
            <a:r>
              <a:rPr lang="en-US" altLang="zh-CN" b="1" dirty="0" smtClean="0">
                <a:solidFill>
                  <a:srgbClr val="00B0F0"/>
                </a:solidFill>
              </a:rPr>
              <a:t>7</a:t>
            </a:r>
            <a:r>
              <a:rPr lang="zh-CN" altLang="en-US" b="1" dirty="0" smtClean="0">
                <a:solidFill>
                  <a:srgbClr val="00B0F0"/>
                </a:solidFill>
              </a:rPr>
              <a:t>）</a:t>
            </a:r>
            <a:r>
              <a:rPr lang="en-US" altLang="zh-CN" b="1" dirty="0" smtClean="0">
                <a:solidFill>
                  <a:srgbClr val="00B0F0"/>
                </a:solidFill>
              </a:rPr>
              <a:t>Multi-Scale Training</a:t>
            </a:r>
            <a:endParaRPr lang="zh-CN" altLang="en-US" dirty="0">
              <a:solidFill>
                <a:srgbClr val="00B0F0"/>
              </a:solidFill>
            </a:endParaRPr>
          </a:p>
        </p:txBody>
      </p:sp>
      <p:sp>
        <p:nvSpPr>
          <p:cNvPr id="5" name="矩形 4"/>
          <p:cNvSpPr/>
          <p:nvPr/>
        </p:nvSpPr>
        <p:spPr>
          <a:xfrm>
            <a:off x="5695951" y="1348085"/>
            <a:ext cx="5553075" cy="738664"/>
          </a:xfrm>
          <a:prstGeom prst="rect">
            <a:avLst/>
          </a:prstGeom>
        </p:spPr>
        <p:txBody>
          <a:bodyPr wrap="square">
            <a:spAutoFit/>
          </a:bodyPr>
          <a:lstStyle/>
          <a:p>
            <a:r>
              <a:rPr lang="zh-CN" altLang="en-US" sz="1400" dirty="0" smtClean="0"/>
              <a:t>       最初</a:t>
            </a:r>
            <a:r>
              <a:rPr lang="zh-CN" altLang="en-US" sz="1400" dirty="0"/>
              <a:t>的</a:t>
            </a:r>
            <a:r>
              <a:rPr lang="en-US" altLang="zh-CN" sz="1400" dirty="0" smtClean="0"/>
              <a:t>YOLO V2</a:t>
            </a:r>
            <a:r>
              <a:rPr lang="zh-CN" altLang="en-US" sz="1400" dirty="0" smtClean="0"/>
              <a:t>输入</a:t>
            </a:r>
            <a:r>
              <a:rPr lang="zh-CN" altLang="en-US" sz="1400" dirty="0"/>
              <a:t>尺寸为</a:t>
            </a:r>
            <a:r>
              <a:rPr lang="en-US" altLang="zh-CN" sz="1400" dirty="0"/>
              <a:t>448×448</a:t>
            </a:r>
            <a:r>
              <a:rPr lang="zh-CN" altLang="en-US" sz="1400" dirty="0"/>
              <a:t>，加入</a:t>
            </a:r>
            <a:r>
              <a:rPr lang="en-US" altLang="zh-CN" sz="1400" dirty="0"/>
              <a:t>anchor boxes</a:t>
            </a:r>
            <a:r>
              <a:rPr lang="zh-CN" altLang="en-US" sz="1400" dirty="0"/>
              <a:t>后，输入尺寸为</a:t>
            </a:r>
            <a:r>
              <a:rPr lang="en-US" altLang="zh-CN" sz="1400" dirty="0"/>
              <a:t>416×416</a:t>
            </a:r>
            <a:r>
              <a:rPr lang="zh-CN" altLang="en-US" sz="1400" dirty="0"/>
              <a:t>。模型只包含卷积层和</a:t>
            </a:r>
            <a:r>
              <a:rPr lang="en-US" altLang="zh-CN" sz="1400" dirty="0"/>
              <a:t>pooling </a:t>
            </a:r>
            <a:r>
              <a:rPr lang="zh-CN" altLang="en-US" sz="1400" dirty="0"/>
              <a:t>层，因此可以随时改变输入尺寸</a:t>
            </a:r>
          </a:p>
        </p:txBody>
      </p:sp>
      <p:sp>
        <p:nvSpPr>
          <p:cNvPr id="6" name="矩形 5"/>
          <p:cNvSpPr/>
          <p:nvPr/>
        </p:nvSpPr>
        <p:spPr>
          <a:xfrm>
            <a:off x="5695951" y="2366486"/>
            <a:ext cx="5553075" cy="954107"/>
          </a:xfrm>
          <a:prstGeom prst="rect">
            <a:avLst/>
          </a:prstGeom>
        </p:spPr>
        <p:txBody>
          <a:bodyPr wrap="square">
            <a:spAutoFit/>
          </a:bodyPr>
          <a:lstStyle/>
          <a:p>
            <a:r>
              <a:rPr lang="zh-CN" altLang="en-US" sz="1400" dirty="0" smtClean="0"/>
              <a:t>       训练</a:t>
            </a:r>
            <a:r>
              <a:rPr lang="zh-CN" altLang="en-US" sz="1400" dirty="0"/>
              <a:t>时，每隔几轮便改变模型输入尺寸，以使模型对不同尺寸图像具有鲁棒性。每个</a:t>
            </a:r>
            <a:r>
              <a:rPr lang="en-US" altLang="zh-CN" sz="1400" dirty="0"/>
              <a:t>10batches</a:t>
            </a:r>
            <a:r>
              <a:rPr lang="zh-CN" altLang="en-US" sz="1400" dirty="0"/>
              <a:t>，模型随机选择一种新的输入图像尺寸（</a:t>
            </a:r>
            <a:r>
              <a:rPr lang="en-US" altLang="zh-CN" sz="1400" dirty="0"/>
              <a:t>320,352,...608</a:t>
            </a:r>
            <a:r>
              <a:rPr lang="zh-CN" altLang="en-US" sz="1400" dirty="0"/>
              <a:t>，</a:t>
            </a:r>
            <a:r>
              <a:rPr lang="en-US" altLang="zh-CN" sz="1400" dirty="0"/>
              <a:t>32</a:t>
            </a:r>
            <a:r>
              <a:rPr lang="zh-CN" altLang="en-US" sz="1400" dirty="0"/>
              <a:t>的倍数，因为模型下采样因子为</a:t>
            </a:r>
            <a:r>
              <a:rPr lang="en-US" altLang="zh-CN" sz="1400" dirty="0"/>
              <a:t>32</a:t>
            </a:r>
            <a:r>
              <a:rPr lang="zh-CN" altLang="en-US" sz="1400" dirty="0"/>
              <a:t>），改变模型输入尺寸，继续训练。</a:t>
            </a:r>
          </a:p>
        </p:txBody>
      </p:sp>
      <p:sp>
        <p:nvSpPr>
          <p:cNvPr id="7" name="矩形 6"/>
          <p:cNvSpPr/>
          <p:nvPr/>
        </p:nvSpPr>
        <p:spPr>
          <a:xfrm>
            <a:off x="5695951" y="3600330"/>
            <a:ext cx="5553075" cy="1384995"/>
          </a:xfrm>
          <a:prstGeom prst="rect">
            <a:avLst/>
          </a:prstGeom>
        </p:spPr>
        <p:txBody>
          <a:bodyPr wrap="square">
            <a:spAutoFit/>
          </a:bodyPr>
          <a:lstStyle/>
          <a:p>
            <a:r>
              <a:rPr lang="zh-CN" altLang="en-US" sz="1400" dirty="0" smtClean="0"/>
              <a:t>        该</a:t>
            </a:r>
            <a:r>
              <a:rPr lang="zh-CN" altLang="en-US" sz="1400" dirty="0"/>
              <a:t>训练规则强迫模型取适应不同的输入分辨率。模型对于小尺寸的输入处理速度更快，因此</a:t>
            </a:r>
            <a:r>
              <a:rPr lang="en-US" altLang="zh-CN" sz="1400" dirty="0"/>
              <a:t>YOLOv2</a:t>
            </a:r>
            <a:r>
              <a:rPr lang="zh-CN" altLang="en-US" sz="1400" dirty="0"/>
              <a:t>可以</a:t>
            </a:r>
            <a:r>
              <a:rPr lang="zh-CN" altLang="en-US" sz="1400" dirty="0">
                <a:solidFill>
                  <a:srgbClr val="00B0F0"/>
                </a:solidFill>
              </a:rPr>
              <a:t>按照需求调节速度和准确率。</a:t>
            </a:r>
            <a:r>
              <a:rPr lang="zh-CN" altLang="en-US" sz="1400" dirty="0"/>
              <a:t>在低分辨率情况下（</a:t>
            </a:r>
            <a:r>
              <a:rPr lang="en-US" altLang="zh-CN" sz="1400" dirty="0"/>
              <a:t>288×288</a:t>
            </a:r>
            <a:r>
              <a:rPr lang="zh-CN" altLang="en-US" sz="1400" dirty="0"/>
              <a:t>），</a:t>
            </a:r>
            <a:r>
              <a:rPr lang="en-US" altLang="zh-CN" sz="1400" dirty="0"/>
              <a:t>YOLOv2</a:t>
            </a:r>
            <a:r>
              <a:rPr lang="zh-CN" altLang="en-US" sz="1400" dirty="0"/>
              <a:t>可以在保持和</a:t>
            </a:r>
            <a:r>
              <a:rPr lang="en-US" altLang="zh-CN" sz="1400" dirty="0"/>
              <a:t>Fast R-CNN</a:t>
            </a:r>
            <a:r>
              <a:rPr lang="zh-CN" altLang="en-US" sz="1400" dirty="0"/>
              <a:t>持平的准确率的情况下，处理速度可以达到</a:t>
            </a:r>
            <a:r>
              <a:rPr lang="en-US" altLang="zh-CN" sz="1400" dirty="0">
                <a:solidFill>
                  <a:srgbClr val="00B0F0"/>
                </a:solidFill>
              </a:rPr>
              <a:t>90FPS</a:t>
            </a:r>
            <a:r>
              <a:rPr lang="zh-CN" altLang="en-US" sz="1400" dirty="0"/>
              <a:t>。在高分辨率情况下，</a:t>
            </a:r>
            <a:r>
              <a:rPr lang="en-US" altLang="zh-CN" sz="1400" dirty="0"/>
              <a:t>YOLOv2</a:t>
            </a:r>
            <a:r>
              <a:rPr lang="zh-CN" altLang="en-US" sz="1400" dirty="0"/>
              <a:t>在</a:t>
            </a:r>
            <a:r>
              <a:rPr lang="en-US" altLang="zh-CN" sz="1400" dirty="0"/>
              <a:t>VOC2007</a:t>
            </a:r>
            <a:r>
              <a:rPr lang="zh-CN" altLang="en-US" sz="1400" dirty="0"/>
              <a:t>数据集上准确率可以达到</a:t>
            </a:r>
            <a:r>
              <a:rPr lang="en-US" altLang="zh-CN" sz="1400" dirty="0"/>
              <a:t>state of the art</a:t>
            </a:r>
            <a:r>
              <a:rPr lang="zh-CN" altLang="en-US" sz="1400" dirty="0">
                <a:solidFill>
                  <a:srgbClr val="00B0F0"/>
                </a:solidFill>
              </a:rPr>
              <a:t>（</a:t>
            </a:r>
            <a:r>
              <a:rPr lang="en-US" altLang="zh-CN" sz="1400" dirty="0">
                <a:solidFill>
                  <a:srgbClr val="00B0F0"/>
                </a:solidFill>
              </a:rPr>
              <a:t>78.6mAP</a:t>
            </a:r>
            <a:r>
              <a:rPr lang="zh-CN" altLang="en-US" sz="1400" dirty="0">
                <a:solidFill>
                  <a:srgbClr val="00B0F0"/>
                </a:solidFill>
              </a:rPr>
              <a:t>）</a:t>
            </a:r>
          </a:p>
        </p:txBody>
      </p:sp>
      <p:pic>
        <p:nvPicPr>
          <p:cNvPr id="8" name="图片 7"/>
          <p:cNvPicPr>
            <a:picLocks noChangeAspect="1"/>
          </p:cNvPicPr>
          <p:nvPr/>
        </p:nvPicPr>
        <p:blipFill>
          <a:blip r:embed="rId2"/>
          <a:stretch>
            <a:fillRect/>
          </a:stretch>
        </p:blipFill>
        <p:spPr>
          <a:xfrm>
            <a:off x="428906" y="1612642"/>
            <a:ext cx="4495238" cy="4333333"/>
          </a:xfrm>
          <a:prstGeom prst="rect">
            <a:avLst/>
          </a:prstGeom>
        </p:spPr>
      </p:pic>
    </p:spTree>
    <p:extLst>
      <p:ext uri="{BB962C8B-B14F-4D97-AF65-F5344CB8AC3E}">
        <p14:creationId xmlns:p14="http://schemas.microsoft.com/office/powerpoint/2010/main" val="123729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6353" y="162806"/>
            <a:ext cx="1265026" cy="400110"/>
          </a:xfrm>
          <a:prstGeom prst="rect">
            <a:avLst/>
          </a:prstGeom>
        </p:spPr>
        <p:txBody>
          <a:bodyPr wrap="none">
            <a:spAutoFit/>
          </a:bodyPr>
          <a:lstStyle/>
          <a:p>
            <a:r>
              <a:rPr lang="en-US" altLang="zh-CN" sz="2000" b="1" dirty="0" smtClean="0">
                <a:solidFill>
                  <a:srgbClr val="7030A0"/>
                </a:solidFill>
                <a:latin typeface="Microsoft YaHei" panose="020B0503020204020204" pitchFamily="34" charset="-122"/>
                <a:ea typeface="Microsoft YaHei" panose="020B0503020204020204" pitchFamily="34" charset="-122"/>
              </a:rPr>
              <a:t>3. </a:t>
            </a:r>
            <a:r>
              <a:rPr lang="en-US" altLang="zh-CN" sz="2000" b="1" dirty="0" smtClean="0">
                <a:solidFill>
                  <a:srgbClr val="7030A0"/>
                </a:solidFill>
                <a:latin typeface="Microsoft YaHei" panose="020B0503020204020204" pitchFamily="34" charset="-122"/>
                <a:ea typeface="Microsoft YaHei" panose="020B0503020204020204" pitchFamily="34" charset="-122"/>
              </a:rPr>
              <a:t>Faster</a:t>
            </a:r>
            <a:endParaRPr lang="zh-CN" altLang="en-US" sz="2000" dirty="0">
              <a:solidFill>
                <a:srgbClr val="7030A0"/>
              </a:solidFill>
            </a:endParaRPr>
          </a:p>
        </p:txBody>
      </p:sp>
      <p:pic>
        <p:nvPicPr>
          <p:cNvPr id="5" name="图片 4"/>
          <p:cNvPicPr>
            <a:picLocks noChangeAspect="1"/>
          </p:cNvPicPr>
          <p:nvPr/>
        </p:nvPicPr>
        <p:blipFill>
          <a:blip r:embed="rId2"/>
          <a:stretch>
            <a:fillRect/>
          </a:stretch>
        </p:blipFill>
        <p:spPr>
          <a:xfrm>
            <a:off x="533635" y="1305225"/>
            <a:ext cx="3771429" cy="4800000"/>
          </a:xfrm>
          <a:prstGeom prst="rect">
            <a:avLst/>
          </a:prstGeom>
        </p:spPr>
      </p:pic>
      <p:sp>
        <p:nvSpPr>
          <p:cNvPr id="6" name="矩形 5"/>
          <p:cNvSpPr/>
          <p:nvPr/>
        </p:nvSpPr>
        <p:spPr>
          <a:xfrm>
            <a:off x="1023396" y="6123975"/>
            <a:ext cx="3281668" cy="369332"/>
          </a:xfrm>
          <a:prstGeom prst="rect">
            <a:avLst/>
          </a:prstGeom>
        </p:spPr>
        <p:txBody>
          <a:bodyPr wrap="none">
            <a:spAutoFit/>
          </a:bodyPr>
          <a:lstStyle/>
          <a:p>
            <a:r>
              <a:rPr lang="en-US" altLang="zh-CN" dirty="0" smtClean="0">
                <a:solidFill>
                  <a:srgbClr val="00B0F0"/>
                </a:solidFill>
                <a:latin typeface="NimbusRomNo9L-Medi"/>
              </a:rPr>
              <a:t>DarkNet-19 </a:t>
            </a:r>
            <a:r>
              <a:rPr lang="zh-CN" altLang="en-US" dirty="0" smtClean="0">
                <a:solidFill>
                  <a:srgbClr val="00B0F0"/>
                </a:solidFill>
                <a:latin typeface="NimbusRomNo9L-Medi"/>
              </a:rPr>
              <a:t>：</a:t>
            </a:r>
            <a:r>
              <a:rPr lang="en-US" altLang="zh-CN" sz="1400" dirty="0">
                <a:solidFill>
                  <a:srgbClr val="00B0F0"/>
                </a:solidFill>
              </a:rPr>
              <a:t>YOLOv2</a:t>
            </a:r>
            <a:r>
              <a:rPr lang="zh-CN" altLang="en-US" sz="1400" dirty="0">
                <a:solidFill>
                  <a:srgbClr val="00B0F0"/>
                </a:solidFill>
              </a:rPr>
              <a:t>的基础模型</a:t>
            </a:r>
          </a:p>
        </p:txBody>
      </p:sp>
      <p:sp>
        <p:nvSpPr>
          <p:cNvPr id="7" name="矩形 6"/>
          <p:cNvSpPr/>
          <p:nvPr/>
        </p:nvSpPr>
        <p:spPr>
          <a:xfrm>
            <a:off x="2152649" y="510011"/>
            <a:ext cx="8810625" cy="523220"/>
          </a:xfrm>
          <a:prstGeom prst="rect">
            <a:avLst/>
          </a:prstGeom>
        </p:spPr>
        <p:txBody>
          <a:bodyPr wrap="square">
            <a:spAutoFit/>
          </a:bodyPr>
          <a:lstStyle/>
          <a:p>
            <a:r>
              <a:rPr lang="en-US" altLang="zh-CN" sz="1400" dirty="0" smtClean="0"/>
              <a:t>       YOLO</a:t>
            </a:r>
            <a:r>
              <a:rPr lang="zh-CN" altLang="en-US" sz="1400" dirty="0"/>
              <a:t>使用的</a:t>
            </a:r>
            <a:r>
              <a:rPr lang="zh-CN" altLang="en-US" sz="1400" dirty="0" smtClean="0"/>
              <a:t>是</a:t>
            </a:r>
            <a:r>
              <a:rPr lang="zh-CN" altLang="en-US" sz="1400" dirty="0"/>
              <a:t>类似</a:t>
            </a:r>
            <a:r>
              <a:rPr lang="en-US" altLang="zh-CN" sz="1400" dirty="0" err="1" smtClean="0"/>
              <a:t>Googlelent</a:t>
            </a:r>
            <a:r>
              <a:rPr lang="zh-CN" altLang="en-US" sz="1400" dirty="0"/>
              <a:t>架构，比</a:t>
            </a:r>
            <a:r>
              <a:rPr lang="en-US" altLang="zh-CN" sz="1400" dirty="0"/>
              <a:t>VGG-16</a:t>
            </a:r>
            <a:r>
              <a:rPr lang="zh-CN" altLang="en-US" sz="1400" dirty="0"/>
              <a:t>快</a:t>
            </a:r>
            <a:r>
              <a:rPr lang="zh-CN" altLang="en-US" sz="1400" dirty="0" smtClean="0"/>
              <a:t>，计算量小，</a:t>
            </a:r>
            <a:r>
              <a:rPr lang="en-US" altLang="zh-CN" sz="1400" dirty="0" smtClean="0"/>
              <a:t>YOLO</a:t>
            </a:r>
            <a:r>
              <a:rPr lang="zh-CN" altLang="en-US" sz="1400" dirty="0"/>
              <a:t>完成一次前向过程只用</a:t>
            </a:r>
            <a:r>
              <a:rPr lang="en-US" altLang="zh-CN" sz="1400" dirty="0"/>
              <a:t>8.52 billion </a:t>
            </a:r>
            <a:r>
              <a:rPr lang="zh-CN" altLang="en-US" sz="1400" dirty="0"/>
              <a:t>运算，而</a:t>
            </a:r>
            <a:r>
              <a:rPr lang="en-US" altLang="zh-CN" sz="1400" dirty="0"/>
              <a:t>VGG-16</a:t>
            </a:r>
            <a:r>
              <a:rPr lang="zh-CN" altLang="en-US" sz="1400" dirty="0"/>
              <a:t>要</a:t>
            </a:r>
            <a:r>
              <a:rPr lang="en-US" altLang="zh-CN" sz="1400" dirty="0"/>
              <a:t>30.69billion</a:t>
            </a:r>
            <a:r>
              <a:rPr lang="zh-CN" altLang="en-US" sz="1400" dirty="0"/>
              <a:t>，但是</a:t>
            </a:r>
            <a:r>
              <a:rPr lang="en-US" altLang="zh-CN" sz="1400" dirty="0"/>
              <a:t>YOLO</a:t>
            </a:r>
            <a:r>
              <a:rPr lang="zh-CN" altLang="en-US" sz="1400" dirty="0"/>
              <a:t>精度稍低于</a:t>
            </a:r>
            <a:r>
              <a:rPr lang="en-US" altLang="zh-CN" sz="1400" dirty="0"/>
              <a:t>VGG-16</a:t>
            </a:r>
            <a:r>
              <a:rPr lang="zh-CN" altLang="en-US" sz="1400" dirty="0"/>
              <a:t>。</a:t>
            </a:r>
          </a:p>
        </p:txBody>
      </p:sp>
      <p:sp>
        <p:nvSpPr>
          <p:cNvPr id="8" name="矩形 7"/>
          <p:cNvSpPr/>
          <p:nvPr/>
        </p:nvSpPr>
        <p:spPr>
          <a:xfrm>
            <a:off x="4394402" y="1102132"/>
            <a:ext cx="1915909" cy="369332"/>
          </a:xfrm>
          <a:prstGeom prst="rect">
            <a:avLst/>
          </a:prstGeom>
        </p:spPr>
        <p:txBody>
          <a:bodyPr wrap="none">
            <a:spAutoFit/>
          </a:bodyPr>
          <a:lstStyle/>
          <a:p>
            <a:r>
              <a:rPr lang="zh-CN" altLang="en-US" b="1" dirty="0" smtClean="0">
                <a:solidFill>
                  <a:srgbClr val="00B0F0"/>
                </a:solidFill>
              </a:rPr>
              <a:t>（</a:t>
            </a:r>
            <a:r>
              <a:rPr lang="en-US" altLang="zh-CN" b="1" dirty="0" smtClean="0">
                <a:solidFill>
                  <a:srgbClr val="00B0F0"/>
                </a:solidFill>
              </a:rPr>
              <a:t>1</a:t>
            </a:r>
            <a:r>
              <a:rPr lang="zh-CN" altLang="en-US" b="1" dirty="0" smtClean="0">
                <a:solidFill>
                  <a:srgbClr val="00B0F0"/>
                </a:solidFill>
              </a:rPr>
              <a:t>）</a:t>
            </a:r>
            <a:r>
              <a:rPr lang="en-US" altLang="zh-CN" b="1" dirty="0" smtClean="0">
                <a:solidFill>
                  <a:srgbClr val="00B0F0"/>
                </a:solidFill>
              </a:rPr>
              <a:t>Draknet19</a:t>
            </a:r>
            <a:endParaRPr lang="zh-CN" altLang="en-US" dirty="0">
              <a:solidFill>
                <a:srgbClr val="00B0F0"/>
              </a:solidFill>
            </a:endParaRPr>
          </a:p>
        </p:txBody>
      </p:sp>
      <p:sp>
        <p:nvSpPr>
          <p:cNvPr id="9" name="矩形 8"/>
          <p:cNvSpPr/>
          <p:nvPr/>
        </p:nvSpPr>
        <p:spPr>
          <a:xfrm>
            <a:off x="4642052" y="1471464"/>
            <a:ext cx="6962775" cy="1169551"/>
          </a:xfrm>
          <a:prstGeom prst="rect">
            <a:avLst/>
          </a:prstGeom>
        </p:spPr>
        <p:txBody>
          <a:bodyPr wrap="square">
            <a:spAutoFit/>
          </a:bodyPr>
          <a:lstStyle/>
          <a:p>
            <a:r>
              <a:rPr lang="en-US" altLang="zh-CN" sz="1400" dirty="0" smtClean="0"/>
              <a:t>        YOLO </a:t>
            </a:r>
            <a:r>
              <a:rPr lang="en-US" altLang="zh-CN" sz="1400" dirty="0"/>
              <a:t>v2</a:t>
            </a:r>
            <a:r>
              <a:rPr lang="zh-CN" altLang="en-US" sz="1400" dirty="0"/>
              <a:t>使用</a:t>
            </a:r>
            <a:r>
              <a:rPr lang="en-US" altLang="zh-CN" sz="1400" dirty="0"/>
              <a:t>3*3filter</a:t>
            </a:r>
            <a:r>
              <a:rPr lang="zh-CN" altLang="en-US" sz="1400" dirty="0"/>
              <a:t>，每次</a:t>
            </a:r>
            <a:r>
              <a:rPr lang="en-US" altLang="zh-CN" sz="1400" dirty="0"/>
              <a:t>Pooling</a:t>
            </a:r>
            <a:r>
              <a:rPr lang="zh-CN" altLang="en-US" sz="1400" dirty="0"/>
              <a:t>之后都增加一倍</a:t>
            </a:r>
            <a:r>
              <a:rPr lang="en-US" altLang="zh-CN" sz="1400" dirty="0"/>
              <a:t>Channels</a:t>
            </a:r>
            <a:r>
              <a:rPr lang="zh-CN" altLang="en-US" sz="1400" dirty="0"/>
              <a:t>的数量。</a:t>
            </a:r>
            <a:r>
              <a:rPr lang="en-US" altLang="zh-CN" sz="1400" dirty="0"/>
              <a:t>YOLO v2</a:t>
            </a:r>
            <a:r>
              <a:rPr lang="zh-CN" altLang="en-US" sz="1400" dirty="0"/>
              <a:t>使用全局平均</a:t>
            </a:r>
            <a:r>
              <a:rPr lang="en-US" altLang="zh-CN" sz="1400" dirty="0"/>
              <a:t>Pooling</a:t>
            </a:r>
            <a:r>
              <a:rPr lang="zh-CN" altLang="en-US" sz="1400" dirty="0"/>
              <a:t>，使用</a:t>
            </a:r>
            <a:r>
              <a:rPr lang="en-US" altLang="zh-CN" sz="1400" dirty="0"/>
              <a:t>Batch </a:t>
            </a:r>
            <a:r>
              <a:rPr lang="en-US" altLang="zh-CN" sz="1400" dirty="0" err="1"/>
              <a:t>Normilazation</a:t>
            </a:r>
            <a:r>
              <a:rPr lang="zh-CN" altLang="en-US" sz="1400" dirty="0"/>
              <a:t>来让训练更稳定，加速收敛，使</a:t>
            </a:r>
            <a:r>
              <a:rPr lang="en-US" altLang="zh-CN" sz="1400" dirty="0"/>
              <a:t>model</a:t>
            </a:r>
            <a:r>
              <a:rPr lang="zh-CN" altLang="en-US" sz="1400" dirty="0"/>
              <a:t>规范化。 </a:t>
            </a:r>
            <a:br>
              <a:rPr lang="zh-CN" altLang="en-US" sz="1400" dirty="0"/>
            </a:br>
            <a:r>
              <a:rPr lang="zh-CN" altLang="en-US" sz="1400" dirty="0" smtClean="0"/>
              <a:t>       最终</a:t>
            </a:r>
            <a:r>
              <a:rPr lang="zh-CN" altLang="en-US" sz="1400" dirty="0"/>
              <a:t>的</a:t>
            </a:r>
            <a:r>
              <a:rPr lang="en-US" altLang="zh-CN" sz="1400" dirty="0"/>
              <a:t>model–Darknet19</a:t>
            </a:r>
            <a:r>
              <a:rPr lang="zh-CN" altLang="en-US" sz="1400" dirty="0"/>
              <a:t>，有</a:t>
            </a:r>
            <a:r>
              <a:rPr lang="en-US" altLang="zh-CN" sz="1400" dirty="0"/>
              <a:t>19</a:t>
            </a:r>
            <a:r>
              <a:rPr lang="zh-CN" altLang="en-US" sz="1400" dirty="0"/>
              <a:t>个卷积层和</a:t>
            </a:r>
            <a:r>
              <a:rPr lang="en-US" altLang="zh-CN" sz="1400" dirty="0"/>
              <a:t>5</a:t>
            </a:r>
            <a:r>
              <a:rPr lang="zh-CN" altLang="en-US" sz="1400" dirty="0"/>
              <a:t>个</a:t>
            </a:r>
            <a:r>
              <a:rPr lang="en-US" altLang="zh-CN" sz="1400" dirty="0" err="1"/>
              <a:t>maxpooling</a:t>
            </a:r>
            <a:r>
              <a:rPr lang="zh-CN" altLang="en-US" sz="1400" dirty="0"/>
              <a:t>层，处理一张图片只需要</a:t>
            </a:r>
            <a:r>
              <a:rPr lang="en-US" altLang="zh-CN" sz="1400" dirty="0"/>
              <a:t>5.58 billion</a:t>
            </a:r>
            <a:r>
              <a:rPr lang="zh-CN" altLang="en-US" sz="1400" dirty="0"/>
              <a:t>次运算，在</a:t>
            </a:r>
            <a:r>
              <a:rPr lang="en-US" altLang="zh-CN" sz="1400" dirty="0"/>
              <a:t>ImageNet</a:t>
            </a:r>
            <a:r>
              <a:rPr lang="zh-CN" altLang="en-US" sz="1400" dirty="0"/>
              <a:t>上达到</a:t>
            </a:r>
            <a:r>
              <a:rPr lang="en-US" altLang="zh-CN" sz="1400" dirty="0"/>
              <a:t>72.9%top-1</a:t>
            </a:r>
            <a:r>
              <a:rPr lang="zh-CN" altLang="en-US" sz="1400" dirty="0"/>
              <a:t>精确度，</a:t>
            </a:r>
            <a:r>
              <a:rPr lang="en-US" altLang="zh-CN" sz="1400" dirty="0"/>
              <a:t>91.2%top-5</a:t>
            </a:r>
            <a:r>
              <a:rPr lang="zh-CN" altLang="en-US" sz="1400" dirty="0"/>
              <a:t>精确度。</a:t>
            </a:r>
          </a:p>
        </p:txBody>
      </p:sp>
      <p:sp>
        <p:nvSpPr>
          <p:cNvPr id="10" name="矩形 9"/>
          <p:cNvSpPr/>
          <p:nvPr/>
        </p:nvSpPr>
        <p:spPr>
          <a:xfrm>
            <a:off x="4394402" y="2661619"/>
            <a:ext cx="3499676" cy="369332"/>
          </a:xfrm>
          <a:prstGeom prst="rect">
            <a:avLst/>
          </a:prstGeom>
        </p:spPr>
        <p:txBody>
          <a:bodyPr wrap="none">
            <a:spAutoFit/>
          </a:bodyPr>
          <a:lstStyle/>
          <a:p>
            <a:r>
              <a:rPr lang="zh-CN" altLang="en-US" b="1" dirty="0" smtClean="0">
                <a:solidFill>
                  <a:srgbClr val="00B0F0"/>
                </a:solidFill>
              </a:rPr>
              <a:t>（</a:t>
            </a:r>
            <a:r>
              <a:rPr lang="en-US" altLang="zh-CN" b="1" dirty="0" smtClean="0">
                <a:solidFill>
                  <a:srgbClr val="00B0F0"/>
                </a:solidFill>
              </a:rPr>
              <a:t>2</a:t>
            </a:r>
            <a:r>
              <a:rPr lang="zh-CN" altLang="en-US" b="1" dirty="0" smtClean="0">
                <a:solidFill>
                  <a:srgbClr val="00B0F0"/>
                </a:solidFill>
              </a:rPr>
              <a:t>）</a:t>
            </a:r>
            <a:r>
              <a:rPr lang="en-US" altLang="zh-CN" b="1" dirty="0" smtClean="0">
                <a:solidFill>
                  <a:srgbClr val="00B0F0"/>
                </a:solidFill>
              </a:rPr>
              <a:t>Training </a:t>
            </a:r>
            <a:r>
              <a:rPr lang="en-US" altLang="zh-CN" b="1" dirty="0">
                <a:solidFill>
                  <a:srgbClr val="00B0F0"/>
                </a:solidFill>
              </a:rPr>
              <a:t>for classiﬁcation</a:t>
            </a:r>
            <a:endParaRPr lang="zh-CN" altLang="en-US" dirty="0">
              <a:solidFill>
                <a:srgbClr val="00B0F0"/>
              </a:solidFill>
            </a:endParaRPr>
          </a:p>
        </p:txBody>
      </p:sp>
      <p:sp>
        <p:nvSpPr>
          <p:cNvPr id="11" name="矩形 10"/>
          <p:cNvSpPr/>
          <p:nvPr/>
        </p:nvSpPr>
        <p:spPr>
          <a:xfrm>
            <a:off x="4642052" y="3010347"/>
            <a:ext cx="7029451" cy="1600438"/>
          </a:xfrm>
          <a:prstGeom prst="rect">
            <a:avLst/>
          </a:prstGeom>
        </p:spPr>
        <p:txBody>
          <a:bodyPr wrap="square">
            <a:spAutoFit/>
          </a:bodyPr>
          <a:lstStyle/>
          <a:p>
            <a:r>
              <a:rPr lang="zh-CN" altLang="en-US" sz="1400" dirty="0" smtClean="0"/>
              <a:t>       网络</a:t>
            </a:r>
            <a:r>
              <a:rPr lang="zh-CN" altLang="en-US" sz="1400" dirty="0"/>
              <a:t>训练在 </a:t>
            </a:r>
            <a:r>
              <a:rPr lang="en-US" altLang="zh-CN" sz="1400" dirty="0"/>
              <a:t>ImageNet 1000</a:t>
            </a:r>
            <a:r>
              <a:rPr lang="zh-CN" altLang="en-US" sz="1400" dirty="0"/>
              <a:t>类分类数据集</a:t>
            </a:r>
            <a:r>
              <a:rPr lang="zh-CN" altLang="en-US" sz="1400" dirty="0" smtClean="0"/>
              <a:t>，</a:t>
            </a:r>
            <a:r>
              <a:rPr lang="en-US" altLang="zh-CN" sz="1400" dirty="0" smtClean="0"/>
              <a:t>160epochs</a:t>
            </a:r>
            <a:r>
              <a:rPr lang="zh-CN" altLang="en-US" sz="1400" dirty="0" smtClean="0"/>
              <a:t>，随机</a:t>
            </a:r>
            <a:r>
              <a:rPr lang="zh-CN" altLang="en-US" sz="1400" dirty="0"/>
              <a:t>梯度下降，初始学习率为</a:t>
            </a:r>
            <a:r>
              <a:rPr lang="en-US" altLang="zh-CN" sz="1400" dirty="0"/>
              <a:t>0.1</a:t>
            </a:r>
            <a:r>
              <a:rPr lang="zh-CN" altLang="en-US" sz="1400" dirty="0"/>
              <a:t>， </a:t>
            </a:r>
            <a:r>
              <a:rPr lang="en-US" altLang="zh-CN" sz="1400" dirty="0"/>
              <a:t>polynomial </a:t>
            </a:r>
            <a:r>
              <a:rPr lang="en-US" altLang="zh-CN" sz="1400" dirty="0" smtClean="0"/>
              <a:t>rate </a:t>
            </a:r>
            <a:r>
              <a:rPr lang="en-US" altLang="zh-CN" sz="1400" dirty="0"/>
              <a:t>decay with a power of 4, weight decay of 0.0005 and momentum of 0.9 </a:t>
            </a:r>
            <a:r>
              <a:rPr lang="zh-CN" altLang="en-US" sz="1400" dirty="0"/>
              <a:t>。训练期间使用标准的数据扩大方法：随机裁剪、旋转、变换颜色（</a:t>
            </a:r>
            <a:r>
              <a:rPr lang="en-US" altLang="zh-CN" sz="1400" dirty="0"/>
              <a:t>hue</a:t>
            </a:r>
            <a:r>
              <a:rPr lang="zh-CN" altLang="en-US" sz="1400" dirty="0"/>
              <a:t>）、变换饱和度（</a:t>
            </a:r>
            <a:r>
              <a:rPr lang="en-US" altLang="zh-CN" sz="1400" dirty="0"/>
              <a:t>saturation</a:t>
            </a:r>
            <a:r>
              <a:rPr lang="zh-CN" altLang="en-US" sz="1400" dirty="0"/>
              <a:t>）， 变换曝光度（</a:t>
            </a:r>
            <a:r>
              <a:rPr lang="en-US" altLang="zh-CN" sz="1400" dirty="0"/>
              <a:t>exposure shifts</a:t>
            </a:r>
            <a:r>
              <a:rPr lang="zh-CN" altLang="en-US" sz="1400" dirty="0"/>
              <a:t>）。 </a:t>
            </a:r>
            <a:br>
              <a:rPr lang="zh-CN" altLang="en-US" sz="1400" dirty="0"/>
            </a:br>
            <a:r>
              <a:rPr lang="zh-CN" altLang="en-US" sz="1400" dirty="0" smtClean="0"/>
              <a:t>       </a:t>
            </a:r>
            <a:endParaRPr lang="en-US" altLang="zh-CN" sz="1400" dirty="0" smtClean="0"/>
          </a:p>
          <a:p>
            <a:r>
              <a:rPr lang="en-US" altLang="zh-CN" sz="1400" dirty="0"/>
              <a:t> </a:t>
            </a:r>
            <a:r>
              <a:rPr lang="en-US" altLang="zh-CN" sz="1400" dirty="0" smtClean="0"/>
              <a:t>      </a:t>
            </a:r>
            <a:r>
              <a:rPr lang="zh-CN" altLang="en-US" sz="1400" dirty="0" smtClean="0"/>
              <a:t>在</a:t>
            </a:r>
            <a:r>
              <a:rPr lang="zh-CN" altLang="en-US" sz="1400" dirty="0"/>
              <a:t>训练时，把整个网络在更大的</a:t>
            </a:r>
            <a:r>
              <a:rPr lang="en-US" altLang="zh-CN" sz="1400" dirty="0"/>
              <a:t>448*448</a:t>
            </a:r>
            <a:r>
              <a:rPr lang="zh-CN" altLang="en-US" sz="1400" dirty="0"/>
              <a:t>分辨率上</a:t>
            </a:r>
            <a:r>
              <a:rPr lang="en-US" altLang="zh-CN" sz="1400" dirty="0"/>
              <a:t>Fine </a:t>
            </a:r>
            <a:r>
              <a:rPr lang="en-US" altLang="zh-CN" sz="1400" dirty="0" err="1"/>
              <a:t>Turnning</a:t>
            </a:r>
            <a:r>
              <a:rPr lang="en-US" altLang="zh-CN" sz="1400" dirty="0"/>
              <a:t> 10</a:t>
            </a:r>
            <a:r>
              <a:rPr lang="zh-CN" altLang="en-US" sz="1400" dirty="0"/>
              <a:t>个 </a:t>
            </a:r>
            <a:r>
              <a:rPr lang="en-US" altLang="zh-CN" sz="1400" dirty="0" err="1"/>
              <a:t>epoches</a:t>
            </a:r>
            <a:r>
              <a:rPr lang="zh-CN" altLang="en-US" sz="1400" dirty="0"/>
              <a:t>，初始学习率设置为</a:t>
            </a:r>
            <a:r>
              <a:rPr lang="en-US" altLang="zh-CN" sz="1400" dirty="0"/>
              <a:t>0.001</a:t>
            </a:r>
            <a:r>
              <a:rPr lang="zh-CN" altLang="en-US" sz="1400" dirty="0"/>
              <a:t>，这种网络达到达到</a:t>
            </a:r>
            <a:r>
              <a:rPr lang="en-US" altLang="zh-CN" sz="1400" dirty="0"/>
              <a:t>76.5%top-1</a:t>
            </a:r>
            <a:r>
              <a:rPr lang="zh-CN" altLang="en-US" sz="1400" dirty="0"/>
              <a:t>精确度，</a:t>
            </a:r>
            <a:r>
              <a:rPr lang="en-US" altLang="zh-CN" sz="1400" dirty="0"/>
              <a:t>93.3%top-5</a:t>
            </a:r>
            <a:r>
              <a:rPr lang="zh-CN" altLang="en-US" sz="1400" dirty="0"/>
              <a:t>精确度。</a:t>
            </a:r>
          </a:p>
        </p:txBody>
      </p:sp>
      <p:sp>
        <p:nvSpPr>
          <p:cNvPr id="12" name="矩形 11"/>
          <p:cNvSpPr/>
          <p:nvPr/>
        </p:nvSpPr>
        <p:spPr>
          <a:xfrm>
            <a:off x="4394402" y="4610785"/>
            <a:ext cx="3129383" cy="369332"/>
          </a:xfrm>
          <a:prstGeom prst="rect">
            <a:avLst/>
          </a:prstGeom>
        </p:spPr>
        <p:txBody>
          <a:bodyPr wrap="none">
            <a:spAutoFit/>
          </a:bodyPr>
          <a:lstStyle/>
          <a:p>
            <a:r>
              <a:rPr lang="zh-CN" altLang="en-US" b="1" dirty="0" smtClean="0">
                <a:solidFill>
                  <a:srgbClr val="00B0F0"/>
                </a:solidFill>
              </a:rPr>
              <a:t>（</a:t>
            </a:r>
            <a:r>
              <a:rPr lang="en-US" altLang="zh-CN" b="1" dirty="0" smtClean="0">
                <a:solidFill>
                  <a:srgbClr val="00B0F0"/>
                </a:solidFill>
              </a:rPr>
              <a:t>3</a:t>
            </a:r>
            <a:r>
              <a:rPr lang="zh-CN" altLang="en-US" b="1" dirty="0" smtClean="0">
                <a:solidFill>
                  <a:srgbClr val="00B0F0"/>
                </a:solidFill>
              </a:rPr>
              <a:t>）</a:t>
            </a:r>
            <a:r>
              <a:rPr lang="en-US" altLang="zh-CN" b="1" dirty="0" smtClean="0">
                <a:solidFill>
                  <a:srgbClr val="00B0F0"/>
                </a:solidFill>
              </a:rPr>
              <a:t>Training </a:t>
            </a:r>
            <a:r>
              <a:rPr lang="en-US" altLang="zh-CN" b="1" dirty="0">
                <a:solidFill>
                  <a:srgbClr val="00B0F0"/>
                </a:solidFill>
              </a:rPr>
              <a:t>for detection</a:t>
            </a:r>
            <a:endParaRPr lang="zh-CN" altLang="en-US" dirty="0">
              <a:solidFill>
                <a:srgbClr val="00B0F0"/>
              </a:solidFill>
            </a:endParaRPr>
          </a:p>
        </p:txBody>
      </p:sp>
      <p:sp>
        <p:nvSpPr>
          <p:cNvPr id="13" name="矩形 12"/>
          <p:cNvSpPr/>
          <p:nvPr/>
        </p:nvSpPr>
        <p:spPr>
          <a:xfrm>
            <a:off x="4642052" y="4969134"/>
            <a:ext cx="7178473" cy="1877437"/>
          </a:xfrm>
          <a:prstGeom prst="rect">
            <a:avLst/>
          </a:prstGeom>
        </p:spPr>
        <p:txBody>
          <a:bodyPr wrap="square">
            <a:spAutoFit/>
          </a:bodyPr>
          <a:lstStyle/>
          <a:p>
            <a:r>
              <a:rPr lang="zh-CN" altLang="en-US" sz="1400" dirty="0" smtClean="0"/>
              <a:t>       去掉最后</a:t>
            </a:r>
            <a:r>
              <a:rPr lang="zh-CN" altLang="en-US" sz="1400" dirty="0"/>
              <a:t>一个卷积层</a:t>
            </a:r>
            <a:r>
              <a:rPr lang="zh-CN" altLang="en-US" sz="1400" dirty="0" smtClean="0"/>
              <a:t>，加上三个</a:t>
            </a:r>
            <a:r>
              <a:rPr lang="en-US" altLang="zh-CN" sz="1400" dirty="0" smtClean="0"/>
              <a:t>1024</a:t>
            </a:r>
            <a:r>
              <a:rPr lang="zh-CN" altLang="en-US" sz="1400" dirty="0" smtClean="0"/>
              <a:t>*</a:t>
            </a:r>
            <a:r>
              <a:rPr lang="en-US" altLang="zh-CN" sz="1400" dirty="0" smtClean="0"/>
              <a:t>3*3</a:t>
            </a:r>
            <a:r>
              <a:rPr lang="zh-CN" altLang="en-US" sz="1400" dirty="0"/>
              <a:t>卷积层</a:t>
            </a:r>
            <a:r>
              <a:rPr lang="zh-CN" altLang="en-US" sz="1400" dirty="0" smtClean="0"/>
              <a:t>，紧接着</a:t>
            </a:r>
            <a:r>
              <a:rPr lang="zh-CN" altLang="en-US" sz="1400" dirty="0"/>
              <a:t>一个</a:t>
            </a:r>
            <a:r>
              <a:rPr lang="en-US" altLang="zh-CN" sz="1400" dirty="0"/>
              <a:t>1*1</a:t>
            </a:r>
            <a:r>
              <a:rPr lang="zh-CN" altLang="en-US" sz="1400" dirty="0"/>
              <a:t>卷积层， </a:t>
            </a:r>
            <a:r>
              <a:rPr lang="en-US" altLang="zh-CN" sz="1400" dirty="0"/>
              <a:t>with </a:t>
            </a:r>
            <a:r>
              <a:rPr lang="en-US" altLang="zh-CN" sz="1400" dirty="0" smtClean="0"/>
              <a:t>the </a:t>
            </a:r>
            <a:r>
              <a:rPr lang="en-US" altLang="zh-CN" sz="1400" dirty="0"/>
              <a:t>number of outputs we need for detection</a:t>
            </a:r>
            <a:r>
              <a:rPr lang="zh-CN" altLang="en-US" sz="1400" dirty="0"/>
              <a:t>。 </a:t>
            </a:r>
            <a:endParaRPr lang="en-US" altLang="zh-CN" sz="1400" dirty="0" smtClean="0"/>
          </a:p>
          <a:p>
            <a:r>
              <a:rPr lang="zh-CN" altLang="en-US" sz="1400" dirty="0"/>
              <a:t/>
            </a:r>
            <a:br>
              <a:rPr lang="zh-CN" altLang="en-US" sz="1400" dirty="0"/>
            </a:br>
            <a:r>
              <a:rPr lang="zh-CN" altLang="en-US" sz="1400" dirty="0" smtClean="0"/>
              <a:t>       对于</a:t>
            </a:r>
            <a:r>
              <a:rPr lang="en-US" altLang="zh-CN" sz="1400" dirty="0"/>
              <a:t>VOC</a:t>
            </a:r>
            <a:r>
              <a:rPr lang="zh-CN" altLang="en-US" sz="1400" dirty="0"/>
              <a:t>数据，网络预测出每个网格单元预测五个</a:t>
            </a:r>
            <a:r>
              <a:rPr lang="en-US" altLang="zh-CN" sz="1400" dirty="0" err="1" smtClean="0"/>
              <a:t>BBoxes</a:t>
            </a:r>
            <a:r>
              <a:rPr lang="zh-CN" altLang="en-US" sz="1400" dirty="0"/>
              <a:t>，每个</a:t>
            </a:r>
            <a:r>
              <a:rPr lang="en-US" altLang="zh-CN" sz="1400" dirty="0" err="1" smtClean="0"/>
              <a:t>BBoxes</a:t>
            </a:r>
            <a:r>
              <a:rPr lang="zh-CN" altLang="en-US" sz="1400" dirty="0"/>
              <a:t>预测</a:t>
            </a:r>
            <a:r>
              <a:rPr lang="en-US" altLang="zh-CN" sz="1400" dirty="0"/>
              <a:t>5</a:t>
            </a:r>
            <a:r>
              <a:rPr lang="zh-CN" altLang="en-US" sz="1400" dirty="0"/>
              <a:t>个坐标和</a:t>
            </a:r>
            <a:r>
              <a:rPr lang="en-US" altLang="zh-CN" sz="1400" dirty="0"/>
              <a:t>20</a:t>
            </a:r>
            <a:r>
              <a:rPr lang="zh-CN" altLang="en-US" sz="1400" dirty="0"/>
              <a:t>类</a:t>
            </a:r>
            <a:r>
              <a:rPr lang="zh-CN" altLang="en-US" sz="1400" dirty="0" smtClean="0"/>
              <a:t>，一共</a:t>
            </a:r>
            <a:r>
              <a:rPr lang="en-US" altLang="zh-CN" sz="1400" dirty="0"/>
              <a:t>125</a:t>
            </a:r>
            <a:r>
              <a:rPr lang="zh-CN" altLang="en-US" sz="1400" dirty="0"/>
              <a:t>个</a:t>
            </a:r>
            <a:r>
              <a:rPr lang="en-US" altLang="zh-CN" sz="1400" dirty="0"/>
              <a:t>Filters</a:t>
            </a:r>
            <a:r>
              <a:rPr lang="zh-CN" altLang="en-US" sz="1400" dirty="0"/>
              <a:t>，增加了</a:t>
            </a:r>
            <a:r>
              <a:rPr lang="en-US" altLang="zh-CN" sz="1400" dirty="0" err="1"/>
              <a:t>Passthough</a:t>
            </a:r>
            <a:r>
              <a:rPr lang="zh-CN" altLang="en-US" sz="1400" dirty="0"/>
              <a:t>层来获取前面层的细粒度信息，网络训练了</a:t>
            </a:r>
            <a:r>
              <a:rPr lang="en-US" altLang="zh-CN" sz="1400" dirty="0"/>
              <a:t>160epoches</a:t>
            </a:r>
            <a:r>
              <a:rPr lang="zh-CN" altLang="en-US" sz="1400" dirty="0"/>
              <a:t>，初始学习率</a:t>
            </a:r>
            <a:r>
              <a:rPr lang="en-US" altLang="zh-CN" sz="1400" dirty="0"/>
              <a:t>0.001</a:t>
            </a:r>
            <a:r>
              <a:rPr lang="zh-CN" altLang="en-US" sz="1400" dirty="0"/>
              <a:t>，</a:t>
            </a:r>
            <a:r>
              <a:rPr lang="en-US" altLang="zh-CN" sz="1400" dirty="0"/>
              <a:t>dividing it by 10 at 60 and 90 epochs</a:t>
            </a:r>
            <a:r>
              <a:rPr lang="zh-CN" altLang="en-US" sz="1400" dirty="0"/>
              <a:t>，</a:t>
            </a:r>
            <a:r>
              <a:rPr lang="en-US" altLang="zh-CN" sz="1400" dirty="0"/>
              <a:t>a weight decay of 0.0005 and momentum of 0.9</a:t>
            </a:r>
            <a:r>
              <a:rPr lang="zh-CN" altLang="en-US" sz="1400" dirty="0"/>
              <a:t>，数据扩大方法相同，对</a:t>
            </a:r>
            <a:r>
              <a:rPr lang="en-US" altLang="zh-CN" sz="1400" dirty="0"/>
              <a:t>COCO</a:t>
            </a:r>
            <a:r>
              <a:rPr lang="zh-CN" altLang="en-US" sz="1400" dirty="0"/>
              <a:t>与</a:t>
            </a:r>
            <a:r>
              <a:rPr lang="en-US" altLang="zh-CN" sz="1400" dirty="0"/>
              <a:t>VOC</a:t>
            </a:r>
            <a:r>
              <a:rPr lang="zh-CN" altLang="en-US" sz="1400" dirty="0"/>
              <a:t>数据集的训练对策相同</a:t>
            </a:r>
            <a:r>
              <a:rPr lang="zh-CN" altLang="en-US" dirty="0"/>
              <a:t>。</a:t>
            </a:r>
          </a:p>
        </p:txBody>
      </p:sp>
    </p:spTree>
    <p:extLst>
      <p:ext uri="{BB962C8B-B14F-4D97-AF65-F5344CB8AC3E}">
        <p14:creationId xmlns:p14="http://schemas.microsoft.com/office/powerpoint/2010/main" val="176712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096" y="215384"/>
            <a:ext cx="4635180" cy="400110"/>
          </a:xfrm>
          <a:prstGeom prst="rect">
            <a:avLst/>
          </a:prstGeom>
        </p:spPr>
        <p:txBody>
          <a:bodyPr wrap="none">
            <a:spAutoFit/>
          </a:bodyPr>
          <a:lstStyle/>
          <a:p>
            <a:r>
              <a:rPr lang="en-US" altLang="zh-CN" sz="2000" b="1" dirty="0" smtClean="0">
                <a:solidFill>
                  <a:srgbClr val="7030A0"/>
                </a:solidFill>
              </a:rPr>
              <a:t>4. Stronger </a:t>
            </a:r>
            <a:r>
              <a:rPr lang="zh-CN" altLang="en-US" sz="2000" b="1" dirty="0" smtClean="0">
                <a:solidFill>
                  <a:srgbClr val="7030A0"/>
                </a:solidFill>
              </a:rPr>
              <a:t>：</a:t>
            </a:r>
            <a:r>
              <a:rPr lang="zh-CN" altLang="zh-CN" sz="2000" dirty="0">
                <a:solidFill>
                  <a:srgbClr val="00B0F0"/>
                </a:solidFill>
                <a:latin typeface="Arial" panose="020B0604020202020204" pitchFamily="34" charset="0"/>
              </a:rPr>
              <a:t> Joint Training Algorithm </a:t>
            </a:r>
            <a:endParaRPr lang="zh-CN" altLang="en-US" sz="2000" dirty="0">
              <a:solidFill>
                <a:srgbClr val="7030A0"/>
              </a:solidFill>
            </a:endParaRPr>
          </a:p>
        </p:txBody>
      </p:sp>
      <p:sp>
        <p:nvSpPr>
          <p:cNvPr id="5" name="矩形 4"/>
          <p:cNvSpPr/>
          <p:nvPr/>
        </p:nvSpPr>
        <p:spPr>
          <a:xfrm>
            <a:off x="4999533" y="509646"/>
            <a:ext cx="6610350" cy="1815882"/>
          </a:xfrm>
          <a:prstGeom prst="rect">
            <a:avLst/>
          </a:prstGeom>
        </p:spPr>
        <p:txBody>
          <a:bodyPr wrap="square">
            <a:spAutoFit/>
          </a:bodyPr>
          <a:lstStyle/>
          <a:p>
            <a:r>
              <a:rPr lang="zh-CN" altLang="en-US" sz="1400" dirty="0" smtClean="0"/>
              <a:t>       训练时，</a:t>
            </a:r>
            <a:r>
              <a:rPr lang="zh-CN" altLang="en-US" sz="1400" dirty="0"/>
              <a:t>当网络</a:t>
            </a:r>
            <a:r>
              <a:rPr lang="zh-CN" altLang="en-US" sz="1400" dirty="0" smtClean="0"/>
              <a:t>遇到检测</a:t>
            </a:r>
            <a:r>
              <a:rPr lang="zh-CN" altLang="en-US" sz="1400" dirty="0"/>
              <a:t>数据集的图片与标记信息</a:t>
            </a:r>
            <a:r>
              <a:rPr lang="zh-CN" altLang="en-US" sz="1400" dirty="0" smtClean="0"/>
              <a:t>，用完</a:t>
            </a:r>
            <a:r>
              <a:rPr lang="zh-CN" altLang="en-US" sz="1400" dirty="0"/>
              <a:t>整的</a:t>
            </a:r>
            <a:r>
              <a:rPr lang="en-US" altLang="zh-CN" sz="1400" dirty="0"/>
              <a:t>YOLO v2 loss</a:t>
            </a:r>
            <a:r>
              <a:rPr lang="zh-CN" altLang="en-US" sz="1400" dirty="0"/>
              <a:t>功能</a:t>
            </a:r>
            <a:r>
              <a:rPr lang="zh-CN" altLang="en-US" sz="1400" dirty="0" smtClean="0"/>
              <a:t>反向传播；遇到分类</a:t>
            </a:r>
            <a:r>
              <a:rPr lang="zh-CN" altLang="en-US" sz="1400" dirty="0"/>
              <a:t>数据集的图片和分类标记信息，只用整个结构中分类部分的</a:t>
            </a:r>
            <a:r>
              <a:rPr lang="en-US" altLang="zh-CN" sz="1400" dirty="0"/>
              <a:t>loss</a:t>
            </a:r>
            <a:r>
              <a:rPr lang="zh-CN" altLang="en-US" sz="1400" dirty="0"/>
              <a:t>功能</a:t>
            </a:r>
            <a:r>
              <a:rPr lang="zh-CN" altLang="en-US" sz="1400" dirty="0" smtClean="0"/>
              <a:t>反向传播。</a:t>
            </a:r>
            <a:endParaRPr lang="en-US" altLang="zh-CN" sz="1400" dirty="0" smtClean="0"/>
          </a:p>
          <a:p>
            <a:endParaRPr lang="en-US" altLang="zh-CN" sz="1400" dirty="0"/>
          </a:p>
          <a:p>
            <a:r>
              <a:rPr lang="zh-CN" altLang="en-US" sz="1400" dirty="0" smtClean="0"/>
              <a:t>       检测</a:t>
            </a:r>
            <a:r>
              <a:rPr lang="zh-CN" altLang="en-US" sz="1400" dirty="0"/>
              <a:t>数据集只有粗粒度的标记信息，</a:t>
            </a:r>
            <a:r>
              <a:rPr lang="zh-CN" altLang="en-US" sz="1400" dirty="0" smtClean="0"/>
              <a:t>像猫、狗之类，分类</a:t>
            </a:r>
            <a:r>
              <a:rPr lang="zh-CN" altLang="en-US" sz="1400" dirty="0"/>
              <a:t>数据集的标签信息则更细粒度</a:t>
            </a:r>
            <a:r>
              <a:rPr lang="zh-CN" altLang="en-US" sz="1400" dirty="0" smtClean="0"/>
              <a:t>，比如狗类</a:t>
            </a:r>
            <a:r>
              <a:rPr lang="zh-CN" altLang="en-US" sz="1400" dirty="0"/>
              <a:t>就</a:t>
            </a:r>
            <a:r>
              <a:rPr lang="zh-CN" altLang="en-US" sz="1400" dirty="0" smtClean="0"/>
              <a:t>包括哈</a:t>
            </a:r>
            <a:r>
              <a:rPr lang="zh-CN" altLang="en-US" sz="1400" dirty="0"/>
              <a:t>士</a:t>
            </a:r>
            <a:r>
              <a:rPr lang="zh-CN" altLang="en-US" sz="1400" dirty="0" smtClean="0"/>
              <a:t>奇、牛</a:t>
            </a:r>
            <a:r>
              <a:rPr lang="zh-CN" altLang="en-US" sz="1400" dirty="0"/>
              <a:t>头</a:t>
            </a:r>
            <a:r>
              <a:rPr lang="zh-CN" altLang="en-US" sz="1400" dirty="0" smtClean="0"/>
              <a:t>梗、金毛</a:t>
            </a:r>
            <a:r>
              <a:rPr lang="zh-CN" altLang="en-US" sz="1400" dirty="0"/>
              <a:t>狗。 </a:t>
            </a:r>
            <a:r>
              <a:rPr lang="en-US" altLang="zh-CN" sz="1400" dirty="0" err="1"/>
              <a:t>softmax</a:t>
            </a:r>
            <a:r>
              <a:rPr lang="zh-CN" altLang="en-US" sz="1400" dirty="0"/>
              <a:t>意味着分类的类别之间要互相</a:t>
            </a:r>
            <a:r>
              <a:rPr lang="zh-CN" altLang="en-US" sz="1400" dirty="0" smtClean="0"/>
              <a:t>独立的，因而不能盲目</a:t>
            </a:r>
            <a:r>
              <a:rPr lang="zh-CN" altLang="en-US" sz="1400" dirty="0"/>
              <a:t>地混合数据集</a:t>
            </a:r>
            <a:r>
              <a:rPr lang="zh-CN" altLang="en-US" sz="1400" dirty="0" smtClean="0"/>
              <a:t>训练</a:t>
            </a:r>
            <a:r>
              <a:rPr lang="zh-CN" altLang="en-US" sz="1400" dirty="0"/>
              <a:t>。</a:t>
            </a:r>
            <a:endParaRPr lang="en-US" altLang="zh-CN" sz="1400" dirty="0" smtClean="0"/>
          </a:p>
          <a:p>
            <a:endParaRPr lang="zh-CN" altLang="en-US" sz="1400" dirty="0"/>
          </a:p>
        </p:txBody>
      </p:sp>
      <p:sp>
        <p:nvSpPr>
          <p:cNvPr id="6" name="矩形 5"/>
          <p:cNvSpPr/>
          <p:nvPr/>
        </p:nvSpPr>
        <p:spPr>
          <a:xfrm>
            <a:off x="4920276" y="2204833"/>
            <a:ext cx="3645550" cy="369332"/>
          </a:xfrm>
          <a:prstGeom prst="rect">
            <a:avLst/>
          </a:prstGeom>
        </p:spPr>
        <p:txBody>
          <a:bodyPr wrap="none">
            <a:spAutoFit/>
          </a:bodyPr>
          <a:lstStyle/>
          <a:p>
            <a:r>
              <a:rPr lang="zh-CN" altLang="en-US" b="1" dirty="0" smtClean="0">
                <a:solidFill>
                  <a:srgbClr val="00B0F0"/>
                </a:solidFill>
              </a:rPr>
              <a:t>（</a:t>
            </a:r>
            <a:r>
              <a:rPr lang="en-US" altLang="zh-CN" b="1" dirty="0" smtClean="0">
                <a:solidFill>
                  <a:srgbClr val="00B0F0"/>
                </a:solidFill>
              </a:rPr>
              <a:t>1</a:t>
            </a:r>
            <a:r>
              <a:rPr lang="zh-CN" altLang="en-US" b="1" dirty="0" smtClean="0">
                <a:solidFill>
                  <a:srgbClr val="00B0F0"/>
                </a:solidFill>
              </a:rPr>
              <a:t>）</a:t>
            </a:r>
            <a:r>
              <a:rPr lang="en-US" altLang="zh-CN" b="1" dirty="0" smtClean="0">
                <a:solidFill>
                  <a:srgbClr val="00B0F0"/>
                </a:solidFill>
              </a:rPr>
              <a:t>Hierarchical </a:t>
            </a:r>
            <a:r>
              <a:rPr lang="en-US" altLang="zh-CN" b="1" dirty="0">
                <a:solidFill>
                  <a:srgbClr val="00B0F0"/>
                </a:solidFill>
              </a:rPr>
              <a:t>classification</a:t>
            </a:r>
            <a:endParaRPr lang="zh-CN" altLang="en-US" dirty="0">
              <a:solidFill>
                <a:srgbClr val="00B0F0"/>
              </a:solidFill>
            </a:endParaRPr>
          </a:p>
        </p:txBody>
      </p:sp>
      <p:pic>
        <p:nvPicPr>
          <p:cNvPr id="7" name="图片 6"/>
          <p:cNvPicPr>
            <a:picLocks noChangeAspect="1"/>
          </p:cNvPicPr>
          <p:nvPr/>
        </p:nvPicPr>
        <p:blipFill>
          <a:blip r:embed="rId2"/>
          <a:stretch>
            <a:fillRect/>
          </a:stretch>
        </p:blipFill>
        <p:spPr>
          <a:xfrm>
            <a:off x="285096" y="1219546"/>
            <a:ext cx="4706004" cy="5542857"/>
          </a:xfrm>
          <a:prstGeom prst="rect">
            <a:avLst/>
          </a:prstGeom>
        </p:spPr>
      </p:pic>
      <p:sp>
        <p:nvSpPr>
          <p:cNvPr id="9" name="矩形 8"/>
          <p:cNvSpPr/>
          <p:nvPr/>
        </p:nvSpPr>
        <p:spPr>
          <a:xfrm>
            <a:off x="4999533" y="2644130"/>
            <a:ext cx="6673082" cy="738664"/>
          </a:xfrm>
          <a:prstGeom prst="rect">
            <a:avLst/>
          </a:prstGeom>
        </p:spPr>
        <p:txBody>
          <a:bodyPr wrap="square">
            <a:spAutoFit/>
          </a:bodyPr>
          <a:lstStyle/>
          <a:p>
            <a:r>
              <a:rPr lang="en-US" altLang="zh-CN" sz="1400" dirty="0" smtClean="0"/>
              <a:t>       WordNet</a:t>
            </a:r>
            <a:r>
              <a:rPr lang="zh-CN" altLang="en-US" sz="1400" dirty="0"/>
              <a:t>的结构是一个直接图表（</a:t>
            </a:r>
            <a:r>
              <a:rPr lang="en-US" altLang="zh-CN" sz="1400" dirty="0"/>
              <a:t>directed graph</a:t>
            </a:r>
            <a:r>
              <a:rPr lang="zh-CN" altLang="en-US" sz="1400" dirty="0"/>
              <a:t>），而不是树型结构。因为语言是复杂的，</a:t>
            </a:r>
            <a:r>
              <a:rPr lang="zh-CN" altLang="en-US" sz="1400" dirty="0" smtClean="0"/>
              <a:t>狗既</a:t>
            </a:r>
            <a:r>
              <a:rPr lang="zh-CN" altLang="en-US" sz="1400" dirty="0"/>
              <a:t>属于‘犬科’又属于</a:t>
            </a:r>
            <a:r>
              <a:rPr lang="zh-CN" altLang="en-US" sz="1400" dirty="0" smtClean="0"/>
              <a:t>‘家畜’ ，</a:t>
            </a:r>
            <a:r>
              <a:rPr lang="zh-CN" altLang="en-US" sz="1400" dirty="0"/>
              <a:t>而‘犬科’和‘家畜’两类在</a:t>
            </a:r>
            <a:r>
              <a:rPr lang="en-US" altLang="zh-CN" sz="1400" dirty="0" err="1"/>
              <a:t>wordnet</a:t>
            </a:r>
            <a:r>
              <a:rPr lang="zh-CN" altLang="en-US" sz="1400" dirty="0"/>
              <a:t>中则是同义词，所以不能用树形结构。 </a:t>
            </a:r>
          </a:p>
        </p:txBody>
      </p:sp>
      <p:sp>
        <p:nvSpPr>
          <p:cNvPr id="10" name="矩形 9"/>
          <p:cNvSpPr/>
          <p:nvPr/>
        </p:nvSpPr>
        <p:spPr>
          <a:xfrm>
            <a:off x="4999533" y="3481333"/>
            <a:ext cx="6673082" cy="3323987"/>
          </a:xfrm>
          <a:prstGeom prst="rect">
            <a:avLst/>
          </a:prstGeom>
        </p:spPr>
        <p:txBody>
          <a:bodyPr wrap="square">
            <a:spAutoFit/>
          </a:bodyPr>
          <a:lstStyle/>
          <a:p>
            <a:r>
              <a:rPr lang="zh-CN" altLang="en-US" sz="1400" dirty="0" smtClean="0"/>
              <a:t>       建立</a:t>
            </a:r>
            <a:r>
              <a:rPr lang="zh-CN" altLang="en-US" sz="1400" dirty="0"/>
              <a:t>一个分层树。</a:t>
            </a:r>
            <a:r>
              <a:rPr lang="zh-CN" altLang="en-US" sz="1400" dirty="0" smtClean="0"/>
              <a:t>首先，</a:t>
            </a:r>
            <a:r>
              <a:rPr lang="zh-CN" altLang="en-US" sz="1400" dirty="0"/>
              <a:t>在</a:t>
            </a:r>
            <a:r>
              <a:rPr lang="en-US" altLang="zh-CN" sz="1400" dirty="0" smtClean="0"/>
              <a:t>WordNet</a:t>
            </a:r>
            <a:r>
              <a:rPr lang="zh-CN" altLang="en-US" sz="1400" dirty="0" smtClean="0"/>
              <a:t>找到</a:t>
            </a:r>
            <a:r>
              <a:rPr lang="en-US" altLang="zh-CN" sz="1400" dirty="0" err="1" smtClean="0"/>
              <a:t>ImagenNet</a:t>
            </a:r>
            <a:r>
              <a:rPr lang="zh-CN" altLang="en-US" sz="1400" dirty="0"/>
              <a:t>中出现的</a:t>
            </a:r>
            <a:r>
              <a:rPr lang="zh-CN" altLang="en-US" sz="1400" dirty="0" smtClean="0"/>
              <a:t>名词及其到达</a:t>
            </a:r>
            <a:endParaRPr lang="en-US" altLang="zh-CN" sz="1400" dirty="0" smtClean="0"/>
          </a:p>
          <a:p>
            <a:r>
              <a:rPr lang="zh-CN" altLang="en-US" sz="1400" dirty="0" smtClean="0"/>
              <a:t>根节点</a:t>
            </a:r>
            <a:r>
              <a:rPr lang="zh-CN" altLang="en-US" sz="1400" dirty="0"/>
              <a:t>（</a:t>
            </a:r>
            <a:r>
              <a:rPr lang="en-US" altLang="zh-CN" sz="1400" dirty="0"/>
              <a:t>physical object</a:t>
            </a:r>
            <a:r>
              <a:rPr lang="zh-CN" altLang="en-US" sz="1400" dirty="0"/>
              <a:t>）</a:t>
            </a:r>
            <a:r>
              <a:rPr lang="zh-CN" altLang="en-US" sz="1400" dirty="0" smtClean="0"/>
              <a:t>的路径。</a:t>
            </a:r>
            <a:r>
              <a:rPr lang="en-US" altLang="zh-CN" sz="1400" dirty="0" smtClean="0"/>
              <a:t>WordNet</a:t>
            </a:r>
            <a:r>
              <a:rPr lang="zh-CN" altLang="en-US" sz="1400" dirty="0"/>
              <a:t>中，大多数同义词只有一个路径</a:t>
            </a:r>
            <a:r>
              <a:rPr lang="zh-CN" altLang="en-US" sz="1400" dirty="0" smtClean="0"/>
              <a:t>，</a:t>
            </a:r>
            <a:endParaRPr lang="en-US" altLang="zh-CN" sz="1400" dirty="0" smtClean="0"/>
          </a:p>
          <a:p>
            <a:r>
              <a:rPr lang="zh-CN" altLang="en-US" sz="1400" dirty="0" smtClean="0"/>
              <a:t>把</a:t>
            </a:r>
            <a:r>
              <a:rPr lang="zh-CN" altLang="en-US" sz="1400" dirty="0"/>
              <a:t>这条路径中的词全部都加到分层树</a:t>
            </a:r>
            <a:r>
              <a:rPr lang="zh-CN" altLang="en-US" sz="1400" dirty="0" smtClean="0"/>
              <a:t>中；接着，迭代</a:t>
            </a:r>
            <a:r>
              <a:rPr lang="zh-CN" altLang="en-US" sz="1400" dirty="0"/>
              <a:t>地检查剩下的名词，并</a:t>
            </a:r>
            <a:r>
              <a:rPr lang="zh-CN" altLang="en-US" sz="1400" dirty="0" smtClean="0"/>
              <a:t>尽</a:t>
            </a:r>
            <a:endParaRPr lang="en-US" altLang="zh-CN" sz="1400" dirty="0" smtClean="0"/>
          </a:p>
          <a:p>
            <a:r>
              <a:rPr lang="zh-CN" altLang="en-US" sz="1400" dirty="0" smtClean="0"/>
              <a:t>可能</a:t>
            </a:r>
            <a:r>
              <a:rPr lang="zh-CN" altLang="en-US" sz="1400" dirty="0"/>
              <a:t>少的把他们添加到分层树上，添加的原则是取最短路径加入到树中。 </a:t>
            </a:r>
            <a:endParaRPr lang="en-US" altLang="zh-CN" sz="1400" dirty="0" smtClean="0"/>
          </a:p>
          <a:p>
            <a:r>
              <a:rPr lang="zh-CN" altLang="en-US" sz="1400" dirty="0"/>
              <a:t/>
            </a:r>
            <a:br>
              <a:rPr lang="zh-CN" altLang="en-US" sz="1400" dirty="0"/>
            </a:br>
            <a:r>
              <a:rPr lang="zh-CN" altLang="en-US" sz="1400" dirty="0" smtClean="0"/>
              <a:t>       为了</a:t>
            </a:r>
            <a:r>
              <a:rPr lang="zh-CN" altLang="en-US" sz="1400" dirty="0"/>
              <a:t>计算某一结点的绝对概率，只需要对这一结点到根节点的整条路径的所有概率进行相乘</a:t>
            </a:r>
            <a:r>
              <a:rPr lang="zh-CN" altLang="en-US" sz="1400" dirty="0" smtClean="0"/>
              <a:t>。</a:t>
            </a:r>
            <a:endParaRPr lang="en-US" altLang="zh-CN" sz="1400" dirty="0" smtClean="0"/>
          </a:p>
          <a:p>
            <a:endParaRPr lang="en-US" altLang="zh-CN" sz="1400" dirty="0"/>
          </a:p>
          <a:p>
            <a:r>
              <a:rPr lang="zh-CN" altLang="en-US" sz="1400" dirty="0" smtClean="0"/>
              <a:t>        最终，一</a:t>
            </a:r>
            <a:r>
              <a:rPr lang="zh-CN" altLang="en-US" sz="1400" dirty="0"/>
              <a:t>张图片是多标记的，标记之间不需要相互独立。之前的</a:t>
            </a:r>
            <a:r>
              <a:rPr lang="en-US" altLang="zh-CN" sz="1400" dirty="0"/>
              <a:t>ImageNet</a:t>
            </a:r>
            <a:r>
              <a:rPr lang="zh-CN" altLang="en-US" sz="1400" dirty="0"/>
              <a:t>分类是使用一个大</a:t>
            </a:r>
            <a:r>
              <a:rPr lang="en-US" altLang="zh-CN" sz="1400" dirty="0" err="1"/>
              <a:t>softmax</a:t>
            </a:r>
            <a:r>
              <a:rPr lang="zh-CN" altLang="en-US" sz="1400" dirty="0" smtClean="0"/>
              <a:t>进行</a:t>
            </a:r>
            <a:r>
              <a:rPr lang="en-US" altLang="zh-CN" sz="1400" dirty="0" smtClean="0"/>
              <a:t>1000</a:t>
            </a:r>
            <a:r>
              <a:rPr lang="zh-CN" altLang="en-US" sz="1400" dirty="0" smtClean="0"/>
              <a:t>的分类</a:t>
            </a:r>
            <a:r>
              <a:rPr lang="zh-CN" altLang="en-US" sz="1400" dirty="0"/>
              <a:t>。而现在，</a:t>
            </a:r>
            <a:r>
              <a:rPr lang="en-US" altLang="zh-CN" sz="1400" dirty="0" err="1"/>
              <a:t>WordTree</a:t>
            </a:r>
            <a:r>
              <a:rPr lang="zh-CN" altLang="en-US" sz="1400" dirty="0"/>
              <a:t>只需要对同一概念下的同义词进行</a:t>
            </a:r>
            <a:r>
              <a:rPr lang="en-US" altLang="zh-CN" sz="1400" dirty="0" err="1"/>
              <a:t>softmax</a:t>
            </a:r>
            <a:r>
              <a:rPr lang="zh-CN" altLang="en-US" sz="1400" dirty="0"/>
              <a:t>分类。</a:t>
            </a:r>
            <a:r>
              <a:rPr lang="zh-CN" altLang="en-US" sz="1400" dirty="0">
                <a:solidFill>
                  <a:srgbClr val="00B0F0"/>
                </a:solidFill>
              </a:rPr>
              <a:t>相同的训练参数，这种分层结构的</a:t>
            </a:r>
            <a:r>
              <a:rPr lang="en-US" altLang="zh-CN" sz="1400" dirty="0">
                <a:solidFill>
                  <a:srgbClr val="00B0F0"/>
                </a:solidFill>
              </a:rPr>
              <a:t>Darknet19</a:t>
            </a:r>
            <a:r>
              <a:rPr lang="zh-CN" altLang="en-US" sz="1400" dirty="0">
                <a:solidFill>
                  <a:srgbClr val="00B0F0"/>
                </a:solidFill>
              </a:rPr>
              <a:t>达到</a:t>
            </a:r>
            <a:r>
              <a:rPr lang="en-US" altLang="zh-CN" sz="1400" dirty="0">
                <a:solidFill>
                  <a:srgbClr val="00B0F0"/>
                </a:solidFill>
              </a:rPr>
              <a:t>71.9%top-1</a:t>
            </a:r>
            <a:r>
              <a:rPr lang="zh-CN" altLang="en-US" sz="1400" dirty="0">
                <a:solidFill>
                  <a:srgbClr val="00B0F0"/>
                </a:solidFill>
              </a:rPr>
              <a:t>精度和</a:t>
            </a:r>
            <a:r>
              <a:rPr lang="en-US" altLang="zh-CN" sz="1400" dirty="0">
                <a:solidFill>
                  <a:srgbClr val="00B0F0"/>
                </a:solidFill>
              </a:rPr>
              <a:t>90.4%top-5</a:t>
            </a:r>
            <a:r>
              <a:rPr lang="zh-CN" altLang="en-US" sz="1400" dirty="0">
                <a:solidFill>
                  <a:srgbClr val="00B0F0"/>
                </a:solidFill>
              </a:rPr>
              <a:t>精确度，精度只有微小的</a:t>
            </a:r>
            <a:r>
              <a:rPr lang="zh-CN" altLang="en-US" sz="1400" dirty="0" smtClean="0">
                <a:solidFill>
                  <a:srgbClr val="00B0F0"/>
                </a:solidFill>
              </a:rPr>
              <a:t>下降。</a:t>
            </a:r>
            <a:endParaRPr lang="en-US" altLang="zh-CN" sz="1400" dirty="0" smtClean="0">
              <a:solidFill>
                <a:srgbClr val="00B0F0"/>
              </a:solidFill>
            </a:endParaRPr>
          </a:p>
          <a:p>
            <a:endParaRPr lang="en-US" altLang="zh-CN" sz="1400" dirty="0">
              <a:solidFill>
                <a:srgbClr val="00B0F0"/>
              </a:solidFill>
            </a:endParaRPr>
          </a:p>
          <a:p>
            <a:r>
              <a:rPr lang="en-US" altLang="zh-CN" sz="1400" dirty="0" smtClean="0">
                <a:solidFill>
                  <a:srgbClr val="00B0F0"/>
                </a:solidFill>
              </a:rPr>
              <a:t>        </a:t>
            </a:r>
            <a:r>
              <a:rPr lang="zh-CN" altLang="en-US" sz="1400" dirty="0" smtClean="0">
                <a:solidFill>
                  <a:srgbClr val="00B0F0"/>
                </a:solidFill>
              </a:rPr>
              <a:t>好处：</a:t>
            </a:r>
            <a:r>
              <a:rPr lang="zh-CN" altLang="en-US" sz="1400" dirty="0" smtClean="0"/>
              <a:t>输入狗</a:t>
            </a:r>
            <a:r>
              <a:rPr lang="zh-CN" altLang="en-US" sz="1400" dirty="0"/>
              <a:t>的照片，但不知道是哪种种类的狗，那么就高置信</a:t>
            </a:r>
            <a:r>
              <a:rPr lang="zh-CN" altLang="en-US" sz="1400" dirty="0" smtClean="0"/>
              <a:t>度预测是狗，</a:t>
            </a:r>
            <a:r>
              <a:rPr lang="zh-CN" altLang="en-US" sz="1400" dirty="0"/>
              <a:t>而其他狗的种类的同义词</a:t>
            </a:r>
            <a:r>
              <a:rPr lang="zh-CN" altLang="en-US" sz="1400" dirty="0" smtClean="0"/>
              <a:t>如哈</a:t>
            </a:r>
            <a:r>
              <a:rPr lang="zh-CN" altLang="en-US" sz="1400" dirty="0"/>
              <a:t>士</a:t>
            </a:r>
            <a:r>
              <a:rPr lang="zh-CN" altLang="en-US" sz="1400" dirty="0" smtClean="0"/>
              <a:t>奇、牛</a:t>
            </a:r>
            <a:r>
              <a:rPr lang="zh-CN" altLang="en-US" sz="1400" dirty="0"/>
              <a:t>头</a:t>
            </a:r>
            <a:r>
              <a:rPr lang="zh-CN" altLang="en-US" sz="1400" dirty="0" smtClean="0"/>
              <a:t>梗、金毛等</a:t>
            </a:r>
            <a:r>
              <a:rPr lang="zh-CN" altLang="en-US" sz="1400" dirty="0"/>
              <a:t>这些则低置信度。 </a:t>
            </a:r>
            <a:endParaRPr lang="zh-CN" altLang="en-US" sz="1400" dirty="0">
              <a:solidFill>
                <a:srgbClr val="00B0F0"/>
              </a:solidFill>
            </a:endParaRPr>
          </a:p>
        </p:txBody>
      </p:sp>
    </p:spTree>
    <p:extLst>
      <p:ext uri="{BB962C8B-B14F-4D97-AF65-F5344CB8AC3E}">
        <p14:creationId xmlns:p14="http://schemas.microsoft.com/office/powerpoint/2010/main" val="3723385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70093" y="406757"/>
            <a:ext cx="4788490" cy="369332"/>
          </a:xfrm>
          <a:prstGeom prst="rect">
            <a:avLst/>
          </a:prstGeom>
        </p:spPr>
        <p:txBody>
          <a:bodyPr wrap="none">
            <a:spAutoFit/>
          </a:bodyPr>
          <a:lstStyle/>
          <a:p>
            <a:r>
              <a:rPr lang="zh-CN" altLang="en-US" b="1" dirty="0" smtClean="0">
                <a:solidFill>
                  <a:srgbClr val="00B0F0"/>
                </a:solidFill>
              </a:rPr>
              <a:t>（</a:t>
            </a:r>
            <a:r>
              <a:rPr lang="en-US" altLang="zh-CN" b="1" dirty="0" smtClean="0">
                <a:solidFill>
                  <a:srgbClr val="00B0F0"/>
                </a:solidFill>
              </a:rPr>
              <a:t>2</a:t>
            </a:r>
            <a:r>
              <a:rPr lang="zh-CN" altLang="en-US" b="1" dirty="0" smtClean="0">
                <a:solidFill>
                  <a:srgbClr val="00B0F0"/>
                </a:solidFill>
              </a:rPr>
              <a:t>）</a:t>
            </a:r>
            <a:r>
              <a:rPr lang="en-US" altLang="zh-CN" b="1" dirty="0" smtClean="0">
                <a:solidFill>
                  <a:srgbClr val="00B0F0"/>
                </a:solidFill>
              </a:rPr>
              <a:t>Datasets </a:t>
            </a:r>
            <a:r>
              <a:rPr lang="en-US" altLang="zh-CN" b="1" dirty="0">
                <a:solidFill>
                  <a:srgbClr val="00B0F0"/>
                </a:solidFill>
              </a:rPr>
              <a:t>combination with </a:t>
            </a:r>
            <a:r>
              <a:rPr lang="en-US" altLang="zh-CN" b="1" dirty="0" err="1">
                <a:solidFill>
                  <a:srgbClr val="00B0F0"/>
                </a:solidFill>
              </a:rPr>
              <a:t>wordtree</a:t>
            </a:r>
            <a:endParaRPr lang="zh-CN" altLang="en-US" dirty="0">
              <a:solidFill>
                <a:srgbClr val="00B0F0"/>
              </a:solidFill>
            </a:endParaRPr>
          </a:p>
        </p:txBody>
      </p:sp>
      <p:pic>
        <p:nvPicPr>
          <p:cNvPr id="5" name="图片 4"/>
          <p:cNvPicPr>
            <a:picLocks noChangeAspect="1"/>
          </p:cNvPicPr>
          <p:nvPr/>
        </p:nvPicPr>
        <p:blipFill>
          <a:blip r:embed="rId2"/>
          <a:stretch>
            <a:fillRect/>
          </a:stretch>
        </p:blipFill>
        <p:spPr>
          <a:xfrm>
            <a:off x="212592" y="438541"/>
            <a:ext cx="5571429" cy="6150819"/>
          </a:xfrm>
          <a:prstGeom prst="rect">
            <a:avLst/>
          </a:prstGeom>
        </p:spPr>
      </p:pic>
      <p:sp>
        <p:nvSpPr>
          <p:cNvPr id="6" name="矩形 5"/>
          <p:cNvSpPr/>
          <p:nvPr/>
        </p:nvSpPr>
        <p:spPr>
          <a:xfrm>
            <a:off x="6096548" y="847387"/>
            <a:ext cx="5493099" cy="307777"/>
          </a:xfrm>
          <a:prstGeom prst="rect">
            <a:avLst/>
          </a:prstGeom>
        </p:spPr>
        <p:txBody>
          <a:bodyPr wrap="square">
            <a:spAutoFit/>
          </a:bodyPr>
          <a:lstStyle/>
          <a:p>
            <a:r>
              <a:rPr lang="zh-CN" altLang="en-US" sz="1400" dirty="0" smtClean="0"/>
              <a:t>       用</a:t>
            </a:r>
            <a:r>
              <a:rPr lang="en-US" altLang="zh-CN" sz="1400" dirty="0" err="1"/>
              <a:t>WordTree</a:t>
            </a:r>
            <a:r>
              <a:rPr lang="en-US" altLang="zh-CN" sz="1400" dirty="0"/>
              <a:t> </a:t>
            </a:r>
            <a:r>
              <a:rPr lang="zh-CN" altLang="en-US" sz="1400" dirty="0"/>
              <a:t>把数据集合中的类别映射到分层树中的同义词</a:t>
            </a:r>
            <a:r>
              <a:rPr lang="zh-CN" altLang="en-US" sz="1400" dirty="0" smtClean="0"/>
              <a:t>上。</a:t>
            </a:r>
            <a:endParaRPr lang="zh-CN" altLang="en-US" sz="1400" dirty="0"/>
          </a:p>
        </p:txBody>
      </p:sp>
      <p:sp>
        <p:nvSpPr>
          <p:cNvPr id="7" name="矩形 6"/>
          <p:cNvSpPr/>
          <p:nvPr/>
        </p:nvSpPr>
        <p:spPr>
          <a:xfrm>
            <a:off x="5870093" y="1183412"/>
            <a:ext cx="4453463" cy="369332"/>
          </a:xfrm>
          <a:prstGeom prst="rect">
            <a:avLst/>
          </a:prstGeom>
        </p:spPr>
        <p:txBody>
          <a:bodyPr wrap="none">
            <a:spAutoFit/>
          </a:bodyPr>
          <a:lstStyle/>
          <a:p>
            <a:r>
              <a:rPr lang="zh-CN" altLang="en-US" b="1" dirty="0" smtClean="0">
                <a:solidFill>
                  <a:srgbClr val="00B0F0"/>
                </a:solidFill>
              </a:rPr>
              <a:t>（</a:t>
            </a:r>
            <a:r>
              <a:rPr lang="en-US" altLang="zh-CN" b="1" dirty="0" smtClean="0">
                <a:solidFill>
                  <a:srgbClr val="00B0F0"/>
                </a:solidFill>
              </a:rPr>
              <a:t>3</a:t>
            </a:r>
            <a:r>
              <a:rPr lang="zh-CN" altLang="en-US" b="1" dirty="0" smtClean="0">
                <a:solidFill>
                  <a:srgbClr val="00B0F0"/>
                </a:solidFill>
              </a:rPr>
              <a:t>）</a:t>
            </a:r>
            <a:r>
              <a:rPr lang="en-US" altLang="zh-CN" b="1" dirty="0" smtClean="0">
                <a:solidFill>
                  <a:srgbClr val="00B0F0"/>
                </a:solidFill>
              </a:rPr>
              <a:t>Joint </a:t>
            </a:r>
            <a:r>
              <a:rPr lang="en-US" altLang="zh-CN" b="1" dirty="0">
                <a:solidFill>
                  <a:srgbClr val="00B0F0"/>
                </a:solidFill>
              </a:rPr>
              <a:t>classification and detection</a:t>
            </a:r>
            <a:endParaRPr lang="zh-CN" altLang="en-US" dirty="0">
              <a:solidFill>
                <a:srgbClr val="00B0F0"/>
              </a:solidFill>
            </a:endParaRPr>
          </a:p>
        </p:txBody>
      </p:sp>
      <p:sp>
        <p:nvSpPr>
          <p:cNvPr id="8" name="矩形 7"/>
          <p:cNvSpPr/>
          <p:nvPr/>
        </p:nvSpPr>
        <p:spPr>
          <a:xfrm>
            <a:off x="5870093" y="1580992"/>
            <a:ext cx="6096000" cy="2031325"/>
          </a:xfrm>
          <a:prstGeom prst="rect">
            <a:avLst/>
          </a:prstGeom>
        </p:spPr>
        <p:txBody>
          <a:bodyPr>
            <a:spAutoFit/>
          </a:bodyPr>
          <a:lstStyle/>
          <a:p>
            <a:r>
              <a:rPr lang="zh-CN" altLang="en-US" sz="1400" dirty="0" smtClean="0"/>
              <a:t>        训练</a:t>
            </a:r>
            <a:r>
              <a:rPr lang="zh-CN" altLang="en-US" sz="1400" dirty="0"/>
              <a:t>一个</a:t>
            </a:r>
            <a:r>
              <a:rPr lang="en-US" altLang="zh-CN" sz="1400" dirty="0"/>
              <a:t>Extremely Large Scale</a:t>
            </a:r>
            <a:r>
              <a:rPr lang="zh-CN" altLang="en-US" sz="1400" dirty="0" smtClean="0"/>
              <a:t>检测器，采用</a:t>
            </a:r>
            <a:r>
              <a:rPr lang="en-US" altLang="zh-CN" sz="1400" dirty="0" err="1" smtClean="0"/>
              <a:t>WordTree</a:t>
            </a:r>
            <a:r>
              <a:rPr lang="zh-CN" altLang="en-US" sz="1400" dirty="0"/>
              <a:t>混合了</a:t>
            </a:r>
            <a:r>
              <a:rPr lang="en-US" altLang="zh-CN" sz="1400" dirty="0"/>
              <a:t>COCO</a:t>
            </a:r>
            <a:r>
              <a:rPr lang="zh-CN" altLang="en-US" sz="1400" dirty="0"/>
              <a:t>检测数据集与</a:t>
            </a:r>
            <a:r>
              <a:rPr lang="en-US" altLang="zh-CN" sz="1400" dirty="0"/>
              <a:t>ImageNet</a:t>
            </a:r>
            <a:r>
              <a:rPr lang="zh-CN" altLang="en-US" sz="1400" dirty="0"/>
              <a:t>中的</a:t>
            </a:r>
            <a:r>
              <a:rPr lang="en-US" altLang="zh-CN" sz="1400" dirty="0"/>
              <a:t>Top9000</a:t>
            </a:r>
            <a:r>
              <a:rPr lang="zh-CN" altLang="en-US" sz="1400" dirty="0"/>
              <a:t>类，混合后的数据集对应的</a:t>
            </a:r>
            <a:r>
              <a:rPr lang="en-US" altLang="zh-CN" sz="1400" dirty="0" err="1"/>
              <a:t>WordTree</a:t>
            </a:r>
            <a:r>
              <a:rPr lang="zh-CN" altLang="en-US" sz="1400" dirty="0"/>
              <a:t>有</a:t>
            </a:r>
            <a:r>
              <a:rPr lang="en-US" altLang="zh-CN" sz="1400" dirty="0"/>
              <a:t>9418</a:t>
            </a:r>
            <a:r>
              <a:rPr lang="zh-CN" altLang="en-US" sz="1400" dirty="0"/>
              <a:t>个类</a:t>
            </a:r>
            <a:r>
              <a:rPr lang="zh-CN" altLang="en-US" sz="1400" dirty="0" smtClean="0"/>
              <a:t>。为平衡</a:t>
            </a:r>
            <a:r>
              <a:rPr lang="zh-CN" altLang="en-US" sz="1400" dirty="0"/>
              <a:t>一下两个数据集之间的数据量，通过过采样（</a:t>
            </a:r>
            <a:r>
              <a:rPr lang="en-US" altLang="zh-CN" sz="1400" dirty="0"/>
              <a:t>oversampling</a:t>
            </a:r>
            <a:r>
              <a:rPr lang="zh-CN" altLang="en-US" sz="1400" dirty="0"/>
              <a:t>）</a:t>
            </a:r>
            <a:r>
              <a:rPr lang="en-US" altLang="zh-CN" sz="1400" dirty="0"/>
              <a:t>COCO</a:t>
            </a:r>
            <a:r>
              <a:rPr lang="zh-CN" altLang="en-US" sz="1400" dirty="0"/>
              <a:t>数据集中的数据，使</a:t>
            </a:r>
            <a:r>
              <a:rPr lang="en-US" altLang="zh-CN" sz="1400" dirty="0"/>
              <a:t>COCO</a:t>
            </a:r>
            <a:r>
              <a:rPr lang="zh-CN" altLang="en-US" sz="1400" dirty="0"/>
              <a:t>数据集与</a:t>
            </a:r>
            <a:r>
              <a:rPr lang="en-US" altLang="zh-CN" sz="1400" dirty="0"/>
              <a:t>ImageNet</a:t>
            </a:r>
            <a:r>
              <a:rPr lang="zh-CN" altLang="en-US" sz="1400" dirty="0"/>
              <a:t>数据集之间的数据量比例达到</a:t>
            </a:r>
            <a:r>
              <a:rPr lang="en-US" altLang="zh-CN" sz="1400" dirty="0"/>
              <a:t>1</a:t>
            </a:r>
            <a:r>
              <a:rPr lang="zh-CN" altLang="en-US" sz="1400" dirty="0"/>
              <a:t>：</a:t>
            </a:r>
            <a:r>
              <a:rPr lang="en-US" altLang="zh-CN" sz="1400" dirty="0"/>
              <a:t>4</a:t>
            </a:r>
            <a:r>
              <a:rPr lang="zh-CN" altLang="en-US" sz="1400" dirty="0"/>
              <a:t>。 </a:t>
            </a:r>
            <a:endParaRPr lang="en-US" altLang="zh-CN" sz="1400" dirty="0" smtClean="0"/>
          </a:p>
          <a:p>
            <a:r>
              <a:rPr lang="zh-CN" altLang="en-US" sz="1400" dirty="0"/>
              <a:t/>
            </a:r>
            <a:br>
              <a:rPr lang="zh-CN" altLang="en-US" sz="1400" dirty="0"/>
            </a:br>
            <a:r>
              <a:rPr lang="zh-CN" altLang="en-US" sz="1400" dirty="0" smtClean="0"/>
              <a:t>        </a:t>
            </a:r>
            <a:r>
              <a:rPr lang="en-US" altLang="zh-CN" sz="1400" dirty="0" smtClean="0"/>
              <a:t>YOLO9000</a:t>
            </a:r>
            <a:r>
              <a:rPr lang="zh-CN" altLang="en-US" sz="1400" dirty="0"/>
              <a:t>的训练基于</a:t>
            </a:r>
            <a:r>
              <a:rPr lang="en-US" altLang="zh-CN" sz="1400" dirty="0"/>
              <a:t>YOLO v2</a:t>
            </a:r>
            <a:r>
              <a:rPr lang="zh-CN" altLang="en-US" sz="1400" dirty="0"/>
              <a:t>的构架，但是使用</a:t>
            </a:r>
            <a:r>
              <a:rPr lang="en-US" altLang="zh-CN" sz="1400" dirty="0"/>
              <a:t>3priors</a:t>
            </a:r>
            <a:r>
              <a:rPr lang="zh-CN" altLang="en-US" sz="1400" dirty="0"/>
              <a:t>而不是</a:t>
            </a:r>
            <a:r>
              <a:rPr lang="en-US" altLang="zh-CN" sz="1400" dirty="0"/>
              <a:t>5</a:t>
            </a:r>
            <a:r>
              <a:rPr lang="zh-CN" altLang="en-US" sz="1400" dirty="0"/>
              <a:t>来限制输出的大小。当网络遇到检测数据集中的图片时则正常地反方向传播，当遇到分类数据集图片的时候，只使用分类的</a:t>
            </a:r>
            <a:r>
              <a:rPr lang="en-US" altLang="zh-CN" sz="1400" dirty="0"/>
              <a:t>loss</a:t>
            </a:r>
            <a:r>
              <a:rPr lang="zh-CN" altLang="en-US" sz="1400" dirty="0"/>
              <a:t>功能进行反向传播</a:t>
            </a:r>
            <a:r>
              <a:rPr lang="zh-CN" altLang="en-US" sz="1400" dirty="0" smtClean="0"/>
              <a:t>。</a:t>
            </a:r>
            <a:endParaRPr lang="zh-CN" altLang="en-US" sz="1400" dirty="0"/>
          </a:p>
        </p:txBody>
      </p:sp>
      <p:sp>
        <p:nvSpPr>
          <p:cNvPr id="9" name="矩形 8"/>
          <p:cNvSpPr/>
          <p:nvPr/>
        </p:nvSpPr>
        <p:spPr>
          <a:xfrm>
            <a:off x="5870093" y="3776535"/>
            <a:ext cx="6096000" cy="523220"/>
          </a:xfrm>
          <a:prstGeom prst="rect">
            <a:avLst/>
          </a:prstGeom>
        </p:spPr>
        <p:txBody>
          <a:bodyPr>
            <a:spAutoFit/>
          </a:bodyPr>
          <a:lstStyle/>
          <a:p>
            <a:r>
              <a:rPr lang="en-US" altLang="zh-CN" sz="1400" dirty="0" smtClean="0"/>
              <a:t>        YOLO9000</a:t>
            </a:r>
            <a:r>
              <a:rPr lang="zh-CN" altLang="en-US" sz="1400" dirty="0"/>
              <a:t>使用</a:t>
            </a:r>
            <a:r>
              <a:rPr lang="en-US" altLang="zh-CN" sz="1400" dirty="0"/>
              <a:t>COCO</a:t>
            </a:r>
            <a:r>
              <a:rPr lang="zh-CN" altLang="en-US" sz="1400" dirty="0"/>
              <a:t>检测数据集学习检测图片中的物体的位置，使用</a:t>
            </a:r>
            <a:r>
              <a:rPr lang="en-US" altLang="zh-CN" sz="1400" dirty="0"/>
              <a:t>ImageNet</a:t>
            </a:r>
            <a:r>
              <a:rPr lang="zh-CN" altLang="en-US" sz="1400" dirty="0"/>
              <a:t>分类数据集学习如何从大量的类别中进行分类。 </a:t>
            </a:r>
          </a:p>
        </p:txBody>
      </p:sp>
      <p:sp>
        <p:nvSpPr>
          <p:cNvPr id="10" name="矩形 9"/>
          <p:cNvSpPr/>
          <p:nvPr/>
        </p:nvSpPr>
        <p:spPr>
          <a:xfrm>
            <a:off x="5870093" y="4463973"/>
            <a:ext cx="6321907" cy="738664"/>
          </a:xfrm>
          <a:prstGeom prst="rect">
            <a:avLst/>
          </a:prstGeom>
        </p:spPr>
        <p:txBody>
          <a:bodyPr wrap="square">
            <a:spAutoFit/>
          </a:bodyPr>
          <a:lstStyle/>
          <a:p>
            <a:r>
              <a:rPr lang="en-US" altLang="zh-CN" sz="1400" dirty="0" smtClean="0"/>
              <a:t>        ImageNet </a:t>
            </a:r>
            <a:r>
              <a:rPr lang="en-US" altLang="zh-CN" sz="1400" dirty="0"/>
              <a:t>Detection </a:t>
            </a:r>
            <a:r>
              <a:rPr lang="en-US" altLang="zh-CN" sz="1400" dirty="0" smtClean="0"/>
              <a:t>Task</a:t>
            </a:r>
            <a:r>
              <a:rPr lang="zh-CN" altLang="en-US" sz="1400" dirty="0" smtClean="0"/>
              <a:t>评估，</a:t>
            </a:r>
            <a:r>
              <a:rPr lang="en-US" altLang="zh-CN" sz="1400" dirty="0" smtClean="0"/>
              <a:t>YOLO9000</a:t>
            </a:r>
            <a:r>
              <a:rPr lang="zh-CN" altLang="en-US" sz="1400" dirty="0"/>
              <a:t>取得</a:t>
            </a:r>
            <a:r>
              <a:rPr lang="en-US" altLang="zh-CN" sz="1400" dirty="0"/>
              <a:t>19.7mAP</a:t>
            </a:r>
            <a:r>
              <a:rPr lang="zh-CN" altLang="en-US" sz="1400" dirty="0"/>
              <a:t>。 </a:t>
            </a:r>
            <a:r>
              <a:rPr lang="zh-CN" altLang="en-US" sz="1400" dirty="0" smtClean="0"/>
              <a:t>在</a:t>
            </a:r>
            <a:r>
              <a:rPr lang="zh-CN" altLang="en-US" sz="1400" dirty="0"/>
              <a:t>未学习过的</a:t>
            </a:r>
            <a:r>
              <a:rPr lang="en-US" altLang="zh-CN" sz="1400" dirty="0"/>
              <a:t>156</a:t>
            </a:r>
            <a:r>
              <a:rPr lang="zh-CN" altLang="en-US" sz="1400" dirty="0"/>
              <a:t>个分类数据上进行测试，</a:t>
            </a:r>
            <a:r>
              <a:rPr lang="en-US" altLang="zh-CN" sz="1400" dirty="0" err="1"/>
              <a:t>mAP</a:t>
            </a:r>
            <a:r>
              <a:rPr lang="zh-CN" altLang="en-US" sz="1400" dirty="0"/>
              <a:t>达到</a:t>
            </a:r>
            <a:r>
              <a:rPr lang="en-US" altLang="zh-CN" sz="1400" dirty="0"/>
              <a:t>16.0</a:t>
            </a:r>
            <a:r>
              <a:rPr lang="zh-CN" altLang="en-US" sz="1400" dirty="0"/>
              <a:t>。 </a:t>
            </a:r>
            <a:r>
              <a:rPr lang="en-US" altLang="zh-CN" sz="1400" dirty="0" smtClean="0"/>
              <a:t>YOLO9000</a:t>
            </a:r>
            <a:r>
              <a:rPr lang="zh-CN" altLang="en-US" sz="1400" dirty="0"/>
              <a:t>的</a:t>
            </a:r>
            <a:r>
              <a:rPr lang="en-US" altLang="zh-CN" sz="1400" dirty="0" err="1"/>
              <a:t>mAP</a:t>
            </a:r>
            <a:r>
              <a:rPr lang="zh-CN" altLang="en-US" sz="1400" dirty="0"/>
              <a:t>比</a:t>
            </a:r>
            <a:r>
              <a:rPr lang="en-US" altLang="zh-CN" sz="1400" dirty="0"/>
              <a:t>DPM</a:t>
            </a:r>
            <a:r>
              <a:rPr lang="zh-CN" altLang="en-US" sz="1400" dirty="0"/>
              <a:t>高</a:t>
            </a:r>
            <a:r>
              <a:rPr lang="zh-CN" altLang="en-US" sz="1400" dirty="0" smtClean="0"/>
              <a:t>，还</a:t>
            </a:r>
            <a:r>
              <a:rPr lang="zh-CN" altLang="en-US" sz="1400" dirty="0"/>
              <a:t>能检测</a:t>
            </a:r>
            <a:r>
              <a:rPr lang="en-US" altLang="zh-CN" sz="1400" dirty="0"/>
              <a:t>9000</a:t>
            </a:r>
            <a:r>
              <a:rPr lang="zh-CN" altLang="en-US" sz="1400" dirty="0"/>
              <a:t>个物体类别，并保证实时运行。</a:t>
            </a:r>
          </a:p>
        </p:txBody>
      </p:sp>
    </p:spTree>
    <p:extLst>
      <p:ext uri="{BB962C8B-B14F-4D97-AF65-F5344CB8AC3E}">
        <p14:creationId xmlns:p14="http://schemas.microsoft.com/office/powerpoint/2010/main" val="2811828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1159" y="208526"/>
            <a:ext cx="1420582" cy="461665"/>
          </a:xfrm>
          <a:prstGeom prst="rect">
            <a:avLst/>
          </a:prstGeom>
        </p:spPr>
        <p:txBody>
          <a:bodyPr wrap="none">
            <a:spAutoFit/>
          </a:bodyPr>
          <a:lstStyle/>
          <a:p>
            <a:r>
              <a:rPr lang="en-US" altLang="zh-CN" sz="2400" dirty="0">
                <a:solidFill>
                  <a:srgbClr val="7030A0"/>
                </a:solidFill>
              </a:rPr>
              <a:t>Paper </a:t>
            </a:r>
            <a:r>
              <a:rPr lang="en-US" altLang="zh-CN" sz="2400" dirty="0" smtClean="0">
                <a:solidFill>
                  <a:srgbClr val="7030A0"/>
                </a:solidFill>
              </a:rPr>
              <a:t>6 </a:t>
            </a:r>
            <a:endParaRPr lang="zh-CN" altLang="en-US" sz="2400" dirty="0"/>
          </a:p>
        </p:txBody>
      </p:sp>
      <p:sp>
        <p:nvSpPr>
          <p:cNvPr id="5" name="矩形 4"/>
          <p:cNvSpPr/>
          <p:nvPr/>
        </p:nvSpPr>
        <p:spPr>
          <a:xfrm>
            <a:off x="3368600" y="2713982"/>
            <a:ext cx="5320687" cy="1477328"/>
          </a:xfrm>
          <a:prstGeom prst="rect">
            <a:avLst/>
          </a:prstGeom>
        </p:spPr>
        <p:txBody>
          <a:bodyPr wrap="none">
            <a:spAutoFit/>
          </a:bodyPr>
          <a:lstStyle/>
          <a:p>
            <a:r>
              <a:rPr lang="en-US" altLang="zh-CN" sz="2400" dirty="0"/>
              <a:t> </a:t>
            </a:r>
            <a:r>
              <a:rPr lang="en-US" altLang="zh-CN" sz="2400" dirty="0" smtClean="0">
                <a:solidFill>
                  <a:srgbClr val="7030A0"/>
                </a:solidFill>
              </a:rPr>
              <a:t>               ECCV 2016</a:t>
            </a:r>
          </a:p>
          <a:p>
            <a:endParaRPr lang="en-US" altLang="zh-CN" sz="2400" dirty="0" smtClean="0">
              <a:solidFill>
                <a:srgbClr val="7030A0"/>
              </a:solidFill>
            </a:endParaRPr>
          </a:p>
          <a:p>
            <a:r>
              <a:rPr lang="en-US" altLang="zh-CN" sz="2400" dirty="0">
                <a:solidFill>
                  <a:srgbClr val="7030A0"/>
                </a:solidFill>
              </a:rPr>
              <a:t>SSD: Single Shot </a:t>
            </a:r>
            <a:r>
              <a:rPr lang="en-US" altLang="zh-CN" sz="2400" dirty="0" smtClean="0">
                <a:solidFill>
                  <a:srgbClr val="7030A0"/>
                </a:solidFill>
              </a:rPr>
              <a:t>Multi-Box </a:t>
            </a:r>
            <a:r>
              <a:rPr lang="en-US" altLang="zh-CN" sz="2400" dirty="0">
                <a:solidFill>
                  <a:srgbClr val="7030A0"/>
                </a:solidFill>
              </a:rPr>
              <a:t>Detector</a:t>
            </a:r>
            <a:endParaRPr lang="en-US" altLang="zh-CN" sz="2400" dirty="0" smtClean="0">
              <a:solidFill>
                <a:srgbClr val="7030A0"/>
              </a:solidFill>
            </a:endParaRPr>
          </a:p>
          <a:p>
            <a:endParaRPr lang="zh-CN" altLang="en-US" dirty="0">
              <a:solidFill>
                <a:srgbClr val="7030A0"/>
              </a:solidFill>
            </a:endParaRPr>
          </a:p>
        </p:txBody>
      </p:sp>
      <p:sp>
        <p:nvSpPr>
          <p:cNvPr id="6" name="矩形 5"/>
          <p:cNvSpPr/>
          <p:nvPr/>
        </p:nvSpPr>
        <p:spPr>
          <a:xfrm>
            <a:off x="7245096" y="6178219"/>
            <a:ext cx="4870704" cy="369332"/>
          </a:xfrm>
          <a:prstGeom prst="rect">
            <a:avLst/>
          </a:prstGeom>
        </p:spPr>
        <p:txBody>
          <a:bodyPr wrap="square">
            <a:spAutoFit/>
          </a:bodyPr>
          <a:lstStyle/>
          <a:p>
            <a:r>
              <a:rPr lang="en-US" altLang="zh-CN" dirty="0">
                <a:latin typeface="NimbusRomNo9L-Regu"/>
              </a:rPr>
              <a:t>Wei </a:t>
            </a:r>
            <a:r>
              <a:rPr lang="en-US" altLang="zh-CN" dirty="0" smtClean="0">
                <a:latin typeface="NimbusRomNo9L-Regu"/>
              </a:rPr>
              <a:t>Liu, </a:t>
            </a:r>
            <a:r>
              <a:rPr lang="en-US" altLang="zh-CN" dirty="0" err="1">
                <a:latin typeface="NimbusRomNo9L-Regu"/>
              </a:rPr>
              <a:t>Dragomir</a:t>
            </a:r>
            <a:r>
              <a:rPr lang="en-US" altLang="zh-CN" dirty="0">
                <a:latin typeface="NimbusRomNo9L-Regu"/>
              </a:rPr>
              <a:t> </a:t>
            </a:r>
            <a:r>
              <a:rPr lang="en-US" altLang="zh-CN" dirty="0" err="1" smtClean="0">
                <a:latin typeface="NimbusRomNo9L-Regu"/>
              </a:rPr>
              <a:t>Anguelov</a:t>
            </a:r>
            <a:r>
              <a:rPr lang="en-US" altLang="zh-CN" dirty="0" smtClean="0">
                <a:latin typeface="NimbusRomNo9L-Regu"/>
              </a:rPr>
              <a:t>, </a:t>
            </a:r>
            <a:r>
              <a:rPr lang="en-US" altLang="zh-CN" dirty="0" err="1">
                <a:latin typeface="NimbusRomNo9L-Regu"/>
              </a:rPr>
              <a:t>Dumitru</a:t>
            </a:r>
            <a:r>
              <a:rPr lang="en-US" altLang="zh-CN" dirty="0">
                <a:latin typeface="NimbusRomNo9L-Regu"/>
              </a:rPr>
              <a:t> </a:t>
            </a:r>
            <a:r>
              <a:rPr lang="en-US" altLang="zh-CN" dirty="0" err="1" smtClean="0">
                <a:latin typeface="NimbusRomNo9L-Regu"/>
              </a:rPr>
              <a:t>Erhan</a:t>
            </a:r>
            <a:r>
              <a:rPr lang="en-US" altLang="zh-CN" dirty="0" smtClean="0">
                <a:latin typeface="NimbusRomNo9L-Regu"/>
              </a:rPr>
              <a:t> </a:t>
            </a:r>
            <a:endParaRPr lang="zh-CN" altLang="en-US" dirty="0"/>
          </a:p>
        </p:txBody>
      </p:sp>
      <p:sp>
        <p:nvSpPr>
          <p:cNvPr id="7" name="矩形 6"/>
          <p:cNvSpPr/>
          <p:nvPr/>
        </p:nvSpPr>
        <p:spPr>
          <a:xfrm>
            <a:off x="4969203" y="5647867"/>
            <a:ext cx="7440168" cy="369332"/>
          </a:xfrm>
          <a:prstGeom prst="rect">
            <a:avLst/>
          </a:prstGeom>
        </p:spPr>
        <p:txBody>
          <a:bodyPr wrap="square">
            <a:spAutoFit/>
          </a:bodyPr>
          <a:lstStyle/>
          <a:p>
            <a:r>
              <a:rPr lang="zh-CN" altLang="en-US" dirty="0" smtClean="0"/>
              <a:t>参考：http</a:t>
            </a:r>
            <a:r>
              <a:rPr lang="zh-CN" altLang="en-US" dirty="0"/>
              <a:t>://blog.csdn.net/u010167269/article/details/52563573</a:t>
            </a:r>
          </a:p>
        </p:txBody>
      </p:sp>
    </p:spTree>
    <p:extLst>
      <p:ext uri="{BB962C8B-B14F-4D97-AF65-F5344CB8AC3E}">
        <p14:creationId xmlns:p14="http://schemas.microsoft.com/office/powerpoint/2010/main" val="1106356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9719" y="117086"/>
            <a:ext cx="1755609" cy="461665"/>
          </a:xfrm>
          <a:prstGeom prst="rect">
            <a:avLst/>
          </a:prstGeom>
        </p:spPr>
        <p:txBody>
          <a:bodyPr wrap="none">
            <a:spAutoFit/>
          </a:bodyPr>
          <a:lstStyle/>
          <a:p>
            <a:r>
              <a:rPr lang="en-US" altLang="zh-CN" sz="2400" dirty="0" smtClean="0">
                <a:solidFill>
                  <a:srgbClr val="7030A0"/>
                </a:solidFill>
              </a:rPr>
              <a:t>1. </a:t>
            </a:r>
            <a:r>
              <a:rPr lang="zh-CN" altLang="en-US" sz="2400" dirty="0" smtClean="0">
                <a:solidFill>
                  <a:srgbClr val="7030A0"/>
                </a:solidFill>
              </a:rPr>
              <a:t>网络框架</a:t>
            </a:r>
            <a:endParaRPr lang="zh-CN" altLang="en-US" sz="2400" dirty="0"/>
          </a:p>
        </p:txBody>
      </p:sp>
      <p:pic>
        <p:nvPicPr>
          <p:cNvPr id="7" name="图片 6"/>
          <p:cNvPicPr>
            <a:picLocks noChangeAspect="1"/>
          </p:cNvPicPr>
          <p:nvPr/>
        </p:nvPicPr>
        <p:blipFill>
          <a:blip r:embed="rId3"/>
          <a:stretch>
            <a:fillRect/>
          </a:stretch>
        </p:blipFill>
        <p:spPr>
          <a:xfrm>
            <a:off x="1592764" y="428026"/>
            <a:ext cx="9637775" cy="2380952"/>
          </a:xfrm>
          <a:prstGeom prst="rect">
            <a:avLst/>
          </a:prstGeom>
        </p:spPr>
      </p:pic>
      <p:sp>
        <p:nvSpPr>
          <p:cNvPr id="8" name="矩形 7"/>
          <p:cNvSpPr/>
          <p:nvPr/>
        </p:nvSpPr>
        <p:spPr>
          <a:xfrm>
            <a:off x="977523" y="2844611"/>
            <a:ext cx="11140789" cy="4031873"/>
          </a:xfrm>
          <a:prstGeom prst="rect">
            <a:avLst/>
          </a:prstGeom>
        </p:spPr>
        <p:txBody>
          <a:bodyPr wrap="square">
            <a:spAutoFit/>
          </a:bodyPr>
          <a:lstStyle/>
          <a:p>
            <a:r>
              <a:rPr lang="en-US" altLang="zh-CN" sz="1600" dirty="0" smtClean="0">
                <a:solidFill>
                  <a:srgbClr val="00B0F0"/>
                </a:solidFill>
                <a:latin typeface="仿宋" panose="02010609060101010101" pitchFamily="49" charset="-122"/>
                <a:ea typeface="仿宋" panose="02010609060101010101" pitchFamily="49" charset="-122"/>
              </a:rPr>
              <a:t>SSD</a:t>
            </a:r>
            <a:r>
              <a:rPr lang="zh-CN" altLang="en-US" sz="1600" dirty="0">
                <a:solidFill>
                  <a:srgbClr val="00B0F0"/>
                </a:solidFill>
                <a:latin typeface="仿宋" panose="02010609060101010101" pitchFamily="49" charset="-122"/>
                <a:ea typeface="仿宋" panose="02010609060101010101" pitchFamily="49" charset="-122"/>
              </a:rPr>
              <a:t>网络</a:t>
            </a:r>
            <a:r>
              <a:rPr lang="zh-CN" altLang="en-US" sz="1600" dirty="0" smtClean="0">
                <a:solidFill>
                  <a:srgbClr val="00B0F0"/>
                </a:solidFill>
                <a:latin typeface="仿宋" panose="02010609060101010101" pitchFamily="49" charset="-122"/>
                <a:ea typeface="仿宋" panose="02010609060101010101" pitchFamily="49" charset="-122"/>
              </a:rPr>
              <a:t>包括</a:t>
            </a:r>
            <a:endParaRPr lang="en-US" altLang="zh-CN" sz="1600" dirty="0">
              <a:solidFill>
                <a:srgbClr val="00B0F0"/>
              </a:solidFill>
              <a:latin typeface="仿宋" panose="02010609060101010101" pitchFamily="49" charset="-122"/>
              <a:ea typeface="仿宋" panose="02010609060101010101" pitchFamily="49" charset="-122"/>
            </a:endParaRPr>
          </a:p>
          <a:p>
            <a:pPr marL="342900" indent="-342900">
              <a:buFont typeface="+mj-ea"/>
              <a:buAutoNum type="circleNumDbPlain"/>
            </a:pPr>
            <a:r>
              <a:rPr lang="zh-CN" altLang="en-US" sz="1600" dirty="0" smtClean="0">
                <a:solidFill>
                  <a:srgbClr val="00B0F0"/>
                </a:solidFill>
                <a:latin typeface="仿宋" panose="02010609060101010101" pitchFamily="49" charset="-122"/>
                <a:ea typeface="仿宋" panose="02010609060101010101" pitchFamily="49" charset="-122"/>
              </a:rPr>
              <a:t>主干：</a:t>
            </a:r>
            <a:r>
              <a:rPr lang="en-US" altLang="zh-CN" sz="1600" dirty="0" smtClean="0">
                <a:latin typeface="仿宋" panose="02010609060101010101" pitchFamily="49" charset="-122"/>
                <a:ea typeface="仿宋" panose="02010609060101010101" pitchFamily="49" charset="-122"/>
              </a:rPr>
              <a:t>VGG16</a:t>
            </a:r>
            <a:r>
              <a:rPr lang="zh-CN" altLang="en-US" sz="1600" dirty="0" smtClean="0">
                <a:latin typeface="仿宋" panose="02010609060101010101" pitchFamily="49" charset="-122"/>
                <a:ea typeface="仿宋" panose="02010609060101010101" pitchFamily="49" charset="-122"/>
              </a:rPr>
              <a:t>架构 </a:t>
            </a:r>
            <a:r>
              <a:rPr lang="en-US" altLang="zh-CN" sz="1600" dirty="0" smtClean="0">
                <a:latin typeface="仿宋" panose="02010609060101010101" pitchFamily="49" charset="-122"/>
                <a:ea typeface="仿宋" panose="02010609060101010101" pitchFamily="49" charset="-122"/>
              </a:rPr>
              <a:t>+ </a:t>
            </a:r>
            <a:r>
              <a:rPr lang="zh-CN" altLang="en-US" sz="1600" dirty="0" smtClean="0">
                <a:latin typeface="仿宋" panose="02010609060101010101" pitchFamily="49" charset="-122"/>
                <a:ea typeface="仿宋" panose="02010609060101010101" pitchFamily="49" charset="-122"/>
              </a:rPr>
              <a:t>将</a:t>
            </a:r>
            <a:r>
              <a:rPr lang="en-US" altLang="zh-CN" sz="1600" dirty="0" smtClean="0">
                <a:latin typeface="仿宋" panose="02010609060101010101" pitchFamily="49" charset="-122"/>
                <a:ea typeface="仿宋" panose="02010609060101010101" pitchFamily="49" charset="-122"/>
              </a:rPr>
              <a:t>FC6</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FC7</a:t>
            </a:r>
            <a:r>
              <a:rPr lang="zh-CN" altLang="en-US" sz="1600" dirty="0" smtClean="0">
                <a:latin typeface="仿宋" panose="02010609060101010101" pitchFamily="49" charset="-122"/>
                <a:ea typeface="仿宋" panose="02010609060101010101" pitchFamily="49" charset="-122"/>
              </a:rPr>
              <a:t>改为</a:t>
            </a:r>
            <a:r>
              <a:rPr lang="en-US" altLang="zh-CN" sz="1600" dirty="0" smtClean="0">
                <a:latin typeface="仿宋" panose="02010609060101010101" pitchFamily="49" charset="-122"/>
                <a:ea typeface="仿宋" panose="02010609060101010101" pitchFamily="49" charset="-122"/>
              </a:rPr>
              <a:t>3</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3</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1024</a:t>
            </a:r>
            <a:r>
              <a:rPr lang="zh-CN" altLang="en-US" sz="1600" dirty="0" smtClean="0">
                <a:latin typeface="仿宋" panose="02010609060101010101" pitchFamily="49" charset="-122"/>
                <a:ea typeface="仿宋" panose="02010609060101010101" pitchFamily="49" charset="-122"/>
              </a:rPr>
              <a:t>和</a:t>
            </a:r>
            <a:r>
              <a:rPr lang="en-US" altLang="zh-CN" sz="1600" dirty="0" smtClean="0">
                <a:latin typeface="仿宋" panose="02010609060101010101" pitchFamily="49" charset="-122"/>
                <a:ea typeface="仿宋" panose="02010609060101010101" pitchFamily="49" charset="-122"/>
              </a:rPr>
              <a:t>1</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1</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1024</a:t>
            </a:r>
            <a:r>
              <a:rPr lang="zh-CN" altLang="en-US" sz="1600" dirty="0" smtClean="0">
                <a:latin typeface="仿宋" panose="02010609060101010101" pitchFamily="49" charset="-122"/>
                <a:ea typeface="仿宋" panose="02010609060101010101" pitchFamily="49" charset="-122"/>
              </a:rPr>
              <a:t>的卷积层 </a:t>
            </a:r>
            <a:r>
              <a:rPr lang="en-US" altLang="zh-CN" sz="1600" dirty="0" smtClean="0">
                <a:latin typeface="仿宋" panose="02010609060101010101" pitchFamily="49" charset="-122"/>
                <a:ea typeface="仿宋" panose="02010609060101010101" pitchFamily="49" charset="-122"/>
              </a:rPr>
              <a:t>+ </a:t>
            </a:r>
            <a:r>
              <a:rPr lang="en-US" altLang="zh-CN" sz="1600" dirty="0"/>
              <a:t>4</a:t>
            </a:r>
            <a:r>
              <a:rPr lang="zh-CN" altLang="en-US" sz="1600" dirty="0"/>
              <a:t>个卷积</a:t>
            </a:r>
            <a:r>
              <a:rPr lang="zh-CN" altLang="en-US" sz="1600" dirty="0" smtClean="0"/>
              <a:t>层 （每层</a:t>
            </a:r>
            <a:r>
              <a:rPr lang="en-US" altLang="zh-CN" sz="1600" dirty="0" smtClean="0"/>
              <a:t>1</a:t>
            </a:r>
            <a:r>
              <a:rPr lang="zh-CN" altLang="en-US" sz="1600" dirty="0" smtClean="0"/>
              <a:t>*</a:t>
            </a:r>
            <a:r>
              <a:rPr lang="en-US" altLang="zh-CN" sz="1600" dirty="0" smtClean="0"/>
              <a:t>1</a:t>
            </a:r>
            <a:r>
              <a:rPr lang="zh-CN" altLang="en-US" sz="1600" dirty="0" smtClean="0"/>
              <a:t>与</a:t>
            </a:r>
            <a:r>
              <a:rPr lang="en-US" altLang="zh-CN" sz="1600" dirty="0" smtClean="0"/>
              <a:t>3</a:t>
            </a:r>
            <a:r>
              <a:rPr lang="zh-CN" altLang="en-US" sz="1600" dirty="0" smtClean="0"/>
              <a:t>*</a:t>
            </a:r>
            <a:r>
              <a:rPr lang="en-US" altLang="zh-CN" sz="1600" dirty="0" smtClean="0"/>
              <a:t>3</a:t>
            </a:r>
            <a:r>
              <a:rPr lang="zh-CN" altLang="en-US" sz="1600" dirty="0" smtClean="0"/>
              <a:t>交替）</a:t>
            </a:r>
            <a:endParaRPr lang="en-US" altLang="zh-CN" sz="1600" dirty="0" smtClean="0"/>
          </a:p>
          <a:p>
            <a:pPr marL="342900" indent="-342900">
              <a:buFont typeface="+mj-ea"/>
              <a:buAutoNum type="circleNumDbPlain"/>
            </a:pPr>
            <a:r>
              <a:rPr lang="en-US" altLang="zh-CN" sz="1600" dirty="0" smtClean="0">
                <a:solidFill>
                  <a:srgbClr val="00B0F0"/>
                </a:solidFill>
                <a:latin typeface="仿宋" panose="02010609060101010101" pitchFamily="49" charset="-122"/>
                <a:ea typeface="仿宋" panose="02010609060101010101" pitchFamily="49" charset="-122"/>
              </a:rPr>
              <a:t>EFL : </a:t>
            </a:r>
            <a:r>
              <a:rPr lang="en-US" altLang="zh-CN" sz="1600" dirty="0" smtClean="0">
                <a:latin typeface="仿宋" panose="02010609060101010101" pitchFamily="49" charset="-122"/>
                <a:ea typeface="仿宋" panose="02010609060101010101" pitchFamily="49" charset="-122"/>
              </a:rPr>
              <a:t>5</a:t>
            </a:r>
            <a:r>
              <a:rPr lang="zh-CN" altLang="en-US" sz="1600" dirty="0" smtClean="0">
                <a:latin typeface="仿宋" panose="02010609060101010101" pitchFamily="49" charset="-122"/>
                <a:ea typeface="仿宋" panose="02010609060101010101" pitchFamily="49" charset="-122"/>
              </a:rPr>
              <a:t>个</a:t>
            </a:r>
            <a:r>
              <a:rPr lang="en-US" altLang="zh-CN" sz="1600" dirty="0" err="1" smtClean="0">
                <a:latin typeface="仿宋" panose="02010609060101010101" pitchFamily="49" charset="-122"/>
                <a:ea typeface="仿宋" panose="02010609060101010101" pitchFamily="49" charset="-122"/>
              </a:rPr>
              <a:t>Conv_layer</a:t>
            </a:r>
            <a:r>
              <a:rPr lang="zh-CN" altLang="en-US" sz="1600" dirty="0" smtClean="0">
                <a:latin typeface="仿宋" panose="02010609060101010101" pitchFamily="49" charset="-122"/>
                <a:ea typeface="仿宋" panose="02010609060101010101" pitchFamily="49" charset="-122"/>
              </a:rPr>
              <a:t>的</a:t>
            </a:r>
            <a:r>
              <a:rPr lang="en-US" altLang="zh-CN" sz="1600" dirty="0" smtClean="0">
                <a:latin typeface="仿宋" panose="02010609060101010101" pitchFamily="49" charset="-122"/>
                <a:ea typeface="仿宋" panose="02010609060101010101" pitchFamily="49" charset="-122"/>
              </a:rPr>
              <a:t>feature map</a:t>
            </a:r>
            <a:r>
              <a:rPr lang="zh-CN" altLang="en-US" sz="1600" dirty="0" smtClean="0">
                <a:latin typeface="仿宋" panose="02010609060101010101" pitchFamily="49" charset="-122"/>
                <a:ea typeface="仿宋" panose="02010609060101010101" pitchFamily="49" charset="-122"/>
              </a:rPr>
              <a:t>分别</a:t>
            </a:r>
            <a:r>
              <a:rPr lang="zh-CN" altLang="en-US" sz="1600" dirty="0">
                <a:latin typeface="仿宋" panose="02010609060101010101" pitchFamily="49" charset="-122"/>
                <a:ea typeface="仿宋" panose="02010609060101010101" pitchFamily="49" charset="-122"/>
              </a:rPr>
              <a:t>用两个</a:t>
            </a:r>
            <a:r>
              <a:rPr lang="en-US" altLang="zh-CN" sz="1600" dirty="0">
                <a:latin typeface="仿宋" panose="02010609060101010101" pitchFamily="49" charset="-122"/>
                <a:ea typeface="仿宋" panose="02010609060101010101" pitchFamily="49" charset="-122"/>
              </a:rPr>
              <a:t>3*3</a:t>
            </a:r>
            <a:r>
              <a:rPr lang="zh-CN" altLang="en-US" sz="1600" dirty="0">
                <a:latin typeface="仿宋" panose="02010609060101010101" pitchFamily="49" charset="-122"/>
                <a:ea typeface="仿宋" panose="02010609060101010101" pitchFamily="49" charset="-122"/>
              </a:rPr>
              <a:t>的卷积核进行</a:t>
            </a:r>
            <a:r>
              <a:rPr lang="zh-CN" altLang="en-US" sz="1600" dirty="0" smtClean="0">
                <a:latin typeface="仿宋" panose="02010609060101010101" pitchFamily="49" charset="-122"/>
                <a:ea typeface="仿宋" panose="02010609060101010101" pitchFamily="49" charset="-122"/>
              </a:rPr>
              <a:t>卷积</a:t>
            </a:r>
            <a:endParaRPr lang="en-US" altLang="zh-CN" sz="1600" dirty="0" smtClean="0">
              <a:latin typeface="仿宋" panose="02010609060101010101" pitchFamily="49" charset="-122"/>
              <a:ea typeface="仿宋" panose="02010609060101010101" pitchFamily="49" charset="-122"/>
            </a:endParaRPr>
          </a:p>
          <a:p>
            <a:r>
              <a:rPr lang="en-US" altLang="zh-CN" sz="1600" dirty="0" smtClean="0">
                <a:latin typeface="仿宋" panose="02010609060101010101" pitchFamily="49" charset="-122"/>
                <a:ea typeface="仿宋" panose="02010609060101010101" pitchFamily="49" charset="-122"/>
              </a:rPr>
              <a:t>       1)</a:t>
            </a:r>
            <a:r>
              <a:rPr lang="zh-CN" altLang="en-US" sz="1600" dirty="0" smtClean="0">
                <a:latin typeface="仿宋" panose="02010609060101010101" pitchFamily="49" charset="-122"/>
                <a:ea typeface="仿宋" panose="02010609060101010101" pitchFamily="49" charset="-122"/>
              </a:rPr>
              <a:t>一</a:t>
            </a:r>
            <a:r>
              <a:rPr lang="zh-CN" altLang="en-US" sz="1600" dirty="0">
                <a:latin typeface="仿宋" panose="02010609060101010101" pitchFamily="49" charset="-122"/>
                <a:ea typeface="仿宋" panose="02010609060101010101" pitchFamily="49" charset="-122"/>
              </a:rPr>
              <a:t>个输出分类用的</a:t>
            </a:r>
            <a:r>
              <a:rPr lang="en-US" altLang="zh-CN" sz="1600" dirty="0">
                <a:latin typeface="仿宋" panose="02010609060101010101" pitchFamily="49" charset="-122"/>
                <a:ea typeface="仿宋" panose="02010609060101010101" pitchFamily="49" charset="-122"/>
              </a:rPr>
              <a:t>confidence</a:t>
            </a:r>
            <a:r>
              <a:rPr lang="zh-CN" altLang="en-US" sz="1600" dirty="0">
                <a:latin typeface="仿宋" panose="02010609060101010101" pitchFamily="49" charset="-122"/>
                <a:ea typeface="仿宋" panose="02010609060101010101" pitchFamily="49" charset="-122"/>
              </a:rPr>
              <a:t>，每个</a:t>
            </a:r>
            <a:r>
              <a:rPr lang="en-US" altLang="zh-CN" sz="1600" dirty="0">
                <a:latin typeface="仿宋" panose="02010609060101010101" pitchFamily="49" charset="-122"/>
                <a:ea typeface="仿宋" panose="02010609060101010101" pitchFamily="49" charset="-122"/>
              </a:rPr>
              <a:t>default </a:t>
            </a:r>
            <a:r>
              <a:rPr lang="en-US" altLang="zh-CN" sz="1600" dirty="0" smtClean="0">
                <a:latin typeface="仿宋" panose="02010609060101010101" pitchFamily="49" charset="-122"/>
                <a:ea typeface="仿宋" panose="02010609060101010101" pitchFamily="49" charset="-122"/>
              </a:rPr>
              <a:t>box</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6/4</a:t>
            </a:r>
            <a:r>
              <a:rPr lang="zh-CN" altLang="en-US" sz="1600" dirty="0" smtClean="0">
                <a:latin typeface="仿宋" panose="02010609060101010101" pitchFamily="49" charset="-122"/>
                <a:ea typeface="仿宋" panose="02010609060101010101" pitchFamily="49" charset="-122"/>
              </a:rPr>
              <a:t>个）生成</a:t>
            </a:r>
            <a:r>
              <a:rPr lang="en-US" altLang="zh-CN" sz="1600" dirty="0">
                <a:latin typeface="仿宋" panose="02010609060101010101" pitchFamily="49" charset="-122"/>
                <a:ea typeface="仿宋" panose="02010609060101010101" pitchFamily="49" charset="-122"/>
              </a:rPr>
              <a:t>21</a:t>
            </a:r>
            <a:r>
              <a:rPr lang="zh-CN" altLang="en-US" sz="1600" dirty="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confidence(VOC)</a:t>
            </a:r>
            <a:r>
              <a:rPr lang="zh-CN" altLang="en-US" sz="1600" dirty="0" smtClean="0">
                <a:latin typeface="仿宋" panose="02010609060101010101" pitchFamily="49" charset="-122"/>
                <a:ea typeface="仿宋" panose="02010609060101010101" pitchFamily="49" charset="-122"/>
              </a:rPr>
              <a:t>卷积核</a:t>
            </a:r>
            <a:r>
              <a:rPr lang="en-US" altLang="zh-CN" sz="1600" dirty="0" smtClean="0">
                <a:latin typeface="仿宋" panose="02010609060101010101" pitchFamily="49" charset="-122"/>
                <a:ea typeface="仿宋" panose="02010609060101010101" pitchFamily="49" charset="-122"/>
              </a:rPr>
              <a:t>6</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20+1</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126</a:t>
            </a:r>
            <a:r>
              <a:rPr lang="zh-CN" altLang="en-US" sz="1600" dirty="0" smtClean="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 </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2)</a:t>
            </a:r>
            <a:r>
              <a:rPr lang="zh-CN" altLang="en-US" sz="1600" dirty="0" smtClean="0">
                <a:latin typeface="仿宋" panose="02010609060101010101" pitchFamily="49" charset="-122"/>
                <a:ea typeface="仿宋" panose="02010609060101010101" pitchFamily="49" charset="-122"/>
              </a:rPr>
              <a:t>一</a:t>
            </a:r>
            <a:r>
              <a:rPr lang="zh-CN" altLang="en-US" sz="1600" dirty="0">
                <a:latin typeface="仿宋" panose="02010609060101010101" pitchFamily="49" charset="-122"/>
                <a:ea typeface="仿宋" panose="02010609060101010101" pitchFamily="49" charset="-122"/>
              </a:rPr>
              <a:t>个输出回归用的</a:t>
            </a:r>
            <a:r>
              <a:rPr lang="en-US" altLang="zh-CN" sz="1600" dirty="0">
                <a:latin typeface="仿宋" panose="02010609060101010101" pitchFamily="49" charset="-122"/>
                <a:ea typeface="仿宋" panose="02010609060101010101" pitchFamily="49" charset="-122"/>
              </a:rPr>
              <a:t>localization</a:t>
            </a:r>
            <a:r>
              <a:rPr lang="zh-CN" altLang="en-US" sz="1600" dirty="0">
                <a:latin typeface="仿宋" panose="02010609060101010101" pitchFamily="49" charset="-122"/>
                <a:ea typeface="仿宋" panose="02010609060101010101" pitchFamily="49" charset="-122"/>
              </a:rPr>
              <a:t>，每个</a:t>
            </a:r>
            <a:r>
              <a:rPr lang="en-US" altLang="zh-CN" sz="1600" dirty="0">
                <a:latin typeface="仿宋" panose="02010609060101010101" pitchFamily="49" charset="-122"/>
                <a:ea typeface="仿宋" panose="02010609060101010101" pitchFamily="49" charset="-122"/>
              </a:rPr>
              <a:t>default box</a:t>
            </a:r>
            <a:r>
              <a:rPr lang="zh-CN" altLang="en-US" sz="1600" dirty="0">
                <a:latin typeface="仿宋" panose="02010609060101010101" pitchFamily="49" charset="-122"/>
                <a:ea typeface="仿宋" panose="02010609060101010101" pitchFamily="49" charset="-122"/>
              </a:rPr>
              <a:t>生成</a:t>
            </a:r>
            <a:r>
              <a:rPr lang="en-US" altLang="zh-CN" sz="1600" dirty="0">
                <a:latin typeface="仿宋" panose="02010609060101010101" pitchFamily="49" charset="-122"/>
                <a:ea typeface="仿宋" panose="02010609060101010101" pitchFamily="49" charset="-122"/>
              </a:rPr>
              <a:t>4</a:t>
            </a:r>
            <a:r>
              <a:rPr lang="zh-CN" altLang="en-US" sz="1600" dirty="0">
                <a:latin typeface="仿宋" panose="02010609060101010101" pitchFamily="49" charset="-122"/>
                <a:ea typeface="仿宋" panose="02010609060101010101" pitchFamily="49" charset="-122"/>
              </a:rPr>
              <a:t>个坐标值（</a:t>
            </a:r>
            <a:r>
              <a:rPr lang="en-US" altLang="zh-CN" sz="1600" dirty="0">
                <a:latin typeface="仿宋" panose="02010609060101010101" pitchFamily="49" charset="-122"/>
                <a:ea typeface="仿宋" panose="02010609060101010101" pitchFamily="49" charset="-122"/>
              </a:rPr>
              <a:t>x</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y</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w</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h</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共</a:t>
            </a:r>
            <a:r>
              <a:rPr lang="en-US" altLang="zh-CN" sz="1600" dirty="0">
                <a:latin typeface="仿宋" panose="02010609060101010101" pitchFamily="49" charset="-122"/>
                <a:ea typeface="仿宋" panose="02010609060101010101" pitchFamily="49" charset="-122"/>
              </a:rPr>
              <a:t>6</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4=24</a:t>
            </a:r>
            <a:r>
              <a:rPr lang="zh-CN" altLang="en-US" sz="1600" dirty="0">
                <a:latin typeface="仿宋" panose="02010609060101010101" pitchFamily="49" charset="-122"/>
                <a:ea typeface="仿宋" panose="02010609060101010101" pitchFamily="49" charset="-122"/>
              </a:rPr>
              <a:t>个卷积</a:t>
            </a:r>
            <a:r>
              <a:rPr lang="zh-CN" altLang="en-US" sz="1600" dirty="0" smtClean="0">
                <a:latin typeface="仿宋" panose="02010609060101010101" pitchFamily="49" charset="-122"/>
                <a:ea typeface="仿宋" panose="02010609060101010101" pitchFamily="49" charset="-122"/>
              </a:rPr>
              <a:t>核</a:t>
            </a:r>
            <a:r>
              <a:rPr lang="en-US" altLang="zh-CN" sz="1600" dirty="0" smtClean="0">
                <a:latin typeface="仿宋" panose="02010609060101010101" pitchFamily="49" charset="-122"/>
                <a:ea typeface="仿宋" panose="02010609060101010101" pitchFamily="49" charset="-122"/>
              </a:rPr>
              <a:t>.</a:t>
            </a:r>
          </a:p>
          <a:p>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      3</a:t>
            </a:r>
            <a:r>
              <a:rPr lang="en-US" altLang="zh-CN" sz="1600" dirty="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5</a:t>
            </a:r>
            <a:r>
              <a:rPr lang="zh-CN" altLang="en-US" sz="1600" dirty="0">
                <a:latin typeface="仿宋" panose="02010609060101010101" pitchFamily="49" charset="-122"/>
                <a:ea typeface="仿宋" panose="02010609060101010101" pitchFamily="49" charset="-122"/>
              </a:rPr>
              <a:t>个</a:t>
            </a:r>
            <a:r>
              <a:rPr lang="en-US" altLang="zh-CN" sz="1600" dirty="0" err="1">
                <a:latin typeface="仿宋" panose="02010609060101010101" pitchFamily="49" charset="-122"/>
                <a:ea typeface="仿宋" panose="02010609060101010101" pitchFamily="49" charset="-122"/>
              </a:rPr>
              <a:t>Conv_layer</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feature </a:t>
            </a:r>
            <a:r>
              <a:rPr lang="en-US" altLang="zh-CN" sz="1600" dirty="0">
                <a:latin typeface="仿宋" panose="02010609060101010101" pitchFamily="49" charset="-122"/>
                <a:ea typeface="仿宋" panose="02010609060101010101" pitchFamily="49" charset="-122"/>
              </a:rPr>
              <a:t>map</a:t>
            </a:r>
            <a:r>
              <a:rPr lang="zh-CN" altLang="en-US" sz="1600" dirty="0">
                <a:latin typeface="仿宋" panose="02010609060101010101" pitchFamily="49" charset="-122"/>
                <a:ea typeface="仿宋" panose="02010609060101010101" pitchFamily="49" charset="-122"/>
              </a:rPr>
              <a:t>还</a:t>
            </a:r>
            <a:r>
              <a:rPr lang="zh-CN" altLang="en-US" sz="1600" dirty="0">
                <a:latin typeface="仿宋" panose="02010609060101010101" pitchFamily="49" charset="-122"/>
                <a:ea typeface="仿宋" panose="02010609060101010101" pitchFamily="49" charset="-122"/>
              </a:rPr>
              <a:t>经过</a:t>
            </a:r>
            <a:r>
              <a:rPr lang="en-US" altLang="zh-CN" sz="1600" dirty="0" err="1">
                <a:latin typeface="仿宋" panose="02010609060101010101" pitchFamily="49" charset="-122"/>
                <a:ea typeface="仿宋" panose="02010609060101010101" pitchFamily="49" charset="-122"/>
              </a:rPr>
              <a:t>priorBox</a:t>
            </a:r>
            <a:r>
              <a:rPr lang="zh-CN" altLang="en-US" sz="1600" dirty="0">
                <a:latin typeface="仿宋" panose="02010609060101010101" pitchFamily="49" charset="-122"/>
                <a:ea typeface="仿宋" panose="02010609060101010101" pitchFamily="49" charset="-122"/>
              </a:rPr>
              <a:t>层生成</a:t>
            </a:r>
            <a:r>
              <a:rPr lang="en-US" altLang="zh-CN" sz="1600" dirty="0">
                <a:latin typeface="仿宋" panose="02010609060101010101" pitchFamily="49" charset="-122"/>
                <a:ea typeface="仿宋" panose="02010609060101010101" pitchFamily="49" charset="-122"/>
              </a:rPr>
              <a:t>default </a:t>
            </a:r>
            <a:r>
              <a:rPr lang="en-US" altLang="zh-CN" sz="1600" dirty="0" smtClean="0">
                <a:latin typeface="仿宋" panose="02010609060101010101" pitchFamily="49" charset="-122"/>
                <a:ea typeface="仿宋" panose="02010609060101010101" pitchFamily="49" charset="-122"/>
              </a:rPr>
              <a:t>box</a:t>
            </a:r>
            <a:r>
              <a:rPr lang="zh-CN" altLang="en-US" sz="1600" dirty="0" smtClean="0">
                <a:latin typeface="仿宋" panose="02010609060101010101" pitchFamily="49" charset="-122"/>
                <a:ea typeface="仿宋" panose="02010609060101010101" pitchFamily="49" charset="-122"/>
              </a:rPr>
              <a:t>坐标，</a:t>
            </a:r>
            <a:r>
              <a:rPr lang="zh-CN" altLang="en-US" sz="1600" dirty="0">
                <a:latin typeface="仿宋" panose="02010609060101010101" pitchFamily="49" charset="-122"/>
                <a:ea typeface="仿宋" panose="02010609060101010101" pitchFamily="49" charset="-122"/>
              </a:rPr>
              <a:t>并行三个分支</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342900" indent="-342900">
              <a:buFont typeface="+mj-ea"/>
              <a:buAutoNum type="circleNumDbPlain" startAt="3"/>
            </a:pPr>
            <a:r>
              <a:rPr lang="en-US" altLang="zh-CN" sz="1600" dirty="0" smtClean="0">
                <a:solidFill>
                  <a:srgbClr val="00B0F0"/>
                </a:solidFill>
                <a:latin typeface="仿宋" panose="02010609060101010101" pitchFamily="49" charset="-122"/>
                <a:ea typeface="仿宋" panose="02010609060101010101" pitchFamily="49" charset="-122"/>
              </a:rPr>
              <a:t>Loss:</a:t>
            </a:r>
            <a:r>
              <a:rPr lang="zh-CN" altLang="en-US" sz="1600" dirty="0" smtClean="0">
                <a:latin typeface="仿宋" panose="02010609060101010101" pitchFamily="49" charset="-122"/>
                <a:ea typeface="仿宋" panose="02010609060101010101" pitchFamily="49" charset="-122"/>
              </a:rPr>
              <a:t>将三个分支的各自</a:t>
            </a:r>
            <a:r>
              <a:rPr lang="en-US" altLang="zh-CN" sz="1600" dirty="0" smtClean="0">
                <a:latin typeface="仿宋" panose="02010609060101010101" pitchFamily="49" charset="-122"/>
                <a:ea typeface="仿宋" panose="02010609060101010101" pitchFamily="49" charset="-122"/>
              </a:rPr>
              <a:t>6</a:t>
            </a:r>
            <a:r>
              <a:rPr lang="zh-CN" altLang="en-US" sz="1600" dirty="0" smtClean="0">
                <a:latin typeface="仿宋" panose="02010609060101010101" pitchFamily="49" charset="-122"/>
                <a:ea typeface="仿宋" panose="02010609060101010101" pitchFamily="49" charset="-122"/>
              </a:rPr>
              <a:t>个输出层先</a:t>
            </a:r>
            <a:r>
              <a:rPr lang="en-US" altLang="zh-CN" sz="1600" dirty="0">
                <a:latin typeface="仿宋" panose="02010609060101010101" pitchFamily="49" charset="-122"/>
                <a:ea typeface="仿宋" panose="02010609060101010101" pitchFamily="49" charset="-122"/>
              </a:rPr>
              <a:t>flatten</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32*19*19*24</a:t>
            </a:r>
            <a:r>
              <a:rPr lang="zh-CN" altLang="en-US" sz="1600" dirty="0">
                <a:latin typeface="仿宋" panose="02010609060101010101" pitchFamily="49" charset="-122"/>
                <a:ea typeface="仿宋" panose="02010609060101010101" pitchFamily="49" charset="-122"/>
              </a:rPr>
              <a:t>变成</a:t>
            </a:r>
            <a:r>
              <a:rPr lang="en-US" altLang="zh-CN" sz="1600" dirty="0" smtClean="0">
                <a:latin typeface="仿宋" panose="02010609060101010101" pitchFamily="49" charset="-122"/>
                <a:ea typeface="仿宋" panose="02010609060101010101" pitchFamily="49" charset="-122"/>
              </a:rPr>
              <a:t>32*8664,bs=32</a:t>
            </a:r>
            <a:r>
              <a:rPr lang="zh-CN" altLang="en-US" sz="1600" dirty="0" smtClean="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再</a:t>
            </a:r>
            <a:r>
              <a:rPr lang="en-US" altLang="zh-CN" sz="1600" dirty="0" err="1">
                <a:latin typeface="仿宋" panose="02010609060101010101" pitchFamily="49" charset="-122"/>
                <a:ea typeface="仿宋" panose="02010609060101010101" pitchFamily="49" charset="-122"/>
              </a:rPr>
              <a:t>concat</a:t>
            </a:r>
            <a:r>
              <a:rPr lang="zh-CN" altLang="en-US" sz="1600" dirty="0">
                <a:latin typeface="仿宋" panose="02010609060101010101" pitchFamily="49" charset="-122"/>
                <a:ea typeface="仿宋" panose="02010609060101010101" pitchFamily="49" charset="-122"/>
              </a:rPr>
              <a:t>之后，传递给最终的</a:t>
            </a:r>
            <a:r>
              <a:rPr lang="en-US" altLang="zh-CN" sz="1600" dirty="0">
                <a:latin typeface="仿宋" panose="02010609060101010101" pitchFamily="49" charset="-122"/>
                <a:ea typeface="仿宋" panose="02010609060101010101" pitchFamily="49" charset="-122"/>
              </a:rPr>
              <a:t>loss</a:t>
            </a:r>
            <a:r>
              <a:rPr lang="zh-CN" altLang="en-US" sz="1600" dirty="0">
                <a:latin typeface="仿宋" panose="02010609060101010101" pitchFamily="49" charset="-122"/>
                <a:ea typeface="仿宋" panose="02010609060101010101" pitchFamily="49" charset="-122"/>
              </a:rPr>
              <a:t>层</a:t>
            </a:r>
            <a:endParaRPr lang="en-US" altLang="zh-CN" sz="1600" dirty="0">
              <a:latin typeface="仿宋" panose="02010609060101010101" pitchFamily="49" charset="-122"/>
              <a:ea typeface="仿宋" panose="02010609060101010101" pitchFamily="49" charset="-122"/>
            </a:endParaRPr>
          </a:p>
          <a:p>
            <a:pPr marL="342900" indent="-342900">
              <a:buFont typeface="+mj-ea"/>
              <a:buAutoNum type="circleNumDbPlain" startAt="3"/>
            </a:pPr>
            <a:endParaRPr lang="en-US" altLang="zh-CN" sz="1600" dirty="0">
              <a:latin typeface="仿宋" panose="02010609060101010101" pitchFamily="49" charset="-122"/>
              <a:ea typeface="仿宋" panose="02010609060101010101" pitchFamily="49" charset="-122"/>
            </a:endParaRPr>
          </a:p>
          <a:p>
            <a:r>
              <a:rPr lang="en-US" altLang="zh-CN" sz="1600" dirty="0" smtClean="0">
                <a:latin typeface="仿宋" panose="02010609060101010101" pitchFamily="49" charset="-122"/>
                <a:ea typeface="仿宋" panose="02010609060101010101" pitchFamily="49" charset="-122"/>
              </a:rPr>
              <a:t>     SSD </a:t>
            </a:r>
            <a:r>
              <a:rPr lang="zh-CN" altLang="en-US" sz="1600" dirty="0">
                <a:latin typeface="仿宋" panose="02010609060101010101" pitchFamily="49" charset="-122"/>
                <a:ea typeface="仿宋" panose="02010609060101010101" pitchFamily="49" charset="-122"/>
              </a:rPr>
              <a:t>方法完全取消了 </a:t>
            </a:r>
            <a:r>
              <a:rPr lang="en-US" altLang="zh-CN" sz="1600" dirty="0">
                <a:latin typeface="仿宋" panose="02010609060101010101" pitchFamily="49" charset="-122"/>
                <a:ea typeface="仿宋" panose="02010609060101010101" pitchFamily="49" charset="-122"/>
              </a:rPr>
              <a:t>proposals generation</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pixel resampling </a:t>
            </a:r>
            <a:r>
              <a:rPr lang="zh-CN" altLang="en-US" sz="1600" dirty="0">
                <a:latin typeface="仿宋" panose="02010609060101010101" pitchFamily="49" charset="-122"/>
                <a:ea typeface="仿宋" panose="02010609060101010101" pitchFamily="49" charset="-122"/>
              </a:rPr>
              <a:t>或者 </a:t>
            </a:r>
            <a:r>
              <a:rPr lang="en-US" altLang="zh-CN" sz="1600" dirty="0">
                <a:latin typeface="仿宋" panose="02010609060101010101" pitchFamily="49" charset="-122"/>
                <a:ea typeface="仿宋" panose="02010609060101010101" pitchFamily="49" charset="-122"/>
              </a:rPr>
              <a:t>feature resampling </a:t>
            </a:r>
            <a:r>
              <a:rPr lang="zh-CN" altLang="en-US" sz="1600" dirty="0">
                <a:latin typeface="仿宋" panose="02010609060101010101" pitchFamily="49" charset="-122"/>
                <a:ea typeface="仿宋" panose="02010609060101010101" pitchFamily="49" charset="-122"/>
              </a:rPr>
              <a:t>这些阶段。</a:t>
            </a:r>
            <a:r>
              <a:rPr lang="en-US" altLang="zh-CN" sz="1600" dirty="0">
                <a:latin typeface="仿宋" panose="02010609060101010101" pitchFamily="49" charset="-122"/>
                <a:ea typeface="仿宋" panose="02010609060101010101" pitchFamily="49" charset="-122"/>
              </a:rPr>
              <a:t>SSD</a:t>
            </a:r>
            <a:r>
              <a:rPr lang="zh-CN" altLang="en-US" sz="1600" dirty="0">
                <a:latin typeface="仿宋" panose="02010609060101010101" pitchFamily="49" charset="-122"/>
                <a:ea typeface="仿宋" panose="02010609060101010101" pitchFamily="49" charset="-122"/>
              </a:rPr>
              <a:t>算法是一种直接预测</a:t>
            </a:r>
            <a:r>
              <a:rPr lang="en-US" altLang="zh-CN" sz="1600" dirty="0">
                <a:latin typeface="仿宋" panose="02010609060101010101" pitchFamily="49" charset="-122"/>
                <a:ea typeface="仿宋" panose="02010609060101010101" pitchFamily="49" charset="-122"/>
              </a:rPr>
              <a:t>bounding box</a:t>
            </a:r>
            <a:r>
              <a:rPr lang="zh-CN" altLang="en-US" sz="1600" dirty="0">
                <a:latin typeface="仿宋" panose="02010609060101010101" pitchFamily="49" charset="-122"/>
                <a:ea typeface="仿宋" panose="02010609060101010101" pitchFamily="49" charset="-122"/>
              </a:rPr>
              <a:t>的坐标和类别的</a:t>
            </a:r>
            <a:r>
              <a:rPr lang="en-US" altLang="zh-CN" sz="1600" dirty="0">
                <a:latin typeface="仿宋" panose="02010609060101010101" pitchFamily="49" charset="-122"/>
                <a:ea typeface="仿宋" panose="02010609060101010101" pitchFamily="49" charset="-122"/>
              </a:rPr>
              <a:t>object detection</a:t>
            </a:r>
            <a:r>
              <a:rPr lang="zh-CN" altLang="en-US" sz="1600" dirty="0">
                <a:latin typeface="仿宋" panose="02010609060101010101" pitchFamily="49" charset="-122"/>
                <a:ea typeface="仿宋" panose="02010609060101010101" pitchFamily="49" charset="-122"/>
              </a:rPr>
              <a:t>算法，产生一系列固定大小</a:t>
            </a:r>
            <a:r>
              <a:rPr lang="en-US" altLang="zh-CN" sz="1600" dirty="0">
                <a:latin typeface="仿宋" panose="02010609060101010101" pitchFamily="49" charset="-122"/>
                <a:ea typeface="仿宋" panose="02010609060101010101" pitchFamily="49" charset="-122"/>
              </a:rPr>
              <a:t>(fixed-size)</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bounding boxes</a:t>
            </a:r>
            <a:r>
              <a:rPr lang="zh-CN" altLang="en-US" sz="1600" dirty="0">
                <a:latin typeface="仿宋" panose="02010609060101010101" pitchFamily="49" charset="-122"/>
                <a:ea typeface="仿宋" panose="02010609060101010101" pitchFamily="49" charset="-122"/>
              </a:rPr>
              <a:t>，之后，进行</a:t>
            </a:r>
            <a:r>
              <a:rPr lang="en-US" altLang="zh-CN" sz="1600" dirty="0">
                <a:latin typeface="仿宋" panose="02010609060101010101" pitchFamily="49" charset="-122"/>
                <a:ea typeface="仿宋" panose="02010609060101010101" pitchFamily="49" charset="-122"/>
              </a:rPr>
              <a:t>Non-maximum suppression</a:t>
            </a:r>
            <a:r>
              <a:rPr lang="zh-CN" altLang="en-US" sz="1600" dirty="0">
                <a:latin typeface="仿宋" panose="02010609060101010101" pitchFamily="49" charset="-122"/>
                <a:ea typeface="仿宋" panose="02010609060101010101" pitchFamily="49" charset="-122"/>
              </a:rPr>
              <a:t>得到最终的 </a:t>
            </a:r>
            <a:r>
              <a:rPr lang="en-US" altLang="zh-CN" sz="1600" dirty="0">
                <a:latin typeface="仿宋" panose="02010609060101010101" pitchFamily="49" charset="-122"/>
                <a:ea typeface="仿宋" panose="02010609060101010101" pitchFamily="49" charset="-122"/>
              </a:rPr>
              <a:t>predictions</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    对于</a:t>
            </a:r>
            <a:r>
              <a:rPr lang="en-US" altLang="zh-CN" sz="1600" dirty="0">
                <a:latin typeface="仿宋" panose="02010609060101010101" pitchFamily="49" charset="-122"/>
                <a:ea typeface="仿宋" panose="02010609060101010101" pitchFamily="49" charset="-122"/>
              </a:rPr>
              <a:t>300*300</a:t>
            </a:r>
            <a:r>
              <a:rPr lang="zh-CN" altLang="en-US" sz="1600" dirty="0">
                <a:latin typeface="仿宋" panose="02010609060101010101" pitchFamily="49" charset="-122"/>
                <a:ea typeface="仿宋" panose="02010609060101010101" pitchFamily="49" charset="-122"/>
              </a:rPr>
              <a:t>的输入，</a:t>
            </a:r>
            <a:r>
              <a:rPr lang="en-US" altLang="zh-CN" sz="1600" dirty="0">
                <a:latin typeface="仿宋" panose="02010609060101010101" pitchFamily="49" charset="-122"/>
                <a:ea typeface="仿宋" panose="02010609060101010101" pitchFamily="49" charset="-122"/>
              </a:rPr>
              <a:t>SSD</a:t>
            </a:r>
            <a:r>
              <a:rPr lang="zh-CN" altLang="en-US" sz="1600" dirty="0">
                <a:latin typeface="仿宋" panose="02010609060101010101" pitchFamily="49" charset="-122"/>
                <a:ea typeface="仿宋" panose="02010609060101010101" pitchFamily="49" charset="-122"/>
              </a:rPr>
              <a:t>可以在</a:t>
            </a:r>
            <a:r>
              <a:rPr lang="en-US" altLang="zh-CN" sz="1600" dirty="0">
                <a:latin typeface="仿宋" panose="02010609060101010101" pitchFamily="49" charset="-122"/>
                <a:ea typeface="仿宋" panose="02010609060101010101" pitchFamily="49" charset="-122"/>
              </a:rPr>
              <a:t>VOC2007 test</a:t>
            </a:r>
            <a:r>
              <a:rPr lang="zh-CN" altLang="en-US" sz="1600" dirty="0">
                <a:latin typeface="仿宋" panose="02010609060101010101" pitchFamily="49" charset="-122"/>
                <a:ea typeface="仿宋" panose="02010609060101010101" pitchFamily="49" charset="-122"/>
              </a:rPr>
              <a:t>上有</a:t>
            </a:r>
            <a:r>
              <a:rPr lang="en-US" altLang="zh-CN" sz="1600" dirty="0">
                <a:latin typeface="仿宋" panose="02010609060101010101" pitchFamily="49" charset="-122"/>
                <a:ea typeface="仿宋" panose="02010609060101010101" pitchFamily="49" charset="-122"/>
              </a:rPr>
              <a:t>74.3%</a:t>
            </a:r>
            <a:r>
              <a:rPr lang="zh-CN" altLang="en-US" sz="1600" dirty="0">
                <a:latin typeface="仿宋" panose="02010609060101010101" pitchFamily="49" charset="-122"/>
                <a:ea typeface="仿宋" panose="02010609060101010101" pitchFamily="49" charset="-122"/>
              </a:rPr>
              <a:t>的</a:t>
            </a:r>
            <a:r>
              <a:rPr lang="en-US" altLang="zh-CN" sz="1600" dirty="0" err="1">
                <a:latin typeface="仿宋" panose="02010609060101010101" pitchFamily="49" charset="-122"/>
                <a:ea typeface="仿宋" panose="02010609060101010101" pitchFamily="49" charset="-122"/>
              </a:rPr>
              <a:t>mAP</a:t>
            </a:r>
            <a:r>
              <a:rPr lang="zh-CN" altLang="en-US" sz="1600" dirty="0">
                <a:latin typeface="仿宋" panose="02010609060101010101" pitchFamily="49" charset="-122"/>
                <a:ea typeface="仿宋" panose="02010609060101010101" pitchFamily="49" charset="-122"/>
              </a:rPr>
              <a:t>，速度是</a:t>
            </a:r>
            <a:r>
              <a:rPr lang="en-US" altLang="zh-CN" sz="1600" dirty="0">
                <a:latin typeface="仿宋" panose="02010609060101010101" pitchFamily="49" charset="-122"/>
                <a:ea typeface="仿宋" panose="02010609060101010101" pitchFamily="49" charset="-122"/>
              </a:rPr>
              <a:t>59 FPS(</a:t>
            </a:r>
            <a:r>
              <a:rPr lang="en-US" altLang="zh-CN" sz="1600" dirty="0" err="1">
                <a:latin typeface="仿宋" panose="02010609060101010101" pitchFamily="49" charset="-122"/>
                <a:ea typeface="仿宋" panose="02010609060101010101" pitchFamily="49" charset="-122"/>
              </a:rPr>
              <a:t>Nvidia</a:t>
            </a:r>
            <a:r>
              <a:rPr lang="en-US" altLang="zh-CN" sz="1600" dirty="0">
                <a:latin typeface="仿宋" panose="02010609060101010101" pitchFamily="49" charset="-122"/>
                <a:ea typeface="仿宋" panose="02010609060101010101" pitchFamily="49" charset="-122"/>
              </a:rPr>
              <a:t> Titan X</a:t>
            </a:r>
            <a:r>
              <a:rPr lang="en-US" altLang="zh-CN" sz="1600" dirty="0" smtClean="0">
                <a:latin typeface="仿宋" panose="02010609060101010101" pitchFamily="49" charset="-122"/>
                <a:ea typeface="仿宋" panose="02010609060101010101" pitchFamily="49" charset="-122"/>
              </a:rPr>
              <a:t>);</a:t>
            </a:r>
          </a:p>
          <a:p>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   </a:t>
            </a:r>
            <a:r>
              <a:rPr lang="zh-CN" altLang="en-US" sz="1600" dirty="0" smtClean="0">
                <a:latin typeface="仿宋" panose="02010609060101010101" pitchFamily="49" charset="-122"/>
                <a:ea typeface="仿宋" panose="02010609060101010101" pitchFamily="49" charset="-122"/>
              </a:rPr>
              <a:t>对于</a:t>
            </a:r>
            <a:r>
              <a:rPr lang="en-US" altLang="zh-CN" sz="1600" dirty="0">
                <a:latin typeface="仿宋" panose="02010609060101010101" pitchFamily="49" charset="-122"/>
                <a:ea typeface="仿宋" panose="02010609060101010101" pitchFamily="49" charset="-122"/>
              </a:rPr>
              <a:t>512*512</a:t>
            </a:r>
            <a:r>
              <a:rPr lang="zh-CN" altLang="en-US" sz="1600" dirty="0">
                <a:latin typeface="仿宋" panose="02010609060101010101" pitchFamily="49" charset="-122"/>
                <a:ea typeface="仿宋" panose="02010609060101010101" pitchFamily="49" charset="-122"/>
              </a:rPr>
              <a:t>的输入</a:t>
            </a:r>
            <a:r>
              <a:rPr lang="en-US" altLang="zh-CN" sz="1600" dirty="0">
                <a:latin typeface="仿宋" panose="02010609060101010101" pitchFamily="49" charset="-122"/>
                <a:ea typeface="仿宋" panose="02010609060101010101" pitchFamily="49" charset="-122"/>
              </a:rPr>
              <a:t>, SSD</a:t>
            </a:r>
            <a:r>
              <a:rPr lang="zh-CN" altLang="en-US" sz="1600" dirty="0">
                <a:latin typeface="仿宋" panose="02010609060101010101" pitchFamily="49" charset="-122"/>
                <a:ea typeface="仿宋" panose="02010609060101010101" pitchFamily="49" charset="-122"/>
              </a:rPr>
              <a:t>可以有</a:t>
            </a:r>
            <a:r>
              <a:rPr lang="en-US" altLang="zh-CN" sz="1600" dirty="0">
                <a:latin typeface="仿宋" panose="02010609060101010101" pitchFamily="49" charset="-122"/>
                <a:ea typeface="仿宋" panose="02010609060101010101" pitchFamily="49" charset="-122"/>
              </a:rPr>
              <a:t>76.9%</a:t>
            </a:r>
            <a:r>
              <a:rPr lang="zh-CN" altLang="en-US" sz="1600" dirty="0">
                <a:latin typeface="仿宋" panose="02010609060101010101" pitchFamily="49" charset="-122"/>
                <a:ea typeface="仿宋" panose="02010609060101010101" pitchFamily="49" charset="-122"/>
              </a:rPr>
              <a:t>的</a:t>
            </a:r>
            <a:r>
              <a:rPr lang="en-US" altLang="zh-CN" sz="1600" dirty="0" err="1">
                <a:latin typeface="仿宋" panose="02010609060101010101" pitchFamily="49" charset="-122"/>
                <a:ea typeface="仿宋" panose="02010609060101010101" pitchFamily="49" charset="-122"/>
              </a:rPr>
              <a:t>mAP</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   </a:t>
            </a:r>
            <a:r>
              <a:rPr lang="zh-CN" altLang="en-US" sz="1600" dirty="0" smtClean="0">
                <a:latin typeface="仿宋" panose="02010609060101010101" pitchFamily="49" charset="-122"/>
                <a:ea typeface="仿宋" panose="02010609060101010101" pitchFamily="49" charset="-122"/>
              </a:rPr>
              <a:t>相比之下</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是</a:t>
            </a:r>
            <a:r>
              <a:rPr lang="en-US" altLang="zh-CN" sz="1600" dirty="0">
                <a:latin typeface="仿宋" panose="02010609060101010101" pitchFamily="49" charset="-122"/>
                <a:ea typeface="仿宋" panose="02010609060101010101" pitchFamily="49" charset="-122"/>
              </a:rPr>
              <a:t>73.2%</a:t>
            </a:r>
            <a:r>
              <a:rPr lang="zh-CN" altLang="en-US" sz="1600" dirty="0">
                <a:latin typeface="仿宋" panose="02010609060101010101" pitchFamily="49" charset="-122"/>
                <a:ea typeface="仿宋" panose="02010609060101010101" pitchFamily="49" charset="-122"/>
              </a:rPr>
              <a:t>的</a:t>
            </a:r>
            <a:r>
              <a:rPr lang="en-US" altLang="zh-CN" sz="1600" dirty="0" err="1">
                <a:latin typeface="仿宋" panose="02010609060101010101" pitchFamily="49" charset="-122"/>
                <a:ea typeface="仿宋" panose="02010609060101010101" pitchFamily="49" charset="-122"/>
              </a:rPr>
              <a:t>mAP</a:t>
            </a:r>
            <a:r>
              <a:rPr lang="zh-CN" altLang="en-US" sz="1600" dirty="0">
                <a:latin typeface="仿宋" panose="02010609060101010101" pitchFamily="49" charset="-122"/>
                <a:ea typeface="仿宋" panose="02010609060101010101" pitchFamily="49" charset="-122"/>
              </a:rPr>
              <a:t>和</a:t>
            </a:r>
            <a:r>
              <a:rPr lang="en-US" altLang="zh-CN" sz="1600" dirty="0">
                <a:latin typeface="仿宋" panose="02010609060101010101" pitchFamily="49" charset="-122"/>
                <a:ea typeface="仿宋" panose="02010609060101010101" pitchFamily="49" charset="-122"/>
              </a:rPr>
              <a:t>7FPS</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YOLO</a:t>
            </a:r>
            <a:r>
              <a:rPr lang="zh-CN" altLang="en-US" sz="1600" dirty="0">
                <a:latin typeface="仿宋" panose="02010609060101010101" pitchFamily="49" charset="-122"/>
                <a:ea typeface="仿宋" panose="02010609060101010101" pitchFamily="49" charset="-122"/>
              </a:rPr>
              <a:t>是</a:t>
            </a:r>
            <a:r>
              <a:rPr lang="en-US" altLang="zh-CN" sz="1600" dirty="0">
                <a:latin typeface="仿宋" panose="02010609060101010101" pitchFamily="49" charset="-122"/>
                <a:ea typeface="仿宋" panose="02010609060101010101" pitchFamily="49" charset="-122"/>
              </a:rPr>
              <a:t>63.4%</a:t>
            </a:r>
            <a:r>
              <a:rPr lang="zh-CN" altLang="en-US" sz="1600" dirty="0">
                <a:latin typeface="仿宋" panose="02010609060101010101" pitchFamily="49" charset="-122"/>
                <a:ea typeface="仿宋" panose="02010609060101010101" pitchFamily="49" charset="-122"/>
              </a:rPr>
              <a:t>的</a:t>
            </a:r>
            <a:r>
              <a:rPr lang="en-US" altLang="zh-CN" sz="1600" dirty="0" err="1">
                <a:latin typeface="仿宋" panose="02010609060101010101" pitchFamily="49" charset="-122"/>
                <a:ea typeface="仿宋" panose="02010609060101010101" pitchFamily="49" charset="-122"/>
              </a:rPr>
              <a:t>mAP</a:t>
            </a:r>
            <a:r>
              <a:rPr lang="zh-CN" altLang="en-US" sz="1600" dirty="0">
                <a:latin typeface="仿宋" panose="02010609060101010101" pitchFamily="49" charset="-122"/>
                <a:ea typeface="仿宋" panose="02010609060101010101" pitchFamily="49" charset="-122"/>
              </a:rPr>
              <a:t>和</a:t>
            </a:r>
            <a:r>
              <a:rPr lang="en-US" altLang="zh-CN" sz="1600" dirty="0">
                <a:latin typeface="仿宋" panose="02010609060101010101" pitchFamily="49" charset="-122"/>
                <a:ea typeface="仿宋" panose="02010609060101010101" pitchFamily="49" charset="-122"/>
              </a:rPr>
              <a:t>45FPS</a:t>
            </a:r>
            <a:r>
              <a:rPr lang="zh-CN" altLang="en-US" sz="1600" dirty="0">
                <a:latin typeface="仿宋" panose="02010609060101010101" pitchFamily="49" charset="-122"/>
                <a:ea typeface="仿宋" panose="02010609060101010101" pitchFamily="49" charset="-122"/>
              </a:rPr>
              <a:t>。即便对于分辨率较低的输入也能取得较高的准确率</a:t>
            </a:r>
            <a:r>
              <a:rPr lang="zh-CN" altLang="en-US" sz="1600" dirty="0" smtClean="0">
                <a:latin typeface="仿宋" panose="02010609060101010101" pitchFamily="49" charset="-122"/>
                <a:ea typeface="仿宋" panose="02010609060101010101" pitchFamily="49" charset="-122"/>
              </a:rPr>
              <a:t>。得益于</a:t>
            </a:r>
            <a:r>
              <a:rPr lang="zh-CN" altLang="en-US" sz="1600" dirty="0">
                <a:latin typeface="仿宋" panose="02010609060101010101" pitchFamily="49" charset="-122"/>
                <a:ea typeface="仿宋" panose="02010609060101010101" pitchFamily="49" charset="-122"/>
              </a:rPr>
              <a:t>去掉了</a:t>
            </a:r>
            <a:r>
              <a:rPr lang="en-US" altLang="zh-CN" sz="1600" dirty="0">
                <a:latin typeface="仿宋" panose="02010609060101010101" pitchFamily="49" charset="-122"/>
                <a:ea typeface="仿宋" panose="02010609060101010101" pitchFamily="49" charset="-122"/>
              </a:rPr>
              <a:t>bounding box proposal</a:t>
            </a:r>
            <a:r>
              <a:rPr lang="zh-CN" altLang="en-US" sz="1600" dirty="0">
                <a:latin typeface="仿宋" panose="02010609060101010101" pitchFamily="49" charset="-122"/>
                <a:ea typeface="仿宋" panose="02010609060101010101" pitchFamily="49" charset="-122"/>
              </a:rPr>
              <a:t>以及后续的</a:t>
            </a:r>
            <a:r>
              <a:rPr lang="en-US" altLang="zh-CN" sz="1600" dirty="0">
                <a:latin typeface="仿宋" panose="02010609060101010101" pitchFamily="49" charset="-122"/>
                <a:ea typeface="仿宋" panose="02010609060101010101" pitchFamily="49" charset="-122"/>
              </a:rPr>
              <a:t>pixel</a:t>
            </a:r>
            <a:r>
              <a:rPr lang="zh-CN" altLang="en-US" sz="1600" dirty="0">
                <a:latin typeface="仿宋" panose="02010609060101010101" pitchFamily="49" charset="-122"/>
                <a:ea typeface="仿宋" panose="02010609060101010101" pitchFamily="49" charset="-122"/>
              </a:rPr>
              <a:t>或</a:t>
            </a:r>
            <a:r>
              <a:rPr lang="en-US" altLang="zh-CN" sz="1600" dirty="0">
                <a:latin typeface="仿宋" panose="02010609060101010101" pitchFamily="49" charset="-122"/>
                <a:ea typeface="仿宋" panose="02010609060101010101" pitchFamily="49" charset="-122"/>
              </a:rPr>
              <a:t>feature</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resampling</a:t>
            </a:r>
            <a:r>
              <a:rPr lang="zh-CN" altLang="en-US" sz="1600" dirty="0">
                <a:latin typeface="仿宋" panose="02010609060101010101" pitchFamily="49" charset="-122"/>
                <a:ea typeface="仿宋" panose="02010609060101010101" pitchFamily="49" charset="-122"/>
              </a:rPr>
              <a:t>步骤</a:t>
            </a:r>
            <a:r>
              <a:rPr lang="zh-CN" altLang="en-US" sz="1600" dirty="0" smtClean="0">
                <a:latin typeface="仿宋" panose="02010609060101010101" pitchFamily="49" charset="-122"/>
                <a:ea typeface="仿宋" panose="02010609060101010101" pitchFamily="49" charset="-122"/>
              </a:rPr>
              <a:t>。</a:t>
            </a:r>
            <a:endParaRPr lang="en-US" altLang="zh-CN" sz="1600" dirty="0">
              <a:latin typeface="仿宋" panose="02010609060101010101" pitchFamily="49" charset="-122"/>
              <a:ea typeface="仿宋" panose="02010609060101010101" pitchFamily="49" charset="-122"/>
            </a:endParaRPr>
          </a:p>
        </p:txBody>
      </p:sp>
      <p:sp>
        <p:nvSpPr>
          <p:cNvPr id="2" name="矩形 1"/>
          <p:cNvSpPr/>
          <p:nvPr/>
        </p:nvSpPr>
        <p:spPr>
          <a:xfrm>
            <a:off x="7472994" y="117086"/>
            <a:ext cx="4544834" cy="307777"/>
          </a:xfrm>
          <a:prstGeom prst="rect">
            <a:avLst/>
          </a:prstGeom>
        </p:spPr>
        <p:txBody>
          <a:bodyPr wrap="none">
            <a:spAutoFit/>
          </a:bodyPr>
          <a:lstStyle/>
          <a:p>
            <a:r>
              <a:rPr lang="en-US" altLang="zh-CN" sz="1400" dirty="0">
                <a:solidFill>
                  <a:srgbClr val="00B0F0"/>
                </a:solidFill>
              </a:rPr>
              <a:t>38*38*4+19*19*6+10*10*6+5*5*6+3*3*4+1*1*4=8732</a:t>
            </a:r>
            <a:endParaRPr lang="zh-CN" altLang="en-US" sz="1400" dirty="0">
              <a:solidFill>
                <a:srgbClr val="00B0F0"/>
              </a:solidFill>
            </a:endParaRPr>
          </a:p>
        </p:txBody>
      </p:sp>
    </p:spTree>
    <p:extLst>
      <p:ext uri="{BB962C8B-B14F-4D97-AF65-F5344CB8AC3E}">
        <p14:creationId xmlns:p14="http://schemas.microsoft.com/office/powerpoint/2010/main" val="4049941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719" y="117086"/>
            <a:ext cx="5373587" cy="461665"/>
          </a:xfrm>
          <a:prstGeom prst="rect">
            <a:avLst/>
          </a:prstGeom>
        </p:spPr>
        <p:txBody>
          <a:bodyPr wrap="none">
            <a:spAutoFit/>
          </a:bodyPr>
          <a:lstStyle/>
          <a:p>
            <a:r>
              <a:rPr lang="en-US" altLang="zh-CN" sz="2400" dirty="0" smtClean="0">
                <a:solidFill>
                  <a:srgbClr val="7030A0"/>
                </a:solidFill>
              </a:rPr>
              <a:t>2. </a:t>
            </a:r>
            <a:r>
              <a:rPr lang="en-US" altLang="zh-CN" sz="2400" dirty="0">
                <a:solidFill>
                  <a:srgbClr val="7030A0"/>
                </a:solidFill>
              </a:rPr>
              <a:t>default box </a:t>
            </a:r>
            <a:r>
              <a:rPr lang="zh-CN" altLang="en-US" sz="2400" dirty="0" smtClean="0">
                <a:solidFill>
                  <a:srgbClr val="7030A0"/>
                </a:solidFill>
              </a:rPr>
              <a:t>和 </a:t>
            </a:r>
            <a:r>
              <a:rPr lang="en-US" altLang="zh-CN" sz="2400" dirty="0">
                <a:solidFill>
                  <a:srgbClr val="7030A0"/>
                </a:solidFill>
              </a:rPr>
              <a:t>feature map cell </a:t>
            </a:r>
            <a:endParaRPr lang="zh-CN" altLang="en-US" sz="2400" dirty="0">
              <a:solidFill>
                <a:srgbClr val="7030A0"/>
              </a:solidFill>
            </a:endParaRPr>
          </a:p>
        </p:txBody>
      </p:sp>
      <p:pic>
        <p:nvPicPr>
          <p:cNvPr id="5" name="图片 4"/>
          <p:cNvPicPr>
            <a:picLocks noChangeAspect="1"/>
          </p:cNvPicPr>
          <p:nvPr/>
        </p:nvPicPr>
        <p:blipFill>
          <a:blip r:embed="rId2"/>
          <a:stretch>
            <a:fillRect/>
          </a:stretch>
        </p:blipFill>
        <p:spPr>
          <a:xfrm>
            <a:off x="2684515" y="768096"/>
            <a:ext cx="7132061" cy="4265437"/>
          </a:xfrm>
          <a:prstGeom prst="rect">
            <a:avLst/>
          </a:prstGeom>
        </p:spPr>
      </p:pic>
      <p:sp>
        <p:nvSpPr>
          <p:cNvPr id="7" name="矩形 6"/>
          <p:cNvSpPr/>
          <p:nvPr/>
        </p:nvSpPr>
        <p:spPr>
          <a:xfrm>
            <a:off x="2053578" y="5222878"/>
            <a:ext cx="9211830" cy="1077218"/>
          </a:xfrm>
          <a:prstGeom prst="rect">
            <a:avLst/>
          </a:prstGeom>
        </p:spPr>
        <p:txBody>
          <a:bodyPr wrap="square">
            <a:spAutoFit/>
          </a:bodyPr>
          <a:lstStyle/>
          <a:p>
            <a:pPr marL="285750" lvl="0" indent="-285750" defTabSz="914400" eaLnBrk="0" fontAlgn="base" hangingPunct="0">
              <a:spcBef>
                <a:spcPct val="0"/>
              </a:spcBef>
              <a:spcAft>
                <a:spcPct val="0"/>
              </a:spcAft>
              <a:buFont typeface="Wingdings" panose="05000000000000000000" pitchFamily="2" charset="2"/>
              <a:buChar char="l"/>
            </a:pPr>
            <a:r>
              <a:rPr lang="zh-CN" altLang="zh-CN" sz="1600" dirty="0" smtClean="0">
                <a:latin typeface="仿宋" panose="02010609060101010101" pitchFamily="49" charset="-122"/>
                <a:ea typeface="仿宋" panose="02010609060101010101" pitchFamily="49" charset="-122"/>
              </a:rPr>
              <a:t>feature </a:t>
            </a:r>
            <a:r>
              <a:rPr lang="zh-CN" altLang="zh-CN" sz="1600" dirty="0">
                <a:latin typeface="仿宋" panose="02010609060101010101" pitchFamily="49" charset="-122"/>
                <a:ea typeface="仿宋" panose="02010609060101010101" pitchFamily="49" charset="-122"/>
              </a:rPr>
              <a:t>map </a:t>
            </a:r>
            <a:r>
              <a:rPr lang="zh-CN" altLang="zh-CN" sz="1600" dirty="0" smtClean="0">
                <a:latin typeface="仿宋" panose="02010609060101010101" pitchFamily="49" charset="-122"/>
                <a:ea typeface="仿宋" panose="02010609060101010101" pitchFamily="49" charset="-122"/>
              </a:rPr>
              <a:t>cell</a:t>
            </a:r>
            <a:r>
              <a:rPr lang="zh-CN" altLang="en-US" sz="1600" dirty="0" smtClean="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就是将 feature map 切分成 8×8 或者 4×4 之后的</a:t>
            </a:r>
            <a:r>
              <a:rPr lang="zh-CN" altLang="zh-CN" sz="1600" dirty="0" smtClean="0">
                <a:latin typeface="仿宋" panose="02010609060101010101" pitchFamily="49" charset="-122"/>
                <a:ea typeface="仿宋" panose="02010609060101010101" pitchFamily="49" charset="-122"/>
              </a:rPr>
              <a:t>一个个</a:t>
            </a:r>
            <a:r>
              <a:rPr lang="zh-CN" altLang="en-US" sz="1600" dirty="0" smtClean="0">
                <a:latin typeface="仿宋" panose="02010609060101010101" pitchFamily="49" charset="-122"/>
                <a:ea typeface="仿宋" panose="02010609060101010101" pitchFamily="49" charset="-122"/>
              </a:rPr>
              <a:t>格子</a:t>
            </a:r>
            <a:r>
              <a:rPr lang="zh-CN" altLang="zh-CN" sz="1600" dirty="0" smtClean="0">
                <a:latin typeface="仿宋" panose="02010609060101010101" pitchFamily="49" charset="-122"/>
                <a:ea typeface="仿宋" panose="02010609060101010101" pitchFamily="49" charset="-122"/>
              </a:rPr>
              <a:t>；</a:t>
            </a:r>
            <a:endParaRPr lang="zh-CN" altLang="zh-CN" sz="1600" dirty="0">
              <a:latin typeface="仿宋" panose="02010609060101010101" pitchFamily="49" charset="-122"/>
              <a:ea typeface="仿宋" panose="02010609060101010101" pitchFamily="49" charset="-122"/>
            </a:endParaRPr>
          </a:p>
          <a:p>
            <a:pPr marL="285750" lvl="0" indent="-285750" defTabSz="914400" eaLnBrk="0" fontAlgn="base" hangingPunct="0">
              <a:spcBef>
                <a:spcPct val="0"/>
              </a:spcBef>
              <a:spcAft>
                <a:spcPct val="0"/>
              </a:spcAft>
              <a:buFont typeface="Wingdings" panose="05000000000000000000" pitchFamily="2" charset="2"/>
              <a:buChar char="l"/>
            </a:pPr>
            <a:r>
              <a:rPr lang="zh-CN" altLang="zh-CN" sz="1600" dirty="0" smtClean="0">
                <a:latin typeface="仿宋" panose="02010609060101010101" pitchFamily="49" charset="-122"/>
                <a:ea typeface="仿宋" panose="02010609060101010101" pitchFamily="49" charset="-122"/>
              </a:rPr>
              <a:t>default box</a:t>
            </a:r>
            <a:r>
              <a:rPr lang="zh-CN" altLang="en-US" sz="1600" dirty="0" smtClean="0">
                <a:latin typeface="仿宋" panose="02010609060101010101" pitchFamily="49" charset="-122"/>
                <a:ea typeface="仿宋" panose="02010609060101010101" pitchFamily="49" charset="-122"/>
              </a:rPr>
              <a:t>：</a:t>
            </a:r>
            <a:r>
              <a:rPr lang="zh-CN" altLang="zh-CN" sz="1600" dirty="0" smtClean="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就是每一个格子上，一系列固定大小的 box，即图中虚线所形成的一系列 </a:t>
            </a:r>
            <a:r>
              <a:rPr lang="zh-CN" altLang="zh-CN" sz="1600" dirty="0" smtClean="0">
                <a:latin typeface="仿宋" panose="02010609060101010101" pitchFamily="49" charset="-122"/>
                <a:ea typeface="仿宋" panose="02010609060101010101" pitchFamily="49" charset="-122"/>
              </a:rPr>
              <a:t>boxes。</a:t>
            </a:r>
            <a:endParaRPr lang="en-US" altLang="zh-CN" sz="1600" dirty="0" smtClean="0">
              <a:latin typeface="仿宋" panose="02010609060101010101" pitchFamily="49" charset="-122"/>
              <a:ea typeface="仿宋" panose="02010609060101010101" pitchFamily="49" charset="-122"/>
            </a:endParaRPr>
          </a:p>
          <a:p>
            <a:pPr marL="285750" lvl="0" indent="-285750" defTabSz="914400" eaLnBrk="0" fontAlgn="base" hangingPunct="0">
              <a:spcBef>
                <a:spcPct val="0"/>
              </a:spcBef>
              <a:spcAft>
                <a:spcPct val="0"/>
              </a:spcAft>
              <a:buFont typeface="Wingdings" panose="05000000000000000000" pitchFamily="2" charset="2"/>
              <a:buChar char="l"/>
            </a:pPr>
            <a:r>
              <a:rPr lang="en-US" altLang="zh-CN" sz="1600" dirty="0" smtClean="0">
                <a:latin typeface="仿宋" panose="02010609060101010101" pitchFamily="49" charset="-122"/>
                <a:ea typeface="仿宋" panose="02010609060101010101" pitchFamily="49" charset="-122"/>
              </a:rPr>
              <a:t>default </a:t>
            </a:r>
            <a:r>
              <a:rPr lang="en-US" altLang="zh-CN" sz="1600" dirty="0">
                <a:latin typeface="仿宋" panose="02010609060101010101" pitchFamily="49" charset="-122"/>
                <a:ea typeface="仿宋" panose="02010609060101010101" pitchFamily="49" charset="-122"/>
              </a:rPr>
              <a:t>box </a:t>
            </a:r>
            <a:r>
              <a:rPr lang="zh-CN" altLang="en-US" sz="1600" dirty="0">
                <a:latin typeface="仿宋" panose="02010609060101010101" pitchFamily="49" charset="-122"/>
                <a:ea typeface="仿宋" panose="02010609060101010101" pitchFamily="49" charset="-122"/>
              </a:rPr>
              <a:t>很类似于 </a:t>
            </a:r>
            <a:r>
              <a:rPr lang="en-US" altLang="zh-CN" sz="1600" dirty="0">
                <a:latin typeface="仿宋" panose="02010609060101010101" pitchFamily="49" charset="-122"/>
                <a:ea typeface="仿宋" panose="02010609060101010101" pitchFamily="49" charset="-122"/>
              </a:rPr>
              <a:t>Faster R-CNN </a:t>
            </a:r>
            <a:r>
              <a:rPr lang="zh-CN" altLang="en-US" sz="1600" dirty="0">
                <a:latin typeface="仿宋" panose="02010609060101010101" pitchFamily="49" charset="-122"/>
                <a:ea typeface="仿宋" panose="02010609060101010101" pitchFamily="49" charset="-122"/>
              </a:rPr>
              <a:t>中的 </a:t>
            </a:r>
            <a:r>
              <a:rPr lang="en-US" altLang="zh-CN" sz="1600" dirty="0">
                <a:latin typeface="仿宋" panose="02010609060101010101" pitchFamily="49" charset="-122"/>
                <a:ea typeface="仿宋" panose="02010609060101010101" pitchFamily="49" charset="-122"/>
              </a:rPr>
              <a:t>Anchor boxes</a:t>
            </a:r>
            <a:r>
              <a:rPr lang="zh-CN" altLang="en-US" sz="1600" dirty="0" smtClean="0">
                <a:latin typeface="仿宋" panose="02010609060101010101" pitchFamily="49" charset="-122"/>
                <a:ea typeface="仿宋" panose="02010609060101010101" pitchFamily="49" charset="-122"/>
              </a:rPr>
              <a:t>，本文</a:t>
            </a:r>
            <a:r>
              <a:rPr lang="zh-CN" altLang="en-US" sz="1600" dirty="0">
                <a:latin typeface="仿宋" panose="02010609060101010101" pitchFamily="49" charset="-122"/>
                <a:ea typeface="仿宋" panose="02010609060101010101" pitchFamily="49" charset="-122"/>
              </a:rPr>
              <a:t>中的 </a:t>
            </a:r>
            <a:r>
              <a:rPr lang="en-US" altLang="zh-CN" sz="1600" dirty="0">
                <a:latin typeface="仿宋" panose="02010609060101010101" pitchFamily="49" charset="-122"/>
                <a:ea typeface="仿宋" panose="02010609060101010101" pitchFamily="49" charset="-122"/>
              </a:rPr>
              <a:t>Anchor boxes </a:t>
            </a:r>
            <a:r>
              <a:rPr lang="zh-CN" altLang="en-US" sz="1600" dirty="0">
                <a:latin typeface="仿宋" panose="02010609060101010101" pitchFamily="49" charset="-122"/>
                <a:ea typeface="仿宋" panose="02010609060101010101" pitchFamily="49" charset="-122"/>
              </a:rPr>
              <a:t>用在了不同分辨率的 </a:t>
            </a:r>
            <a:r>
              <a:rPr lang="en-US" altLang="zh-CN" sz="1600" dirty="0">
                <a:latin typeface="仿宋" panose="02010609060101010101" pitchFamily="49" charset="-122"/>
                <a:ea typeface="仿宋" panose="02010609060101010101" pitchFamily="49" charset="-122"/>
              </a:rPr>
              <a:t>feature maps </a:t>
            </a:r>
            <a:r>
              <a:rPr lang="zh-CN" altLang="en-US" sz="1600" dirty="0" smtClean="0">
                <a:latin typeface="仿宋" panose="02010609060101010101" pitchFamily="49" charset="-122"/>
                <a:ea typeface="仿宋" panose="02010609060101010101" pitchFamily="49" charset="-122"/>
              </a:rPr>
              <a:t>。</a:t>
            </a:r>
            <a:endParaRPr lang="zh-CN" altLang="zh-CN" sz="1600"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539366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015" y="135374"/>
            <a:ext cx="2678938" cy="461665"/>
          </a:xfrm>
          <a:prstGeom prst="rect">
            <a:avLst/>
          </a:prstGeom>
        </p:spPr>
        <p:txBody>
          <a:bodyPr wrap="none">
            <a:spAutoFit/>
          </a:bodyPr>
          <a:lstStyle/>
          <a:p>
            <a:r>
              <a:rPr lang="en-US" altLang="zh-CN" sz="2400" dirty="0" smtClean="0">
                <a:solidFill>
                  <a:srgbClr val="7030A0"/>
                </a:solidFill>
              </a:rPr>
              <a:t>3. </a:t>
            </a:r>
            <a:r>
              <a:rPr lang="zh-CN" altLang="en-US" sz="2400" dirty="0" smtClean="0">
                <a:solidFill>
                  <a:srgbClr val="7030A0"/>
                </a:solidFill>
              </a:rPr>
              <a:t>辅助</a:t>
            </a:r>
            <a:r>
              <a:rPr lang="zh-CN" altLang="en-US" sz="2400" dirty="0">
                <a:solidFill>
                  <a:srgbClr val="7030A0"/>
                </a:solidFill>
              </a:rPr>
              <a:t>的网络结构</a:t>
            </a:r>
          </a:p>
        </p:txBody>
      </p:sp>
      <p:sp>
        <p:nvSpPr>
          <p:cNvPr id="6" name="矩形 5"/>
          <p:cNvSpPr/>
          <p:nvPr/>
        </p:nvSpPr>
        <p:spPr>
          <a:xfrm>
            <a:off x="1868424" y="812441"/>
            <a:ext cx="9927336" cy="5016758"/>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仿宋" panose="02010609060101010101" pitchFamily="49" charset="-122"/>
                <a:ea typeface="仿宋" panose="02010609060101010101" pitchFamily="49" charset="-122"/>
              </a:rPr>
              <a:t>Multi-scale feature maps for detection </a:t>
            </a:r>
          </a:p>
          <a:p>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      </a:t>
            </a:r>
            <a:r>
              <a:rPr lang="zh-CN" altLang="en-US" sz="1600" dirty="0" smtClean="0">
                <a:latin typeface="仿宋" panose="02010609060101010101" pitchFamily="49" charset="-122"/>
                <a:ea typeface="仿宋" panose="02010609060101010101" pitchFamily="49" charset="-122"/>
              </a:rPr>
              <a:t>卷积层</a:t>
            </a:r>
            <a:r>
              <a:rPr lang="en-US" altLang="zh-CN" sz="1600" dirty="0" smtClean="0">
                <a:latin typeface="仿宋" panose="02010609060101010101" pitchFamily="49" charset="-122"/>
                <a:ea typeface="仿宋" panose="02010609060101010101" pitchFamily="49" charset="-122"/>
              </a:rPr>
              <a:t>size</a:t>
            </a:r>
            <a:r>
              <a:rPr lang="zh-CN" altLang="en-US" sz="1600" dirty="0" smtClean="0">
                <a:latin typeface="仿宋" panose="02010609060101010101" pitchFamily="49" charset="-122"/>
                <a:ea typeface="仿宋" panose="02010609060101010101" pitchFamily="49" charset="-122"/>
              </a:rPr>
              <a:t>逐</a:t>
            </a:r>
            <a:r>
              <a:rPr lang="zh-CN" altLang="en-US" sz="1600" dirty="0">
                <a:latin typeface="仿宋" panose="02010609060101010101" pitchFamily="49" charset="-122"/>
                <a:ea typeface="仿宋" panose="02010609060101010101" pitchFamily="49" charset="-122"/>
              </a:rPr>
              <a:t>层</a:t>
            </a:r>
            <a:r>
              <a:rPr lang="zh-CN" altLang="en-US" sz="1600" dirty="0" smtClean="0">
                <a:latin typeface="仿宋" panose="02010609060101010101" pitchFamily="49" charset="-122"/>
                <a:ea typeface="仿宋" panose="02010609060101010101" pitchFamily="49" charset="-122"/>
              </a:rPr>
              <a:t>递减，可获取多尺度下的特征图用于检测。</a:t>
            </a:r>
            <a:endParaRPr lang="en-US" altLang="zh-CN" sz="1600" dirty="0" smtClean="0">
              <a:latin typeface="仿宋" panose="02010609060101010101" pitchFamily="49" charset="-122"/>
              <a:ea typeface="仿宋" panose="02010609060101010101" pitchFamily="49" charset="-122"/>
            </a:endParaRPr>
          </a:p>
          <a:p>
            <a:endParaRPr lang="zh-CN" altLang="en-US"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en-US" altLang="zh-CN" sz="1600" dirty="0">
                <a:latin typeface="仿宋" panose="02010609060101010101" pitchFamily="49" charset="-122"/>
                <a:ea typeface="仿宋" panose="02010609060101010101" pitchFamily="49" charset="-122"/>
              </a:rPr>
              <a:t>Convolutional predictors for detection </a:t>
            </a:r>
            <a:br>
              <a:rPr lang="en-US" altLang="zh-CN" sz="1600" dirty="0">
                <a:latin typeface="仿宋" panose="02010609060101010101" pitchFamily="49" charset="-122"/>
                <a:ea typeface="仿宋" panose="02010609060101010101" pitchFamily="49" charset="-122"/>
              </a:rPr>
            </a:br>
            <a:r>
              <a:rPr lang="en-US" altLang="zh-CN" sz="1600" dirty="0" smtClean="0">
                <a:latin typeface="仿宋" panose="02010609060101010101" pitchFamily="49" charset="-122"/>
                <a:ea typeface="仿宋" panose="02010609060101010101" pitchFamily="49" charset="-122"/>
              </a:rPr>
              <a:t>    </a:t>
            </a:r>
            <a:r>
              <a:rPr lang="zh-CN" altLang="en-US" sz="1600" dirty="0" smtClean="0">
                <a:latin typeface="仿宋" panose="02010609060101010101" pitchFamily="49" charset="-122"/>
                <a:ea typeface="仿宋" panose="02010609060101010101" pitchFamily="49" charset="-122"/>
              </a:rPr>
              <a:t>每</a:t>
            </a:r>
            <a:r>
              <a:rPr lang="zh-CN" altLang="en-US" sz="1600" dirty="0">
                <a:latin typeface="仿宋" panose="02010609060101010101" pitchFamily="49" charset="-122"/>
                <a:ea typeface="仿宋" panose="02010609060101010101" pitchFamily="49" charset="-122"/>
              </a:rPr>
              <a:t>一个添加的特征层（或者在基础网络结构中的特征层），</a:t>
            </a:r>
            <a:r>
              <a:rPr lang="zh-CN" altLang="en-US" sz="1600" dirty="0" smtClean="0">
                <a:latin typeface="仿宋" panose="02010609060101010101" pitchFamily="49" charset="-122"/>
                <a:ea typeface="仿宋" panose="02010609060101010101" pitchFamily="49" charset="-122"/>
              </a:rPr>
              <a:t>可以用</a:t>
            </a:r>
            <a:r>
              <a:rPr lang="zh-CN" altLang="en-US" sz="1600" dirty="0">
                <a:latin typeface="仿宋" panose="02010609060101010101" pitchFamily="49" charset="-122"/>
                <a:ea typeface="仿宋" panose="02010609060101010101" pitchFamily="49" charset="-122"/>
              </a:rPr>
              <a:t>一系列 </a:t>
            </a:r>
            <a:r>
              <a:rPr lang="en-US" altLang="zh-CN" sz="1600" dirty="0">
                <a:latin typeface="仿宋" panose="02010609060101010101" pitchFamily="49" charset="-122"/>
                <a:ea typeface="仿宋" panose="02010609060101010101" pitchFamily="49" charset="-122"/>
              </a:rPr>
              <a:t>convolutional </a:t>
            </a:r>
            <a:r>
              <a:rPr lang="en-US" altLang="zh-CN" sz="1600" dirty="0" smtClean="0">
                <a:latin typeface="仿宋" panose="02010609060101010101" pitchFamily="49" charset="-122"/>
                <a:ea typeface="仿宋" panose="02010609060101010101" pitchFamily="49" charset="-122"/>
              </a:rPr>
              <a:t>filters</a:t>
            </a:r>
            <a:r>
              <a:rPr lang="zh-CN" altLang="en-US" sz="1600" dirty="0" smtClean="0">
                <a:latin typeface="仿宋" panose="02010609060101010101" pitchFamily="49" charset="-122"/>
                <a:ea typeface="仿宋" panose="02010609060101010101" pitchFamily="49" charset="-122"/>
              </a:rPr>
              <a:t>去</a:t>
            </a:r>
            <a:r>
              <a:rPr lang="zh-CN" altLang="en-US" sz="1600" dirty="0">
                <a:latin typeface="仿宋" panose="02010609060101010101" pitchFamily="49" charset="-122"/>
                <a:ea typeface="仿宋" panose="02010609060101010101" pitchFamily="49" charset="-122"/>
              </a:rPr>
              <a:t>产生一系列固定大小的 </a:t>
            </a:r>
            <a:r>
              <a:rPr lang="en-US" altLang="zh-CN" sz="1600" dirty="0" smtClean="0">
                <a:latin typeface="仿宋" panose="02010609060101010101" pitchFamily="49" charset="-122"/>
                <a:ea typeface="仿宋" panose="02010609060101010101" pitchFamily="49" charset="-122"/>
              </a:rPr>
              <a:t>predictions</a:t>
            </a:r>
            <a:r>
              <a:rPr lang="zh-CN" altLang="en-US" sz="1600" dirty="0" smtClean="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对于一个大小为 </a:t>
            </a:r>
            <a:r>
              <a:rPr lang="en-US" altLang="zh-CN" sz="1600" dirty="0" err="1">
                <a:latin typeface="仿宋" panose="02010609060101010101" pitchFamily="49" charset="-122"/>
                <a:ea typeface="仿宋" panose="02010609060101010101" pitchFamily="49" charset="-122"/>
              </a:rPr>
              <a:t>m×n</a:t>
            </a:r>
            <a:r>
              <a:rPr lang="zh-CN" altLang="en-US" sz="1600" dirty="0">
                <a:latin typeface="仿宋" panose="02010609060101010101" pitchFamily="49" charset="-122"/>
                <a:ea typeface="仿宋" panose="02010609060101010101" pitchFamily="49" charset="-122"/>
              </a:rPr>
              <a:t>，具有 </a:t>
            </a:r>
            <a:r>
              <a:rPr lang="en-US" altLang="zh-CN" sz="1600" dirty="0">
                <a:latin typeface="仿宋" panose="02010609060101010101" pitchFamily="49" charset="-122"/>
                <a:ea typeface="仿宋" panose="02010609060101010101" pitchFamily="49" charset="-122"/>
              </a:rPr>
              <a:t>p </a:t>
            </a:r>
            <a:r>
              <a:rPr lang="zh-CN" altLang="en-US" sz="1600" dirty="0">
                <a:latin typeface="仿宋" panose="02010609060101010101" pitchFamily="49" charset="-122"/>
                <a:ea typeface="仿宋" panose="02010609060101010101" pitchFamily="49" charset="-122"/>
              </a:rPr>
              <a:t>通道的特征层，</a:t>
            </a:r>
            <a:r>
              <a:rPr lang="zh-CN" altLang="en-US" sz="1600" dirty="0" smtClean="0">
                <a:latin typeface="仿宋" panose="02010609060101010101" pitchFamily="49" charset="-122"/>
                <a:ea typeface="仿宋" panose="02010609060101010101" pitchFamily="49" charset="-122"/>
              </a:rPr>
              <a:t>使用</a:t>
            </a:r>
            <a:r>
              <a:rPr lang="en-US" altLang="zh-CN" sz="1600" dirty="0" smtClean="0">
                <a:latin typeface="仿宋" panose="02010609060101010101" pitchFamily="49" charset="-122"/>
                <a:ea typeface="仿宋" panose="02010609060101010101" pitchFamily="49" charset="-122"/>
              </a:rPr>
              <a:t>convolutional </a:t>
            </a:r>
            <a:r>
              <a:rPr lang="en-US" altLang="zh-CN" sz="1600" dirty="0">
                <a:latin typeface="仿宋" panose="02010609060101010101" pitchFamily="49" charset="-122"/>
                <a:ea typeface="仿宋" panose="02010609060101010101" pitchFamily="49" charset="-122"/>
              </a:rPr>
              <a:t>filters </a:t>
            </a:r>
            <a:r>
              <a:rPr lang="en-US" altLang="zh-CN" sz="1600" dirty="0" smtClean="0">
                <a:latin typeface="仿宋" panose="02010609060101010101" pitchFamily="49" charset="-122"/>
                <a:ea typeface="仿宋" panose="02010609060101010101" pitchFamily="49" charset="-122"/>
              </a:rPr>
              <a:t>3×3×p </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kernels</a:t>
            </a:r>
            <a:r>
              <a:rPr lang="zh-CN" altLang="en-US" sz="1600" dirty="0">
                <a:latin typeface="仿宋" panose="02010609060101010101" pitchFamily="49" charset="-122"/>
                <a:ea typeface="仿宋" panose="02010609060101010101" pitchFamily="49" charset="-122"/>
              </a:rPr>
              <a:t>。产生的 </a:t>
            </a:r>
            <a:r>
              <a:rPr lang="en-US" altLang="zh-CN" sz="1600" dirty="0">
                <a:latin typeface="仿宋" panose="02010609060101010101" pitchFamily="49" charset="-122"/>
                <a:ea typeface="仿宋" panose="02010609060101010101" pitchFamily="49" charset="-122"/>
              </a:rPr>
              <a:t>predictions</a:t>
            </a:r>
            <a:r>
              <a:rPr lang="zh-CN" altLang="en-US" sz="1600" dirty="0">
                <a:latin typeface="仿宋" panose="02010609060101010101" pitchFamily="49" charset="-122"/>
                <a:ea typeface="仿宋" panose="02010609060101010101" pitchFamily="49" charset="-122"/>
              </a:rPr>
              <a:t>，那么就是归属类别的一个得分，要么就是相对于 </a:t>
            </a:r>
            <a:r>
              <a:rPr lang="en-US" altLang="zh-CN" sz="1600" dirty="0">
                <a:latin typeface="仿宋" panose="02010609060101010101" pitchFamily="49" charset="-122"/>
                <a:ea typeface="仿宋" panose="02010609060101010101" pitchFamily="49" charset="-122"/>
              </a:rPr>
              <a:t>default box coordinate </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shape offsets</a:t>
            </a:r>
            <a:r>
              <a:rPr lang="zh-CN" altLang="en-US" sz="1600" dirty="0">
                <a:latin typeface="仿宋" panose="02010609060101010101" pitchFamily="49" charset="-122"/>
                <a:ea typeface="仿宋" panose="02010609060101010101" pitchFamily="49" charset="-122"/>
              </a:rPr>
              <a:t>。 </a:t>
            </a:r>
            <a:br>
              <a:rPr lang="zh-CN" altLang="en-US" sz="1600" dirty="0">
                <a:latin typeface="仿宋" panose="02010609060101010101" pitchFamily="49" charset="-122"/>
                <a:ea typeface="仿宋" panose="02010609060101010101" pitchFamily="49" charset="-122"/>
              </a:rPr>
            </a:br>
            <a:r>
              <a:rPr lang="zh-CN" altLang="en-US" sz="1600" dirty="0" smtClean="0">
                <a:latin typeface="仿宋" panose="02010609060101010101" pitchFamily="49" charset="-122"/>
                <a:ea typeface="仿宋" panose="02010609060101010101" pitchFamily="49" charset="-122"/>
              </a:rPr>
              <a:t>    在</a:t>
            </a:r>
            <a:r>
              <a:rPr lang="zh-CN" altLang="en-US" sz="1600" dirty="0">
                <a:latin typeface="仿宋" panose="02010609060101010101" pitchFamily="49" charset="-122"/>
                <a:ea typeface="仿宋" panose="02010609060101010101" pitchFamily="49" charset="-122"/>
              </a:rPr>
              <a:t>每一个 </a:t>
            </a:r>
            <a:r>
              <a:rPr lang="en-US" altLang="zh-CN" sz="1600" dirty="0" err="1">
                <a:latin typeface="仿宋" panose="02010609060101010101" pitchFamily="49" charset="-122"/>
                <a:ea typeface="仿宋" panose="02010609060101010101" pitchFamily="49" charset="-122"/>
              </a:rPr>
              <a:t>m×n</a:t>
            </a:r>
            <a:r>
              <a:rPr lang="en-US" altLang="zh-CN" sz="1600" dirty="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的特征图位置上，使用上面的 </a:t>
            </a:r>
            <a:r>
              <a:rPr lang="en-US" altLang="zh-CN" sz="1600" dirty="0">
                <a:latin typeface="仿宋" panose="02010609060101010101" pitchFamily="49" charset="-122"/>
                <a:ea typeface="仿宋" panose="02010609060101010101" pitchFamily="49" charset="-122"/>
              </a:rPr>
              <a:t>3×3 </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kernel</a:t>
            </a:r>
            <a:r>
              <a:rPr lang="zh-CN" altLang="en-US" sz="1600" dirty="0">
                <a:latin typeface="仿宋" panose="02010609060101010101" pitchFamily="49" charset="-122"/>
                <a:ea typeface="仿宋" panose="02010609060101010101" pitchFamily="49" charset="-122"/>
              </a:rPr>
              <a:t>，会产生一个输出值。</a:t>
            </a:r>
            <a:r>
              <a:rPr lang="en-US" altLang="zh-CN" sz="1600" dirty="0">
                <a:latin typeface="仿宋" panose="02010609060101010101" pitchFamily="49" charset="-122"/>
                <a:ea typeface="仿宋" panose="02010609060101010101" pitchFamily="49" charset="-122"/>
              </a:rPr>
              <a:t>bounding box </a:t>
            </a:r>
            <a:r>
              <a:rPr lang="en-US" altLang="zh-CN" sz="1600" dirty="0" smtClean="0">
                <a:latin typeface="仿宋" panose="02010609060101010101" pitchFamily="49" charset="-122"/>
                <a:ea typeface="仿宋" panose="02010609060101010101" pitchFamily="49" charset="-122"/>
              </a:rPr>
              <a:t>offset</a:t>
            </a:r>
            <a:r>
              <a:rPr lang="zh-CN" altLang="en-US" sz="1600" dirty="0" smtClean="0">
                <a:latin typeface="仿宋" panose="02010609060101010101" pitchFamily="49" charset="-122"/>
                <a:ea typeface="仿宋" panose="02010609060101010101" pitchFamily="49" charset="-122"/>
              </a:rPr>
              <a:t>值</a:t>
            </a:r>
            <a:r>
              <a:rPr lang="zh-CN" altLang="en-US" sz="1600" dirty="0">
                <a:latin typeface="仿宋" panose="02010609060101010101" pitchFamily="49" charset="-122"/>
                <a:ea typeface="仿宋" panose="02010609060101010101" pitchFamily="49" charset="-122"/>
              </a:rPr>
              <a:t>是输出的 </a:t>
            </a:r>
            <a:r>
              <a:rPr lang="en-US" altLang="zh-CN" sz="1600" dirty="0">
                <a:latin typeface="仿宋" panose="02010609060101010101" pitchFamily="49" charset="-122"/>
                <a:ea typeface="仿宋" panose="02010609060101010101" pitchFamily="49" charset="-122"/>
              </a:rPr>
              <a:t>default box </a:t>
            </a:r>
            <a:r>
              <a:rPr lang="zh-CN" altLang="en-US" sz="1600" dirty="0">
                <a:latin typeface="仿宋" panose="02010609060101010101" pitchFamily="49" charset="-122"/>
                <a:ea typeface="仿宋" panose="02010609060101010101" pitchFamily="49" charset="-122"/>
              </a:rPr>
              <a:t>与此时 </a:t>
            </a:r>
            <a:r>
              <a:rPr lang="en-US" altLang="zh-CN" sz="1600" dirty="0">
                <a:latin typeface="仿宋" panose="02010609060101010101" pitchFamily="49" charset="-122"/>
                <a:ea typeface="仿宋" panose="02010609060101010101" pitchFamily="49" charset="-122"/>
              </a:rPr>
              <a:t>feature map location </a:t>
            </a:r>
            <a:r>
              <a:rPr lang="zh-CN" altLang="en-US" sz="1600" dirty="0">
                <a:latin typeface="仿宋" panose="02010609060101010101" pitchFamily="49" charset="-122"/>
                <a:ea typeface="仿宋" panose="02010609060101010101" pitchFamily="49" charset="-122"/>
              </a:rPr>
              <a:t>之间的相对距离（</a:t>
            </a:r>
            <a:r>
              <a:rPr lang="en-US" altLang="zh-CN" sz="1600" dirty="0">
                <a:latin typeface="仿宋" panose="02010609060101010101" pitchFamily="49" charset="-122"/>
                <a:ea typeface="仿宋" panose="02010609060101010101" pitchFamily="49" charset="-122"/>
              </a:rPr>
              <a:t>YOLO </a:t>
            </a:r>
            <a:r>
              <a:rPr lang="zh-CN" altLang="en-US" sz="1600" dirty="0">
                <a:latin typeface="仿宋" panose="02010609060101010101" pitchFamily="49" charset="-122"/>
                <a:ea typeface="仿宋" panose="02010609060101010101" pitchFamily="49" charset="-122"/>
              </a:rPr>
              <a:t>架构则是用一个全连接层来代替这里的卷积层）</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endParaRPr lang="zh-CN" altLang="en-US"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en-US" altLang="zh-CN" sz="1600" dirty="0">
                <a:latin typeface="仿宋" panose="02010609060101010101" pitchFamily="49" charset="-122"/>
                <a:ea typeface="仿宋" panose="02010609060101010101" pitchFamily="49" charset="-122"/>
              </a:rPr>
              <a:t>Default boxes and aspect ratios </a:t>
            </a:r>
            <a:br>
              <a:rPr lang="en-US" altLang="zh-CN" sz="1600" dirty="0">
                <a:latin typeface="仿宋" panose="02010609060101010101" pitchFamily="49" charset="-122"/>
                <a:ea typeface="仿宋" panose="02010609060101010101" pitchFamily="49" charset="-122"/>
              </a:rPr>
            </a:br>
            <a:r>
              <a:rPr lang="en-US" altLang="zh-CN" sz="1600" dirty="0" smtClean="0">
                <a:latin typeface="仿宋" panose="02010609060101010101" pitchFamily="49" charset="-122"/>
                <a:ea typeface="仿宋" panose="02010609060101010101" pitchFamily="49" charset="-122"/>
              </a:rPr>
              <a:t>    </a:t>
            </a:r>
            <a:r>
              <a:rPr lang="zh-CN" altLang="en-US" sz="1600" dirty="0" smtClean="0">
                <a:latin typeface="仿宋" panose="02010609060101010101" pitchFamily="49" charset="-122"/>
                <a:ea typeface="仿宋" panose="02010609060101010101" pitchFamily="49" charset="-122"/>
              </a:rPr>
              <a:t>每</a:t>
            </a:r>
            <a:r>
              <a:rPr lang="zh-CN" altLang="en-US" sz="1600" dirty="0">
                <a:latin typeface="仿宋" panose="02010609060101010101" pitchFamily="49" charset="-122"/>
                <a:ea typeface="仿宋" panose="02010609060101010101" pitchFamily="49" charset="-122"/>
              </a:rPr>
              <a:t>一</a:t>
            </a:r>
            <a:r>
              <a:rPr lang="zh-CN" altLang="en-US" sz="1600" dirty="0" smtClean="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default box</a:t>
            </a:r>
            <a:r>
              <a:rPr lang="zh-CN" altLang="en-US" sz="1600" dirty="0" smtClean="0">
                <a:latin typeface="仿宋" panose="02010609060101010101" pitchFamily="49" charset="-122"/>
                <a:ea typeface="仿宋" panose="02010609060101010101" pitchFamily="49" charset="-122"/>
              </a:rPr>
              <a:t>相对</a:t>
            </a:r>
            <a:r>
              <a:rPr lang="zh-CN" altLang="en-US" sz="1600" dirty="0">
                <a:latin typeface="仿宋" panose="02010609060101010101" pitchFamily="49" charset="-122"/>
                <a:ea typeface="仿宋" panose="02010609060101010101" pitchFamily="49" charset="-122"/>
              </a:rPr>
              <a:t>于与其对应</a:t>
            </a:r>
            <a:r>
              <a:rPr lang="zh-CN" altLang="en-US" sz="1600" dirty="0" smtClean="0">
                <a:latin typeface="仿宋" panose="02010609060101010101" pitchFamily="49" charset="-122"/>
                <a:ea typeface="仿宋" panose="02010609060101010101" pitchFamily="49" charset="-122"/>
              </a:rPr>
              <a:t>的</a:t>
            </a:r>
            <a:r>
              <a:rPr lang="en-US" altLang="zh-CN" sz="1600" dirty="0" smtClean="0">
                <a:latin typeface="仿宋" panose="02010609060101010101" pitchFamily="49" charset="-122"/>
                <a:ea typeface="仿宋" panose="02010609060101010101" pitchFamily="49" charset="-122"/>
              </a:rPr>
              <a:t>feature </a:t>
            </a:r>
            <a:r>
              <a:rPr lang="en-US" altLang="zh-CN" sz="1600" dirty="0">
                <a:latin typeface="仿宋" panose="02010609060101010101" pitchFamily="49" charset="-122"/>
                <a:ea typeface="仿宋" panose="02010609060101010101" pitchFamily="49" charset="-122"/>
              </a:rPr>
              <a:t>map </a:t>
            </a:r>
            <a:r>
              <a:rPr lang="en-US" altLang="zh-CN" sz="1600" dirty="0" smtClean="0">
                <a:latin typeface="仿宋" panose="02010609060101010101" pitchFamily="49" charset="-122"/>
                <a:ea typeface="仿宋" panose="02010609060101010101" pitchFamily="49" charset="-122"/>
              </a:rPr>
              <a:t>cell</a:t>
            </a:r>
            <a:r>
              <a:rPr lang="zh-CN" altLang="en-US" sz="1600" dirty="0" smtClean="0">
                <a:latin typeface="仿宋" panose="02010609060101010101" pitchFamily="49" charset="-122"/>
                <a:ea typeface="仿宋" panose="02010609060101010101" pitchFamily="49" charset="-122"/>
              </a:rPr>
              <a:t>的</a:t>
            </a:r>
            <a:r>
              <a:rPr lang="zh-CN" altLang="en-US" sz="1600" dirty="0">
                <a:latin typeface="仿宋" panose="02010609060101010101" pitchFamily="49" charset="-122"/>
                <a:ea typeface="仿宋" panose="02010609060101010101" pitchFamily="49" charset="-122"/>
              </a:rPr>
              <a:t>位置是固定的</a:t>
            </a:r>
            <a:r>
              <a:rPr lang="zh-CN" altLang="en-US" sz="1600" dirty="0" smtClean="0">
                <a:latin typeface="仿宋" panose="02010609060101010101" pitchFamily="49" charset="-122"/>
                <a:ea typeface="仿宋" panose="02010609060101010101" pitchFamily="49" charset="-122"/>
              </a:rPr>
              <a:t>。在</a:t>
            </a:r>
            <a:r>
              <a:rPr lang="zh-CN" altLang="en-US" sz="1600" dirty="0">
                <a:latin typeface="仿宋" panose="02010609060101010101" pitchFamily="49" charset="-122"/>
                <a:ea typeface="仿宋" panose="02010609060101010101" pitchFamily="49" charset="-122"/>
              </a:rPr>
              <a:t>每一个 </a:t>
            </a:r>
            <a:r>
              <a:rPr lang="en-US" altLang="zh-CN" sz="1600" dirty="0">
                <a:latin typeface="仿宋" panose="02010609060101010101" pitchFamily="49" charset="-122"/>
                <a:ea typeface="仿宋" panose="02010609060101010101" pitchFamily="49" charset="-122"/>
              </a:rPr>
              <a:t>feature map </a:t>
            </a:r>
            <a:r>
              <a:rPr lang="en-US" altLang="zh-CN" sz="1600" dirty="0" smtClean="0">
                <a:latin typeface="仿宋" panose="02010609060101010101" pitchFamily="49" charset="-122"/>
                <a:ea typeface="仿宋" panose="02010609060101010101" pitchFamily="49" charset="-122"/>
              </a:rPr>
              <a:t>cell</a:t>
            </a:r>
            <a:r>
              <a:rPr lang="zh-CN" altLang="en-US" sz="1600" dirty="0" smtClean="0">
                <a:latin typeface="仿宋" panose="02010609060101010101" pitchFamily="49" charset="-122"/>
                <a:ea typeface="仿宋" panose="02010609060101010101" pitchFamily="49" charset="-122"/>
              </a:rPr>
              <a:t>中</a:t>
            </a:r>
            <a:r>
              <a:rPr lang="zh-CN" altLang="en-US" sz="1600" dirty="0">
                <a:latin typeface="仿宋" panose="02010609060101010101" pitchFamily="49" charset="-122"/>
                <a:ea typeface="仿宋" panose="02010609060101010101" pitchFamily="49" charset="-122"/>
              </a:rPr>
              <a:t>，我们</a:t>
            </a:r>
            <a:r>
              <a:rPr lang="zh-CN" altLang="en-US" sz="1600" dirty="0" smtClean="0">
                <a:latin typeface="仿宋" panose="02010609060101010101" pitchFamily="49" charset="-122"/>
                <a:ea typeface="仿宋" panose="02010609060101010101" pitchFamily="49" charset="-122"/>
              </a:rPr>
              <a:t>要</a:t>
            </a:r>
            <a:r>
              <a:rPr lang="en-US" altLang="zh-CN" sz="1600" dirty="0" smtClean="0">
                <a:latin typeface="仿宋" panose="02010609060101010101" pitchFamily="49" charset="-122"/>
                <a:ea typeface="仿宋" panose="02010609060101010101" pitchFamily="49" charset="-122"/>
              </a:rPr>
              <a:t>predict</a:t>
            </a:r>
            <a:r>
              <a:rPr lang="zh-CN" altLang="en-US" sz="1600" dirty="0" smtClean="0">
                <a:latin typeface="仿宋" panose="02010609060101010101" pitchFamily="49" charset="-122"/>
                <a:ea typeface="仿宋" panose="02010609060101010101" pitchFamily="49" charset="-122"/>
              </a:rPr>
              <a:t>得到的</a:t>
            </a:r>
            <a:r>
              <a:rPr lang="en-US" altLang="zh-CN" sz="1600" dirty="0" smtClean="0">
                <a:latin typeface="仿宋" panose="02010609060101010101" pitchFamily="49" charset="-122"/>
                <a:ea typeface="仿宋" panose="02010609060101010101" pitchFamily="49" charset="-122"/>
              </a:rPr>
              <a:t>box</a:t>
            </a:r>
            <a:r>
              <a:rPr lang="zh-CN" altLang="en-US" sz="1600" dirty="0" smtClean="0">
                <a:latin typeface="仿宋" panose="02010609060101010101" pitchFamily="49" charset="-122"/>
                <a:ea typeface="仿宋" panose="02010609060101010101" pitchFamily="49" charset="-122"/>
              </a:rPr>
              <a:t>与</a:t>
            </a:r>
            <a:r>
              <a:rPr lang="en-US" altLang="zh-CN" sz="1600" dirty="0" smtClean="0">
                <a:latin typeface="仿宋" panose="02010609060101010101" pitchFamily="49" charset="-122"/>
                <a:ea typeface="仿宋" panose="02010609060101010101" pitchFamily="49" charset="-122"/>
              </a:rPr>
              <a:t>default box</a:t>
            </a:r>
            <a:r>
              <a:rPr lang="zh-CN" altLang="en-US" sz="1600" dirty="0" smtClean="0">
                <a:latin typeface="仿宋" panose="02010609060101010101" pitchFamily="49" charset="-122"/>
                <a:ea typeface="仿宋" panose="02010609060101010101" pitchFamily="49" charset="-122"/>
              </a:rPr>
              <a:t>之间的</a:t>
            </a:r>
            <a:r>
              <a:rPr lang="en-US" altLang="zh-CN" sz="1600" dirty="0" smtClean="0">
                <a:latin typeface="仿宋" panose="02010609060101010101" pitchFamily="49" charset="-122"/>
                <a:ea typeface="仿宋" panose="02010609060101010101" pitchFamily="49" charset="-122"/>
              </a:rPr>
              <a:t>offsets</a:t>
            </a:r>
            <a:r>
              <a:rPr lang="zh-CN" altLang="en-US" sz="1600" dirty="0" smtClean="0">
                <a:latin typeface="仿宋" panose="02010609060101010101" pitchFamily="49" charset="-122"/>
                <a:ea typeface="仿宋" panose="02010609060101010101" pitchFamily="49" charset="-122"/>
              </a:rPr>
              <a:t>以及</a:t>
            </a:r>
            <a:r>
              <a:rPr lang="zh-CN" altLang="en-US" sz="1600" dirty="0">
                <a:latin typeface="仿宋" panose="02010609060101010101" pitchFamily="49" charset="-122"/>
                <a:ea typeface="仿宋" panose="02010609060101010101" pitchFamily="49" charset="-122"/>
              </a:rPr>
              <a:t>每一</a:t>
            </a:r>
            <a:r>
              <a:rPr lang="zh-CN" altLang="en-US" sz="1600" dirty="0" smtClean="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box</a:t>
            </a:r>
            <a:r>
              <a:rPr lang="zh-CN" altLang="en-US" sz="1600" dirty="0" smtClean="0">
                <a:latin typeface="仿宋" panose="02010609060101010101" pitchFamily="49" charset="-122"/>
                <a:ea typeface="仿宋" panose="02010609060101010101" pitchFamily="49" charset="-122"/>
              </a:rPr>
              <a:t>中</a:t>
            </a:r>
            <a:r>
              <a:rPr lang="zh-CN" altLang="en-US" sz="1600" dirty="0">
                <a:latin typeface="仿宋" panose="02010609060101010101" pitchFamily="49" charset="-122"/>
                <a:ea typeface="仿宋" panose="02010609060101010101" pitchFamily="49" charset="-122"/>
              </a:rPr>
              <a:t>包含物体</a:t>
            </a:r>
            <a:r>
              <a:rPr lang="zh-CN" altLang="en-US" sz="1600" dirty="0" smtClean="0">
                <a:latin typeface="仿宋" panose="02010609060101010101" pitchFamily="49" charset="-122"/>
                <a:ea typeface="仿宋" panose="02010609060101010101" pitchFamily="49" charset="-122"/>
              </a:rPr>
              <a:t>的</a:t>
            </a:r>
            <a:r>
              <a:rPr lang="en-US" altLang="zh-CN" sz="1600" dirty="0" smtClean="0">
                <a:latin typeface="仿宋" panose="02010609060101010101" pitchFamily="49" charset="-122"/>
                <a:ea typeface="仿宋" panose="02010609060101010101" pitchFamily="49" charset="-122"/>
              </a:rPr>
              <a:t>score</a:t>
            </a:r>
            <a:r>
              <a:rPr lang="zh-CN" altLang="en-US" sz="1600" dirty="0">
                <a:latin typeface="仿宋" panose="02010609060101010101" pitchFamily="49" charset="-122"/>
                <a:ea typeface="仿宋" panose="02010609060101010101" pitchFamily="49" charset="-122"/>
              </a:rPr>
              <a:t>（每一个类别概率都要计算出）。 </a:t>
            </a:r>
            <a:br>
              <a:rPr lang="zh-CN" altLang="en-US" sz="1600" dirty="0">
                <a:latin typeface="仿宋" panose="02010609060101010101" pitchFamily="49" charset="-122"/>
                <a:ea typeface="仿宋" panose="02010609060101010101" pitchFamily="49" charset="-122"/>
              </a:rPr>
            </a:br>
            <a:r>
              <a:rPr lang="zh-CN" altLang="en-US" sz="1600" dirty="0" smtClean="0">
                <a:latin typeface="仿宋" panose="02010609060101010101" pitchFamily="49" charset="-122"/>
                <a:ea typeface="仿宋" panose="02010609060101010101" pitchFamily="49" charset="-122"/>
              </a:rPr>
              <a:t>    因此</a:t>
            </a:r>
            <a:r>
              <a:rPr lang="zh-CN" altLang="en-US" sz="1600" dirty="0">
                <a:latin typeface="仿宋" panose="02010609060101010101" pitchFamily="49" charset="-122"/>
                <a:ea typeface="仿宋" panose="02010609060101010101" pitchFamily="49" charset="-122"/>
              </a:rPr>
              <a:t>，对于一</a:t>
            </a:r>
            <a:r>
              <a:rPr lang="zh-CN" altLang="en-US" sz="1600" dirty="0" smtClean="0">
                <a:latin typeface="仿宋" panose="02010609060101010101" pitchFamily="49" charset="-122"/>
                <a:ea typeface="仿宋" panose="02010609060101010101" pitchFamily="49" charset="-122"/>
              </a:rPr>
              <a:t>个</a:t>
            </a:r>
            <a:r>
              <a:rPr lang="zh-CN" altLang="en-US" sz="1600" dirty="0">
                <a:latin typeface="仿宋" panose="02010609060101010101" pitchFamily="49" charset="-122"/>
                <a:ea typeface="仿宋" panose="02010609060101010101" pitchFamily="49" charset="-122"/>
              </a:rPr>
              <a:t>给定</a:t>
            </a:r>
            <a:r>
              <a:rPr lang="zh-CN" altLang="en-US" sz="1600" dirty="0" smtClean="0">
                <a:latin typeface="仿宋" panose="02010609060101010101" pitchFamily="49" charset="-122"/>
                <a:ea typeface="仿宋" panose="02010609060101010101" pitchFamily="49" charset="-122"/>
              </a:rPr>
              <a:t>位置</a:t>
            </a:r>
            <a:r>
              <a:rPr lang="zh-CN" altLang="en-US" sz="1600" dirty="0">
                <a:latin typeface="仿宋" panose="02010609060101010101" pitchFamily="49" charset="-122"/>
                <a:ea typeface="仿宋" panose="02010609060101010101" pitchFamily="49" charset="-122"/>
              </a:rPr>
              <a:t>上的 </a:t>
            </a:r>
            <a:r>
              <a:rPr lang="en-US" altLang="zh-CN" sz="1600" dirty="0">
                <a:latin typeface="仿宋" panose="02010609060101010101" pitchFamily="49" charset="-122"/>
                <a:ea typeface="仿宋" panose="02010609060101010101" pitchFamily="49" charset="-122"/>
              </a:rPr>
              <a:t>k </a:t>
            </a:r>
            <a:r>
              <a:rPr lang="zh-CN" altLang="en-US" sz="1600" dirty="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boxes</a:t>
            </a:r>
            <a:r>
              <a:rPr lang="zh-CN" altLang="en-US" sz="1600" dirty="0" smtClean="0">
                <a:latin typeface="仿宋" panose="02010609060101010101" pitchFamily="49" charset="-122"/>
                <a:ea typeface="仿宋" panose="02010609060101010101" pitchFamily="49" charset="-122"/>
              </a:rPr>
              <a:t>中</a:t>
            </a:r>
            <a:r>
              <a:rPr lang="zh-CN" altLang="en-US" sz="1600" dirty="0">
                <a:latin typeface="仿宋" panose="02010609060101010101" pitchFamily="49" charset="-122"/>
                <a:ea typeface="仿宋" panose="02010609060101010101" pitchFamily="49" charset="-122"/>
              </a:rPr>
              <a:t>的每一</a:t>
            </a:r>
            <a:r>
              <a:rPr lang="zh-CN" altLang="en-US" sz="1600" dirty="0" smtClean="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box</a:t>
            </a:r>
            <a:r>
              <a:rPr lang="zh-CN" altLang="en-US" sz="1600" dirty="0">
                <a:latin typeface="仿宋" panose="02010609060101010101" pitchFamily="49" charset="-122"/>
                <a:ea typeface="仿宋" panose="02010609060101010101" pitchFamily="49" charset="-122"/>
              </a:rPr>
              <a:t>，我们需要计算</a:t>
            </a:r>
            <a:r>
              <a:rPr lang="zh-CN" altLang="en-US" sz="1600" dirty="0" smtClean="0">
                <a:latin typeface="仿宋" panose="02010609060101010101" pitchFamily="49" charset="-122"/>
                <a:ea typeface="仿宋" panose="02010609060101010101" pitchFamily="49" charset="-122"/>
              </a:rPr>
              <a:t>出</a:t>
            </a:r>
            <a:r>
              <a:rPr lang="en-US" altLang="zh-CN" sz="1600" dirty="0" smtClean="0">
                <a:latin typeface="仿宋" panose="02010609060101010101" pitchFamily="49" charset="-122"/>
                <a:ea typeface="仿宋" panose="02010609060101010101" pitchFamily="49" charset="-122"/>
              </a:rPr>
              <a:t>c</a:t>
            </a:r>
            <a:r>
              <a:rPr lang="zh-CN" altLang="en-US" sz="1600" dirty="0" smtClean="0">
                <a:latin typeface="仿宋" panose="02010609060101010101" pitchFamily="49" charset="-122"/>
                <a:ea typeface="仿宋" panose="02010609060101010101" pitchFamily="49" charset="-122"/>
              </a:rPr>
              <a:t>个</a:t>
            </a:r>
            <a:r>
              <a:rPr lang="zh-CN" altLang="en-US" sz="1600" dirty="0">
                <a:latin typeface="仿宋" panose="02010609060101010101" pitchFamily="49" charset="-122"/>
                <a:ea typeface="仿宋" panose="02010609060101010101" pitchFamily="49" charset="-122"/>
              </a:rPr>
              <a:t>类，每一个类的 </a:t>
            </a:r>
            <a:r>
              <a:rPr lang="en-US" altLang="zh-CN" sz="1600" dirty="0">
                <a:latin typeface="仿宋" panose="02010609060101010101" pitchFamily="49" charset="-122"/>
                <a:ea typeface="仿宋" panose="02010609060101010101" pitchFamily="49" charset="-122"/>
              </a:rPr>
              <a:t>score</a:t>
            </a:r>
            <a:r>
              <a:rPr lang="zh-CN" altLang="en-US" sz="1600" dirty="0">
                <a:latin typeface="仿宋" panose="02010609060101010101" pitchFamily="49" charset="-122"/>
                <a:ea typeface="仿宋" panose="02010609060101010101" pitchFamily="49" charset="-122"/>
              </a:rPr>
              <a:t>，还有这个 </a:t>
            </a:r>
            <a:r>
              <a:rPr lang="en-US" altLang="zh-CN" sz="1600" dirty="0">
                <a:latin typeface="仿宋" panose="02010609060101010101" pitchFamily="49" charset="-122"/>
                <a:ea typeface="仿宋" panose="02010609060101010101" pitchFamily="49" charset="-122"/>
              </a:rPr>
              <a:t>box </a:t>
            </a:r>
            <a:r>
              <a:rPr lang="zh-CN" altLang="en-US" sz="1600" dirty="0">
                <a:latin typeface="仿宋" panose="02010609060101010101" pitchFamily="49" charset="-122"/>
                <a:ea typeface="仿宋" panose="02010609060101010101" pitchFamily="49" charset="-122"/>
              </a:rPr>
              <a:t>相对于 它的默认 </a:t>
            </a:r>
            <a:r>
              <a:rPr lang="en-US" altLang="zh-CN" sz="1600" dirty="0">
                <a:latin typeface="仿宋" panose="02010609060101010101" pitchFamily="49" charset="-122"/>
                <a:ea typeface="仿宋" panose="02010609060101010101" pitchFamily="49" charset="-122"/>
              </a:rPr>
              <a:t>box </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4 </a:t>
            </a:r>
            <a:r>
              <a:rPr lang="zh-CN" altLang="en-US" sz="1600" dirty="0">
                <a:latin typeface="仿宋" panose="02010609060101010101" pitchFamily="49" charset="-122"/>
                <a:ea typeface="仿宋" panose="02010609060101010101" pitchFamily="49" charset="-122"/>
              </a:rPr>
              <a:t>个偏移值（</a:t>
            </a:r>
            <a:r>
              <a:rPr lang="en-US" altLang="zh-CN" sz="1600" dirty="0">
                <a:latin typeface="仿宋" panose="02010609060101010101" pitchFamily="49" charset="-122"/>
                <a:ea typeface="仿宋" panose="02010609060101010101" pitchFamily="49" charset="-122"/>
              </a:rPr>
              <a:t>offsets</a:t>
            </a:r>
            <a:r>
              <a:rPr lang="zh-CN" altLang="en-US" sz="1600" dirty="0" smtClean="0">
                <a:latin typeface="仿宋" panose="02010609060101010101" pitchFamily="49" charset="-122"/>
                <a:ea typeface="仿宋" panose="02010609060101010101" pitchFamily="49" charset="-122"/>
              </a:rPr>
              <a:t>），如</a:t>
            </a:r>
            <a:r>
              <a:rPr lang="en-US" altLang="zh-CN" dirty="0" smtClean="0"/>
              <a:t> </a:t>
            </a:r>
            <a:r>
              <a:rPr lang="en-US" altLang="zh-CN" dirty="0"/>
              <a:t>Fig. </a:t>
            </a:r>
            <a:r>
              <a:rPr lang="en-US" altLang="zh-CN" dirty="0" smtClean="0"/>
              <a:t>1 </a:t>
            </a:r>
            <a:r>
              <a:rPr lang="zh-CN" altLang="en-US" sz="1600" dirty="0" smtClean="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于是，在 </a:t>
            </a:r>
            <a:r>
              <a:rPr lang="en-US" altLang="zh-CN" sz="1600" dirty="0">
                <a:latin typeface="仿宋" panose="02010609060101010101" pitchFamily="49" charset="-122"/>
                <a:ea typeface="仿宋" panose="02010609060101010101" pitchFamily="49" charset="-122"/>
              </a:rPr>
              <a:t>feature map </a:t>
            </a:r>
            <a:r>
              <a:rPr lang="zh-CN" altLang="en-US" sz="1600" dirty="0">
                <a:latin typeface="仿宋" panose="02010609060101010101" pitchFamily="49" charset="-122"/>
                <a:ea typeface="仿宋" panose="02010609060101010101" pitchFamily="49" charset="-122"/>
              </a:rPr>
              <a:t>中的每一个 </a:t>
            </a:r>
            <a:r>
              <a:rPr lang="en-US" altLang="zh-CN" sz="1600" dirty="0">
                <a:latin typeface="仿宋" panose="02010609060101010101" pitchFamily="49" charset="-122"/>
                <a:ea typeface="仿宋" panose="02010609060101010101" pitchFamily="49" charset="-122"/>
              </a:rPr>
              <a:t>feature map </a:t>
            </a:r>
            <a:r>
              <a:rPr lang="en-US" altLang="zh-CN" sz="1600" dirty="0" smtClean="0">
                <a:latin typeface="仿宋" panose="02010609060101010101" pitchFamily="49" charset="-122"/>
                <a:ea typeface="仿宋" panose="02010609060101010101" pitchFamily="49" charset="-122"/>
              </a:rPr>
              <a:t>cell</a:t>
            </a:r>
            <a:r>
              <a:rPr lang="zh-CN" altLang="en-US" sz="1600" dirty="0" smtClean="0">
                <a:latin typeface="仿宋" panose="02010609060101010101" pitchFamily="49" charset="-122"/>
                <a:ea typeface="仿宋" panose="02010609060101010101" pitchFamily="49" charset="-122"/>
              </a:rPr>
              <a:t>上</a:t>
            </a:r>
            <a:r>
              <a:rPr lang="zh-CN" altLang="en-US" sz="1600" dirty="0">
                <a:latin typeface="仿宋" panose="02010609060101010101" pitchFamily="49" charset="-122"/>
                <a:ea typeface="仿宋" panose="02010609060101010101" pitchFamily="49" charset="-122"/>
              </a:rPr>
              <a:t>，就需要</a:t>
            </a:r>
            <a:r>
              <a:rPr lang="zh-CN" altLang="en-US" sz="1600" dirty="0" smtClean="0">
                <a:latin typeface="仿宋" panose="02010609060101010101" pitchFamily="49" charset="-122"/>
                <a:ea typeface="仿宋" panose="02010609060101010101" pitchFamily="49" charset="-122"/>
              </a:rPr>
              <a:t>有</a:t>
            </a:r>
            <a:r>
              <a:rPr lang="en-US" altLang="zh-CN" sz="1600" dirty="0" smtClean="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c+4)×</a:t>
            </a:r>
            <a:r>
              <a:rPr lang="en-US" altLang="zh-CN" sz="1600" dirty="0" smtClean="0">
                <a:latin typeface="仿宋" panose="02010609060101010101" pitchFamily="49" charset="-122"/>
                <a:ea typeface="仿宋" panose="02010609060101010101" pitchFamily="49" charset="-122"/>
              </a:rPr>
              <a:t>k</a:t>
            </a:r>
            <a:r>
              <a:rPr lang="zh-CN" altLang="en-US" sz="1600" dirty="0" smtClean="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filters</a:t>
            </a:r>
            <a:r>
              <a:rPr lang="zh-CN" altLang="en-US" sz="1600" dirty="0">
                <a:latin typeface="仿宋" panose="02010609060101010101" pitchFamily="49" charset="-122"/>
                <a:ea typeface="仿宋" panose="02010609060101010101" pitchFamily="49" charset="-122"/>
              </a:rPr>
              <a:t>。对于一张 </a:t>
            </a:r>
            <a:r>
              <a:rPr lang="en-US" altLang="zh-CN" sz="1600" dirty="0" err="1">
                <a:latin typeface="仿宋" panose="02010609060101010101" pitchFamily="49" charset="-122"/>
                <a:ea typeface="仿宋" panose="02010609060101010101" pitchFamily="49" charset="-122"/>
              </a:rPr>
              <a:t>m×n</a:t>
            </a:r>
            <a:r>
              <a:rPr lang="en-US" altLang="zh-CN" sz="1600" dirty="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大小的 </a:t>
            </a:r>
            <a:r>
              <a:rPr lang="en-US" altLang="zh-CN" sz="1600" dirty="0">
                <a:latin typeface="仿宋" panose="02010609060101010101" pitchFamily="49" charset="-122"/>
                <a:ea typeface="仿宋" panose="02010609060101010101" pitchFamily="49" charset="-122"/>
              </a:rPr>
              <a:t>feature map</a:t>
            </a:r>
            <a:r>
              <a:rPr lang="zh-CN" altLang="en-US" sz="1600" dirty="0">
                <a:latin typeface="仿宋" panose="02010609060101010101" pitchFamily="49" charset="-122"/>
                <a:ea typeface="仿宋" panose="02010609060101010101" pitchFamily="49" charset="-122"/>
              </a:rPr>
              <a:t>，即会产生 </a:t>
            </a:r>
            <a:r>
              <a:rPr lang="en-US" altLang="zh-CN" sz="1600" dirty="0">
                <a:latin typeface="仿宋" panose="02010609060101010101" pitchFamily="49" charset="-122"/>
                <a:ea typeface="仿宋" panose="02010609060101010101" pitchFamily="49" charset="-122"/>
              </a:rPr>
              <a:t>(c+4)×</a:t>
            </a:r>
            <a:r>
              <a:rPr lang="en-US" altLang="zh-CN" sz="1600" dirty="0" err="1">
                <a:latin typeface="仿宋" panose="02010609060101010101" pitchFamily="49" charset="-122"/>
                <a:ea typeface="仿宋" panose="02010609060101010101" pitchFamily="49" charset="-122"/>
              </a:rPr>
              <a:t>k×m×n</a:t>
            </a:r>
            <a:r>
              <a:rPr lang="en-US" altLang="zh-CN" sz="1600" dirty="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个输出</a:t>
            </a:r>
            <a:r>
              <a:rPr lang="zh-CN" altLang="en-US" sz="1600" dirty="0" smtClean="0">
                <a:latin typeface="仿宋" panose="02010609060101010101" pitchFamily="49" charset="-122"/>
                <a:ea typeface="仿宋" panose="02010609060101010101" pitchFamily="49" charset="-122"/>
              </a:rPr>
              <a:t>结果。</a:t>
            </a:r>
            <a:endParaRPr lang="zh-CN" altLang="en-US" sz="1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784941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4259" y="154737"/>
            <a:ext cx="3171589" cy="461665"/>
          </a:xfrm>
          <a:prstGeom prst="rect">
            <a:avLst/>
          </a:prstGeom>
        </p:spPr>
        <p:txBody>
          <a:bodyPr wrap="square">
            <a:spAutoFit/>
          </a:bodyPr>
          <a:lstStyle/>
          <a:p>
            <a:r>
              <a:rPr lang="en-US" altLang="zh-CN" sz="2400" b="1" dirty="0" smtClean="0">
                <a:solidFill>
                  <a:srgbClr val="00B0F0"/>
                </a:solidFill>
                <a:latin typeface="Arial" panose="020B0604020202020204" pitchFamily="34" charset="0"/>
              </a:rPr>
              <a:t>4.  Selective Search</a:t>
            </a:r>
            <a:endParaRPr lang="en-US" altLang="zh-CN" sz="2400" b="1" i="0" dirty="0">
              <a:solidFill>
                <a:srgbClr val="00B0F0"/>
              </a:solidFill>
              <a:effectLst/>
              <a:latin typeface="Arial" panose="020B0604020202020204" pitchFamily="34" charset="0"/>
            </a:endParaRPr>
          </a:p>
        </p:txBody>
      </p:sp>
      <p:sp>
        <p:nvSpPr>
          <p:cNvPr id="5" name="矩形 4"/>
          <p:cNvSpPr/>
          <p:nvPr/>
        </p:nvSpPr>
        <p:spPr>
          <a:xfrm>
            <a:off x="3651139" y="200903"/>
            <a:ext cx="6043642" cy="369332"/>
          </a:xfrm>
          <a:prstGeom prst="rect">
            <a:avLst/>
          </a:prstGeom>
        </p:spPr>
        <p:txBody>
          <a:bodyPr wrap="none">
            <a:spAutoFit/>
          </a:bodyPr>
          <a:lstStyle/>
          <a:p>
            <a:r>
              <a:rPr lang="en-US" altLang="zh-CN" dirty="0" smtClean="0"/>
              <a:t>2012</a:t>
            </a:r>
            <a:r>
              <a:rPr lang="zh-CN" altLang="en-US" dirty="0" smtClean="0"/>
              <a:t>论文</a:t>
            </a:r>
            <a:r>
              <a:rPr lang="en-US" altLang="zh-CN" dirty="0" smtClean="0"/>
              <a:t>《Selective </a:t>
            </a:r>
            <a:r>
              <a:rPr lang="en-US" altLang="zh-CN" dirty="0"/>
              <a:t>Search for object recognition 》</a:t>
            </a:r>
            <a:endParaRPr lang="zh-CN" altLang="en-US" dirty="0"/>
          </a:p>
        </p:txBody>
      </p:sp>
      <p:sp>
        <p:nvSpPr>
          <p:cNvPr id="6" name="矩形 5"/>
          <p:cNvSpPr/>
          <p:nvPr/>
        </p:nvSpPr>
        <p:spPr>
          <a:xfrm>
            <a:off x="1908047" y="907737"/>
            <a:ext cx="8884025" cy="2062103"/>
          </a:xfrm>
          <a:prstGeom prst="rect">
            <a:avLst/>
          </a:prstGeom>
        </p:spPr>
        <p:txBody>
          <a:bodyPr wrap="square">
            <a:spAutoFit/>
          </a:bodyPr>
          <a:lstStyle/>
          <a:p>
            <a:pPr marL="285750" indent="-285750">
              <a:buFont typeface="Wingdings" panose="05000000000000000000" pitchFamily="2" charset="2"/>
              <a:buChar char="l"/>
            </a:pPr>
            <a:r>
              <a:rPr lang="zh-CN" altLang="en-US" sz="1600" dirty="0"/>
              <a:t>在图像中，同一个物体在像素点尺度上具有一定的相似性</a:t>
            </a:r>
            <a:r>
              <a:rPr lang="zh-CN" altLang="en-US" sz="1600" dirty="0" smtClean="0"/>
              <a:t>，比如：</a:t>
            </a:r>
            <a:endParaRPr lang="en-US" altLang="zh-CN" sz="1600" dirty="0" smtClean="0"/>
          </a:p>
          <a:p>
            <a:r>
              <a:rPr lang="en-US" altLang="zh-CN" sz="1600" dirty="0"/>
              <a:t> </a:t>
            </a:r>
            <a:r>
              <a:rPr lang="en-US" altLang="zh-CN" sz="1600" dirty="0" smtClean="0"/>
              <a:t>    1</a:t>
            </a:r>
            <a:r>
              <a:rPr lang="zh-CN" altLang="en-US" sz="1600" dirty="0" smtClean="0"/>
              <a:t>）颜色</a:t>
            </a:r>
            <a:r>
              <a:rPr lang="zh-CN" altLang="en-US" sz="1600" dirty="0"/>
              <a:t>值</a:t>
            </a:r>
            <a:r>
              <a:rPr lang="zh-CN" altLang="en-US" sz="1600" dirty="0" smtClean="0"/>
              <a:t>相似性    </a:t>
            </a:r>
            <a:r>
              <a:rPr lang="en-US" altLang="zh-CN" sz="1600" dirty="0" smtClean="0"/>
              <a:t>2</a:t>
            </a:r>
            <a:r>
              <a:rPr lang="zh-CN" altLang="en-US" sz="1600" dirty="0" smtClean="0"/>
              <a:t>）纹理相似性    </a:t>
            </a:r>
            <a:r>
              <a:rPr lang="en-US" altLang="zh-CN" sz="1600" dirty="0" smtClean="0"/>
              <a:t>3</a:t>
            </a:r>
            <a:r>
              <a:rPr lang="zh-CN" altLang="en-US" sz="1600" dirty="0" smtClean="0"/>
              <a:t>）尺度</a:t>
            </a:r>
            <a:r>
              <a:rPr lang="zh-CN" altLang="en-US" sz="1600" dirty="0"/>
              <a:t>相似性</a:t>
            </a:r>
            <a:r>
              <a:rPr lang="zh-CN" altLang="en-US" sz="1600" dirty="0" smtClean="0"/>
              <a:t>等。</a:t>
            </a:r>
            <a:endParaRPr lang="en-US" altLang="zh-CN" sz="1600" dirty="0" smtClean="0"/>
          </a:p>
          <a:p>
            <a:endParaRPr lang="en-US" altLang="zh-CN" sz="1600" dirty="0" smtClean="0"/>
          </a:p>
          <a:p>
            <a:pPr marL="285750" indent="-285750">
              <a:buFont typeface="Wingdings" panose="05000000000000000000" pitchFamily="2" charset="2"/>
              <a:buChar char="l"/>
            </a:pPr>
            <a:r>
              <a:rPr lang="en-US" altLang="zh-CN" sz="1600" dirty="0" smtClean="0"/>
              <a:t>Selective Search</a:t>
            </a:r>
            <a:r>
              <a:rPr lang="zh-CN" altLang="en-US" sz="1600" dirty="0" smtClean="0"/>
              <a:t>利用</a:t>
            </a:r>
            <a:r>
              <a:rPr lang="zh-CN" altLang="en-US" sz="1600" dirty="0"/>
              <a:t>了同一物体在像素点尺度范围的相似性，不断的去合并一些达到预设相似性阈值的相邻像素点，从而将可能属于同一物体的像素点合并，形成一个区域</a:t>
            </a:r>
            <a:r>
              <a:rPr lang="en-US" altLang="zh-CN" sz="1600" dirty="0"/>
              <a:t>box</a:t>
            </a:r>
            <a:r>
              <a:rPr lang="zh-CN" altLang="en-US" sz="1600" dirty="0" smtClean="0"/>
              <a:t>。</a:t>
            </a:r>
            <a:endParaRPr lang="en-US" altLang="zh-CN" sz="1600" dirty="0" smtClean="0"/>
          </a:p>
          <a:p>
            <a:endParaRPr lang="en-US" altLang="zh-CN" sz="1600" dirty="0" smtClean="0"/>
          </a:p>
          <a:p>
            <a:pPr marL="285750" indent="-285750">
              <a:buFont typeface="Wingdings" panose="05000000000000000000" pitchFamily="2" charset="2"/>
              <a:buChar char="l"/>
            </a:pPr>
            <a:r>
              <a:rPr lang="zh-CN" altLang="en-US" sz="1600" dirty="0" smtClean="0"/>
              <a:t>考虑图像</a:t>
            </a:r>
            <a:r>
              <a:rPr lang="zh-CN" altLang="en-US" sz="1600" dirty="0"/>
              <a:t>中物体的布局有一定的层次（</a:t>
            </a:r>
            <a:r>
              <a:rPr lang="en-US" altLang="zh-CN" sz="1600" dirty="0"/>
              <a:t>hierarchical</a:t>
            </a:r>
            <a:r>
              <a:rPr lang="zh-CN" altLang="en-US" sz="1600" dirty="0"/>
              <a:t>）关系</a:t>
            </a:r>
            <a:r>
              <a:rPr lang="zh-CN" altLang="en-US" sz="1600" dirty="0" smtClean="0"/>
              <a:t>，比如：勺子</a:t>
            </a:r>
            <a:r>
              <a:rPr lang="zh-CN" altLang="en-US" sz="1600" dirty="0"/>
              <a:t>在碗里，碗在桌子</a:t>
            </a:r>
            <a:r>
              <a:rPr lang="zh-CN" altLang="en-US" sz="1600" dirty="0" smtClean="0"/>
              <a:t>上。算法实现上，从</a:t>
            </a:r>
            <a:r>
              <a:rPr lang="zh-CN" altLang="en-US" sz="1600" dirty="0"/>
              <a:t>图中的小区域开始合并，类似于构造哈夫曼树一样，分层而上。</a:t>
            </a:r>
          </a:p>
        </p:txBody>
      </p:sp>
      <p:pic>
        <p:nvPicPr>
          <p:cNvPr id="7" name="图片 6"/>
          <p:cNvPicPr>
            <a:picLocks noChangeAspect="1"/>
          </p:cNvPicPr>
          <p:nvPr/>
        </p:nvPicPr>
        <p:blipFill>
          <a:blip r:embed="rId2"/>
          <a:stretch>
            <a:fillRect/>
          </a:stretch>
        </p:blipFill>
        <p:spPr>
          <a:xfrm>
            <a:off x="3651139" y="2969840"/>
            <a:ext cx="5066667" cy="3774569"/>
          </a:xfrm>
          <a:prstGeom prst="rect">
            <a:avLst/>
          </a:prstGeom>
        </p:spPr>
      </p:pic>
      <p:sp>
        <p:nvSpPr>
          <p:cNvPr id="8" name="矩形 7"/>
          <p:cNvSpPr/>
          <p:nvPr/>
        </p:nvSpPr>
        <p:spPr>
          <a:xfrm>
            <a:off x="3651139" y="538406"/>
            <a:ext cx="7339949" cy="369332"/>
          </a:xfrm>
          <a:prstGeom prst="rect">
            <a:avLst/>
          </a:prstGeom>
        </p:spPr>
        <p:txBody>
          <a:bodyPr wrap="square">
            <a:spAutoFit/>
          </a:bodyPr>
          <a:lstStyle/>
          <a:p>
            <a:r>
              <a:rPr lang="zh-CN" altLang="en-US" dirty="0" smtClean="0"/>
              <a:t>参考：http</a:t>
            </a:r>
            <a:r>
              <a:rPr lang="zh-CN" altLang="en-US" dirty="0"/>
              <a:t>://blog.csdn.net/niaolianjiulin/article/details/52950797</a:t>
            </a:r>
          </a:p>
        </p:txBody>
      </p:sp>
    </p:spTree>
    <p:extLst>
      <p:ext uri="{BB962C8B-B14F-4D97-AF65-F5344CB8AC3E}">
        <p14:creationId xmlns:p14="http://schemas.microsoft.com/office/powerpoint/2010/main" val="1292531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015" y="135374"/>
            <a:ext cx="3228769" cy="461665"/>
          </a:xfrm>
          <a:prstGeom prst="rect">
            <a:avLst/>
          </a:prstGeom>
        </p:spPr>
        <p:txBody>
          <a:bodyPr wrap="none">
            <a:spAutoFit/>
          </a:bodyPr>
          <a:lstStyle/>
          <a:p>
            <a:r>
              <a:rPr lang="en-US" altLang="zh-CN" sz="2400" dirty="0" smtClean="0">
                <a:solidFill>
                  <a:srgbClr val="7030A0"/>
                </a:solidFill>
              </a:rPr>
              <a:t>4. </a:t>
            </a:r>
            <a:r>
              <a:rPr lang="en-US" altLang="zh-CN" sz="2400" dirty="0">
                <a:solidFill>
                  <a:srgbClr val="7030A0"/>
                </a:solidFill>
              </a:rPr>
              <a:t>Matching strategy</a:t>
            </a:r>
          </a:p>
        </p:txBody>
      </p:sp>
      <p:pic>
        <p:nvPicPr>
          <p:cNvPr id="5" name="图片 4"/>
          <p:cNvPicPr>
            <a:picLocks noChangeAspect="1"/>
          </p:cNvPicPr>
          <p:nvPr/>
        </p:nvPicPr>
        <p:blipFill>
          <a:blip r:embed="rId2"/>
          <a:stretch>
            <a:fillRect/>
          </a:stretch>
        </p:blipFill>
        <p:spPr>
          <a:xfrm>
            <a:off x="3107423" y="1711970"/>
            <a:ext cx="5885714" cy="2190476"/>
          </a:xfrm>
          <a:prstGeom prst="rect">
            <a:avLst/>
          </a:prstGeom>
        </p:spPr>
      </p:pic>
      <p:sp>
        <p:nvSpPr>
          <p:cNvPr id="6" name="矩形 5"/>
          <p:cNvSpPr/>
          <p:nvPr/>
        </p:nvSpPr>
        <p:spPr>
          <a:xfrm>
            <a:off x="2220454" y="779919"/>
            <a:ext cx="8962658" cy="830997"/>
          </a:xfrm>
          <a:prstGeom prst="rect">
            <a:avLst/>
          </a:prstGeom>
        </p:spPr>
        <p:txBody>
          <a:bodyPr wrap="square">
            <a:spAutoFit/>
          </a:bodyPr>
          <a:lstStyle/>
          <a:p>
            <a:r>
              <a:rPr lang="en-US" altLang="zh-CN" sz="1600" dirty="0" smtClean="0">
                <a:latin typeface="仿宋" panose="02010609060101010101" pitchFamily="49" charset="-122"/>
                <a:ea typeface="仿宋" panose="02010609060101010101" pitchFamily="49" charset="-122"/>
              </a:rPr>
              <a:t>    SSD </a:t>
            </a:r>
            <a:r>
              <a:rPr lang="zh-CN" altLang="en-US" sz="1600" dirty="0">
                <a:latin typeface="仿宋" panose="02010609060101010101" pitchFamily="49" charset="-122"/>
                <a:ea typeface="仿宋" panose="02010609060101010101" pitchFamily="49" charset="-122"/>
              </a:rPr>
              <a:t>输出的是事先定义好的，一系列固定大小的 </a:t>
            </a:r>
            <a:r>
              <a:rPr lang="en-US" altLang="zh-CN" sz="1600" dirty="0" smtClean="0">
                <a:latin typeface="仿宋" panose="02010609060101010101" pitchFamily="49" charset="-122"/>
                <a:ea typeface="仿宋" panose="02010609060101010101" pitchFamily="49" charset="-122"/>
              </a:rPr>
              <a:t>default boxes,</a:t>
            </a:r>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ground truth</a:t>
            </a:r>
            <a:r>
              <a:rPr lang="zh-CN" altLang="en-US" sz="1600" dirty="0">
                <a:latin typeface="仿宋" panose="02010609060101010101" pitchFamily="49" charset="-122"/>
                <a:ea typeface="仿宋" panose="02010609060101010101" pitchFamily="49" charset="-122"/>
              </a:rPr>
              <a:t>需要赋予</a:t>
            </a:r>
            <a:r>
              <a:rPr lang="zh-CN" altLang="en-US" sz="1600" dirty="0" smtClean="0">
                <a:latin typeface="仿宋" panose="02010609060101010101" pitchFamily="49" charset="-122"/>
                <a:ea typeface="仿宋" panose="02010609060101010101" pitchFamily="49" charset="-122"/>
              </a:rPr>
              <a:t>到这些</a:t>
            </a:r>
            <a:r>
              <a:rPr lang="en-US" altLang="zh-CN" sz="1600" dirty="0" smtClean="0">
                <a:latin typeface="仿宋" panose="02010609060101010101" pitchFamily="49" charset="-122"/>
                <a:ea typeface="仿宋" panose="02010609060101010101" pitchFamily="49" charset="-122"/>
              </a:rPr>
              <a:t>boxes</a:t>
            </a:r>
            <a:r>
              <a:rPr lang="zh-CN" altLang="en-US" sz="1600" dirty="0" smtClean="0">
                <a:latin typeface="仿宋" panose="02010609060101010101" pitchFamily="49" charset="-122"/>
                <a:ea typeface="仿宋" panose="02010609060101010101" pitchFamily="49" charset="-122"/>
              </a:rPr>
              <a:t>。如下图，</a:t>
            </a:r>
            <a:r>
              <a:rPr lang="zh-CN" altLang="en-US" sz="1600" dirty="0">
                <a:latin typeface="仿宋" panose="02010609060101010101" pitchFamily="49" charset="-122"/>
                <a:ea typeface="仿宋" panose="02010609060101010101" pitchFamily="49" charset="-122"/>
              </a:rPr>
              <a:t>狗狗的 </a:t>
            </a:r>
            <a:r>
              <a:rPr lang="en-US" altLang="zh-CN" sz="1600" dirty="0" smtClean="0">
                <a:latin typeface="仿宋" panose="02010609060101010101" pitchFamily="49" charset="-122"/>
                <a:ea typeface="仿宋" panose="02010609060101010101" pitchFamily="49" charset="-122"/>
              </a:rPr>
              <a:t>ground truth </a:t>
            </a:r>
            <a:r>
              <a:rPr lang="zh-CN" altLang="en-US" sz="1600" dirty="0">
                <a:latin typeface="仿宋" panose="02010609060101010101" pitchFamily="49" charset="-122"/>
                <a:ea typeface="仿宋" panose="02010609060101010101" pitchFamily="49" charset="-122"/>
              </a:rPr>
              <a:t>是红色</a:t>
            </a:r>
            <a:r>
              <a:rPr lang="zh-CN" altLang="en-US" sz="1600" dirty="0" smtClean="0">
                <a:latin typeface="仿宋" panose="02010609060101010101" pitchFamily="49" charset="-122"/>
                <a:ea typeface="仿宋" panose="02010609060101010101" pitchFamily="49" charset="-122"/>
              </a:rPr>
              <a:t>的</a:t>
            </a:r>
            <a:r>
              <a:rPr lang="en-US" altLang="zh-CN" sz="1600" dirty="0" smtClean="0">
                <a:latin typeface="仿宋" panose="02010609060101010101" pitchFamily="49" charset="-122"/>
                <a:ea typeface="仿宋" panose="02010609060101010101" pitchFamily="49" charset="-122"/>
              </a:rPr>
              <a:t>bounding </a:t>
            </a:r>
            <a:r>
              <a:rPr lang="en-US" altLang="zh-CN" sz="1600" dirty="0">
                <a:latin typeface="仿宋" panose="02010609060101010101" pitchFamily="49" charset="-122"/>
                <a:ea typeface="仿宋" panose="02010609060101010101" pitchFamily="49" charset="-122"/>
              </a:rPr>
              <a:t>boxes</a:t>
            </a:r>
            <a:r>
              <a:rPr lang="zh-CN" altLang="en-US" sz="1600" dirty="0" smtClean="0">
                <a:latin typeface="仿宋" panose="02010609060101010101" pitchFamily="49" charset="-122"/>
                <a:ea typeface="仿宋" panose="02010609060101010101" pitchFamily="49" charset="-122"/>
              </a:rPr>
              <a:t>，进行</a:t>
            </a:r>
            <a:r>
              <a:rPr lang="en-US" altLang="zh-CN" sz="1600" dirty="0" smtClean="0">
                <a:latin typeface="仿宋" panose="02010609060101010101" pitchFamily="49" charset="-122"/>
                <a:ea typeface="仿宋" panose="02010609060101010101" pitchFamily="49" charset="-122"/>
              </a:rPr>
              <a:t>label</a:t>
            </a:r>
            <a:r>
              <a:rPr lang="zh-CN" altLang="en-US" sz="1600" dirty="0" smtClean="0">
                <a:latin typeface="仿宋" panose="02010609060101010101" pitchFamily="49" charset="-122"/>
                <a:ea typeface="仿宋" panose="02010609060101010101" pitchFamily="49" charset="-122"/>
              </a:rPr>
              <a:t>标注</a:t>
            </a:r>
            <a:r>
              <a:rPr lang="zh-CN" altLang="en-US" sz="1600" dirty="0">
                <a:latin typeface="仿宋" panose="02010609060101010101" pitchFamily="49" charset="-122"/>
                <a:ea typeface="仿宋" panose="02010609060101010101" pitchFamily="49" charset="-122"/>
              </a:rPr>
              <a:t>的</a:t>
            </a:r>
            <a:r>
              <a:rPr lang="zh-CN" altLang="en-US" sz="1600" dirty="0" smtClean="0">
                <a:latin typeface="仿宋" panose="02010609060101010101" pitchFamily="49" charset="-122"/>
                <a:ea typeface="仿宋" panose="02010609060101010101" pitchFamily="49" charset="-122"/>
              </a:rPr>
              <a:t>时候要</a:t>
            </a:r>
            <a:r>
              <a:rPr lang="zh-CN" altLang="en-US" sz="1600" dirty="0">
                <a:latin typeface="仿宋" panose="02010609060101010101" pitchFamily="49" charset="-122"/>
                <a:ea typeface="仿宋" panose="02010609060101010101" pitchFamily="49" charset="-122"/>
              </a:rPr>
              <a:t>将红色的 </a:t>
            </a:r>
            <a:r>
              <a:rPr lang="en-US" altLang="zh-CN" sz="1600" dirty="0" smtClean="0">
                <a:latin typeface="仿宋" panose="02010609060101010101" pitchFamily="49" charset="-122"/>
                <a:ea typeface="仿宋" panose="02010609060101010101" pitchFamily="49" charset="-122"/>
              </a:rPr>
              <a:t>ground truth box</a:t>
            </a:r>
            <a:r>
              <a:rPr lang="zh-CN" altLang="en-US" sz="1600" dirty="0" smtClean="0">
                <a:latin typeface="仿宋" panose="02010609060101010101" pitchFamily="49" charset="-122"/>
                <a:ea typeface="仿宋" panose="02010609060101010101" pitchFamily="49" charset="-122"/>
              </a:rPr>
              <a:t>赋予图</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c</a:t>
            </a:r>
            <a:r>
              <a:rPr lang="zh-CN" altLang="en-US" sz="1600" dirty="0">
                <a:latin typeface="仿宋" panose="02010609060101010101" pitchFamily="49" charset="-122"/>
                <a:ea typeface="仿宋" panose="02010609060101010101" pitchFamily="49" charset="-122"/>
              </a:rPr>
              <a:t>）中一系列固定输出</a:t>
            </a:r>
            <a:r>
              <a:rPr lang="zh-CN" altLang="en-US" sz="1600" dirty="0" smtClean="0">
                <a:latin typeface="仿宋" panose="02010609060101010101" pitchFamily="49" charset="-122"/>
                <a:ea typeface="仿宋" panose="02010609060101010101" pitchFamily="49" charset="-122"/>
              </a:rPr>
              <a:t>的</a:t>
            </a:r>
            <a:r>
              <a:rPr lang="en-US" altLang="zh-CN" sz="1600" dirty="0" smtClean="0">
                <a:latin typeface="仿宋" panose="02010609060101010101" pitchFamily="49" charset="-122"/>
                <a:ea typeface="仿宋" panose="02010609060101010101" pitchFamily="49" charset="-122"/>
              </a:rPr>
              <a:t>boxes</a:t>
            </a:r>
            <a:r>
              <a:rPr lang="zh-CN" altLang="en-US" sz="1600" dirty="0" smtClean="0">
                <a:latin typeface="仿宋" panose="02010609060101010101" pitchFamily="49" charset="-122"/>
                <a:ea typeface="仿宋" panose="02010609060101010101" pitchFamily="49" charset="-122"/>
              </a:rPr>
              <a:t>中</a:t>
            </a:r>
            <a:r>
              <a:rPr lang="zh-CN" altLang="en-US" sz="1600" dirty="0">
                <a:latin typeface="仿宋" panose="02010609060101010101" pitchFamily="49" charset="-122"/>
                <a:ea typeface="仿宋" panose="02010609060101010101" pitchFamily="49" charset="-122"/>
              </a:rPr>
              <a:t>的一</a:t>
            </a:r>
            <a:r>
              <a:rPr lang="zh-CN" altLang="en-US" sz="1600" dirty="0" smtClean="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a:t>
            </a:r>
            <a:endParaRPr lang="zh-CN" altLang="en-US" sz="1600" dirty="0">
              <a:latin typeface="仿宋" panose="02010609060101010101" pitchFamily="49" charset="-122"/>
              <a:ea typeface="仿宋" panose="02010609060101010101" pitchFamily="49" charset="-122"/>
            </a:endParaRPr>
          </a:p>
        </p:txBody>
      </p:sp>
      <p:sp>
        <p:nvSpPr>
          <p:cNvPr id="8" name="矩形 7"/>
          <p:cNvSpPr/>
          <p:nvPr/>
        </p:nvSpPr>
        <p:spPr>
          <a:xfrm>
            <a:off x="2220454" y="4142893"/>
            <a:ext cx="8962658" cy="2554545"/>
          </a:xfrm>
          <a:prstGeom prst="rect">
            <a:avLst/>
          </a:prstGeom>
        </p:spPr>
        <p:txBody>
          <a:bodyPr wrap="square">
            <a:spAutoFit/>
          </a:bodyPr>
          <a:lstStyle/>
          <a:p>
            <a:r>
              <a:rPr lang="zh-CN" altLang="en-US" sz="1600" dirty="0" smtClean="0">
                <a:latin typeface="仿宋" panose="02010609060101010101" pitchFamily="49" charset="-122"/>
                <a:ea typeface="仿宋" panose="02010609060101010101" pitchFamily="49" charset="-122"/>
              </a:rPr>
              <a:t>    像</a:t>
            </a:r>
            <a:r>
              <a:rPr lang="zh-CN" altLang="en-US" sz="1600" dirty="0">
                <a:latin typeface="仿宋" panose="02010609060101010101" pitchFamily="49" charset="-122"/>
                <a:ea typeface="仿宋" panose="02010609060101010101" pitchFamily="49" charset="-122"/>
              </a:rPr>
              <a:t>这样定义的 </a:t>
            </a:r>
            <a:r>
              <a:rPr lang="en-US" altLang="zh-CN" sz="1600" dirty="0" smtClean="0">
                <a:latin typeface="仿宋" panose="02010609060101010101" pitchFamily="49" charset="-122"/>
                <a:ea typeface="仿宋" panose="02010609060101010101" pitchFamily="49" charset="-122"/>
              </a:rPr>
              <a:t>ground truth </a:t>
            </a:r>
            <a:r>
              <a:rPr lang="en-US" altLang="zh-CN" sz="1600" dirty="0">
                <a:latin typeface="仿宋" panose="02010609060101010101" pitchFamily="49" charset="-122"/>
                <a:ea typeface="仿宋" panose="02010609060101010101" pitchFamily="49" charset="-122"/>
              </a:rPr>
              <a:t>boxes </a:t>
            </a:r>
            <a:r>
              <a:rPr lang="zh-CN" altLang="en-US" sz="1600" dirty="0">
                <a:latin typeface="仿宋" panose="02010609060101010101" pitchFamily="49" charset="-122"/>
                <a:ea typeface="仿宋" panose="02010609060101010101" pitchFamily="49" charset="-122"/>
              </a:rPr>
              <a:t>不止在本文中用到。在 </a:t>
            </a:r>
            <a:r>
              <a:rPr lang="en-US" altLang="zh-CN" sz="1600" dirty="0">
                <a:latin typeface="仿宋" panose="02010609060101010101" pitchFamily="49" charset="-122"/>
                <a:ea typeface="仿宋" panose="02010609060101010101" pitchFamily="49" charset="-122"/>
              </a:rPr>
              <a:t>YOLO </a:t>
            </a:r>
            <a:r>
              <a:rPr lang="zh-CN" altLang="en-US" sz="1600" dirty="0">
                <a:latin typeface="仿宋" panose="02010609060101010101" pitchFamily="49" charset="-122"/>
                <a:ea typeface="仿宋" panose="02010609060101010101" pitchFamily="49" charset="-122"/>
              </a:rPr>
              <a:t>中，在 </a:t>
            </a:r>
            <a:r>
              <a:rPr lang="en-US" altLang="zh-CN" sz="1600" dirty="0">
                <a:latin typeface="仿宋" panose="02010609060101010101" pitchFamily="49" charset="-122"/>
                <a:ea typeface="仿宋" panose="02010609060101010101" pitchFamily="49" charset="-122"/>
              </a:rPr>
              <a:t>Faster R-CNN </a:t>
            </a:r>
            <a:r>
              <a:rPr lang="zh-CN" altLang="en-US" sz="1600" dirty="0">
                <a:latin typeface="仿宋" panose="02010609060101010101" pitchFamily="49" charset="-122"/>
                <a:ea typeface="仿宋" panose="02010609060101010101" pitchFamily="49" charset="-122"/>
              </a:rPr>
              <a:t>中的 </a:t>
            </a:r>
            <a:r>
              <a:rPr lang="en-US" altLang="zh-CN" sz="1600" dirty="0">
                <a:latin typeface="仿宋" panose="02010609060101010101" pitchFamily="49" charset="-122"/>
                <a:ea typeface="仿宋" panose="02010609060101010101" pitchFamily="49" charset="-122"/>
              </a:rPr>
              <a:t>region proposal </a:t>
            </a:r>
            <a:r>
              <a:rPr lang="zh-CN" altLang="en-US" sz="1600" dirty="0">
                <a:latin typeface="仿宋" panose="02010609060101010101" pitchFamily="49" charset="-122"/>
                <a:ea typeface="仿宋" panose="02010609060101010101" pitchFamily="49" charset="-122"/>
              </a:rPr>
              <a:t>阶段，以及在 </a:t>
            </a:r>
            <a:r>
              <a:rPr lang="en-US" altLang="zh-CN" sz="1600" dirty="0" smtClean="0">
                <a:latin typeface="仿宋" panose="02010609060101010101" pitchFamily="49" charset="-122"/>
                <a:ea typeface="仿宋" panose="02010609060101010101" pitchFamily="49" charset="-122"/>
              </a:rPr>
              <a:t>Multi-Box </a:t>
            </a:r>
            <a:r>
              <a:rPr lang="zh-CN" altLang="en-US" sz="1600" dirty="0">
                <a:latin typeface="仿宋" panose="02010609060101010101" pitchFamily="49" charset="-122"/>
                <a:ea typeface="仿宋" panose="02010609060101010101" pitchFamily="49" charset="-122"/>
              </a:rPr>
              <a:t>中，都用到了</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一开始</a:t>
            </a:r>
            <a:r>
              <a:rPr lang="zh-CN" altLang="en-US" sz="1600" dirty="0" smtClean="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用 </a:t>
            </a:r>
            <a:r>
              <a:rPr lang="en-US" altLang="zh-CN" sz="1600" dirty="0" smtClean="0">
                <a:latin typeface="仿宋" panose="02010609060101010101" pitchFamily="49" charset="-122"/>
                <a:ea typeface="仿宋" panose="02010609060101010101" pitchFamily="49" charset="-122"/>
              </a:rPr>
              <a:t>Multi-Box </a:t>
            </a:r>
            <a:r>
              <a:rPr lang="zh-CN" altLang="en-US" sz="1600" dirty="0">
                <a:latin typeface="仿宋" panose="02010609060101010101" pitchFamily="49" charset="-122"/>
                <a:ea typeface="仿宋" panose="02010609060101010101" pitchFamily="49" charset="-122"/>
              </a:rPr>
              <a:t>中的 </a:t>
            </a:r>
            <a:r>
              <a:rPr lang="en-US" altLang="zh-CN" sz="1600" dirty="0">
                <a:latin typeface="仿宋" panose="02010609060101010101" pitchFamily="49" charset="-122"/>
                <a:ea typeface="仿宋" panose="02010609060101010101" pitchFamily="49" charset="-122"/>
              </a:rPr>
              <a:t>best </a:t>
            </a:r>
            <a:r>
              <a:rPr lang="en-US" altLang="zh-CN" sz="1600" dirty="0" err="1" smtClean="0">
                <a:latin typeface="仿宋" panose="02010609060101010101" pitchFamily="49" charset="-122"/>
                <a:ea typeface="仿宋" panose="02010609060101010101" pitchFamily="49" charset="-122"/>
              </a:rPr>
              <a:t>jaccard</a:t>
            </a:r>
            <a:r>
              <a:rPr lang="en-US" altLang="zh-CN" sz="1600" dirty="0" smtClean="0">
                <a:latin typeface="仿宋" panose="02010609060101010101" pitchFamily="49" charset="-122"/>
                <a:ea typeface="仿宋" panose="02010609060101010101" pitchFamily="49" charset="-122"/>
              </a:rPr>
              <a:t> </a:t>
            </a:r>
            <a:r>
              <a:rPr lang="en-US" altLang="zh-CN" sz="1600" dirty="0">
                <a:latin typeface="仿宋" panose="02010609060101010101" pitchFamily="49" charset="-122"/>
                <a:ea typeface="仿宋" panose="02010609060101010101" pitchFamily="49" charset="-122"/>
              </a:rPr>
              <a:t>overlap </a:t>
            </a:r>
            <a:r>
              <a:rPr lang="zh-CN" altLang="en-US" sz="1600" dirty="0">
                <a:latin typeface="仿宋" panose="02010609060101010101" pitchFamily="49" charset="-122"/>
                <a:ea typeface="仿宋" panose="02010609060101010101" pitchFamily="49" charset="-122"/>
              </a:rPr>
              <a:t>来匹配每一个 </a:t>
            </a:r>
            <a:r>
              <a:rPr lang="en-US" altLang="zh-CN" sz="1600" dirty="0" smtClean="0">
                <a:latin typeface="仿宋" panose="02010609060101010101" pitchFamily="49" charset="-122"/>
                <a:ea typeface="仿宋" panose="02010609060101010101" pitchFamily="49" charset="-122"/>
              </a:rPr>
              <a:t>ground-truth </a:t>
            </a:r>
            <a:r>
              <a:rPr lang="en-US" altLang="zh-CN" sz="1600" dirty="0">
                <a:latin typeface="仿宋" panose="02010609060101010101" pitchFamily="49" charset="-122"/>
                <a:ea typeface="仿宋" panose="02010609060101010101" pitchFamily="49" charset="-122"/>
              </a:rPr>
              <a:t>box </a:t>
            </a:r>
            <a:r>
              <a:rPr lang="zh-CN" altLang="en-US" sz="1600" dirty="0">
                <a:latin typeface="仿宋" panose="02010609060101010101" pitchFamily="49" charset="-122"/>
                <a:ea typeface="仿宋" panose="02010609060101010101" pitchFamily="49" charset="-122"/>
              </a:rPr>
              <a:t>与 </a:t>
            </a:r>
            <a:r>
              <a:rPr lang="en-US" altLang="zh-CN" sz="1600" dirty="0">
                <a:latin typeface="仿宋" panose="02010609060101010101" pitchFamily="49" charset="-122"/>
                <a:ea typeface="仿宋" panose="02010609060101010101" pitchFamily="49" charset="-122"/>
              </a:rPr>
              <a:t>default box</a:t>
            </a:r>
            <a:r>
              <a:rPr lang="zh-CN" altLang="en-US" sz="1600" dirty="0">
                <a:latin typeface="仿宋" panose="02010609060101010101" pitchFamily="49" charset="-122"/>
                <a:ea typeface="仿宋" panose="02010609060101010101" pitchFamily="49" charset="-122"/>
              </a:rPr>
              <a:t>，</a:t>
            </a:r>
            <a:r>
              <a:rPr lang="zh-CN" altLang="en-US" sz="1600" dirty="0" smtClean="0">
                <a:latin typeface="仿宋" panose="02010609060101010101" pitchFamily="49" charset="-122"/>
                <a:ea typeface="仿宋" panose="02010609060101010101" pitchFamily="49" charset="-122"/>
              </a:rPr>
              <a:t>这保证</a:t>
            </a:r>
            <a:r>
              <a:rPr lang="zh-CN" altLang="en-US" sz="1600" dirty="0">
                <a:latin typeface="仿宋" panose="02010609060101010101" pitchFamily="49" charset="-122"/>
                <a:ea typeface="仿宋" panose="02010609060101010101" pitchFamily="49" charset="-122"/>
              </a:rPr>
              <a:t>每一个 </a:t>
            </a:r>
            <a:r>
              <a:rPr lang="en-US" altLang="zh-CN" sz="1600" dirty="0" smtClean="0">
                <a:latin typeface="仿宋" panose="02010609060101010101" pitchFamily="49" charset="-122"/>
                <a:ea typeface="仿宋" panose="02010609060101010101" pitchFamily="49" charset="-122"/>
              </a:rPr>
              <a:t>ground-truth </a:t>
            </a:r>
            <a:r>
              <a:rPr lang="en-US" altLang="zh-CN" sz="1600" dirty="0">
                <a:latin typeface="仿宋" panose="02010609060101010101" pitchFamily="49" charset="-122"/>
                <a:ea typeface="仿宋" panose="02010609060101010101" pitchFamily="49" charset="-122"/>
              </a:rPr>
              <a:t>box </a:t>
            </a:r>
            <a:r>
              <a:rPr lang="zh-CN" altLang="en-US" sz="1600" dirty="0">
                <a:latin typeface="仿宋" panose="02010609060101010101" pitchFamily="49" charset="-122"/>
                <a:ea typeface="仿宋" panose="02010609060101010101" pitchFamily="49" charset="-122"/>
              </a:rPr>
              <a:t>与唯一的一个 </a:t>
            </a:r>
            <a:r>
              <a:rPr lang="en-US" altLang="zh-CN" sz="1600" dirty="0">
                <a:latin typeface="仿宋" panose="02010609060101010101" pitchFamily="49" charset="-122"/>
                <a:ea typeface="仿宋" panose="02010609060101010101" pitchFamily="49" charset="-122"/>
              </a:rPr>
              <a:t>default box </a:t>
            </a:r>
            <a:r>
              <a:rPr lang="zh-CN" altLang="en-US" sz="1600" dirty="0">
                <a:latin typeface="仿宋" panose="02010609060101010101" pitchFamily="49" charset="-122"/>
                <a:ea typeface="仿宋" panose="02010609060101010101" pitchFamily="49" charset="-122"/>
              </a:rPr>
              <a:t>对应起来</a:t>
            </a:r>
            <a:r>
              <a:rPr lang="zh-CN" altLang="en-US" sz="1600" dirty="0" smtClean="0">
                <a:latin typeface="仿宋" panose="02010609060101010101" pitchFamily="49" charset="-122"/>
                <a:ea typeface="仿宋" panose="02010609060101010101" pitchFamily="49" charset="-122"/>
              </a:rPr>
              <a:t>。之后</a:t>
            </a:r>
            <a:r>
              <a:rPr lang="en-US" altLang="zh-CN" sz="1600" dirty="0" smtClean="0">
                <a:latin typeface="仿宋" panose="02010609060101010101" pitchFamily="49" charset="-122"/>
                <a:ea typeface="仿宋" panose="02010609060101010101" pitchFamily="49" charset="-122"/>
              </a:rPr>
              <a:t>, </a:t>
            </a:r>
            <a:r>
              <a:rPr lang="zh-CN" altLang="en-US" sz="1600" dirty="0" smtClean="0">
                <a:latin typeface="仿宋" panose="02010609060101010101" pitchFamily="49" charset="-122"/>
                <a:ea typeface="仿宋" panose="02010609060101010101" pitchFamily="49" charset="-122"/>
              </a:rPr>
              <a:t>又</a:t>
            </a:r>
            <a:r>
              <a:rPr lang="zh-CN" altLang="en-US" sz="1600" dirty="0">
                <a:latin typeface="仿宋" panose="02010609060101010101" pitchFamily="49" charset="-122"/>
                <a:ea typeface="仿宋" panose="02010609060101010101" pitchFamily="49" charset="-122"/>
              </a:rPr>
              <a:t>将 </a:t>
            </a:r>
            <a:r>
              <a:rPr lang="en-US" altLang="zh-CN" sz="1600" dirty="0">
                <a:latin typeface="仿宋" panose="02010609060101010101" pitchFamily="49" charset="-122"/>
                <a:ea typeface="仿宋" panose="02010609060101010101" pitchFamily="49" charset="-122"/>
              </a:rPr>
              <a:t>default box </a:t>
            </a:r>
            <a:r>
              <a:rPr lang="zh-CN" altLang="en-US" sz="1600" dirty="0">
                <a:latin typeface="仿宋" panose="02010609060101010101" pitchFamily="49" charset="-122"/>
                <a:ea typeface="仿宋" panose="02010609060101010101" pitchFamily="49" charset="-122"/>
              </a:rPr>
              <a:t>与任何的 </a:t>
            </a:r>
            <a:r>
              <a:rPr lang="en-US" altLang="zh-CN" sz="1600" dirty="0" smtClean="0">
                <a:latin typeface="仿宋" panose="02010609060101010101" pitchFamily="49" charset="-122"/>
                <a:ea typeface="仿宋" panose="02010609060101010101" pitchFamily="49" charset="-122"/>
              </a:rPr>
              <a:t>ground-truth </a:t>
            </a:r>
            <a:r>
              <a:rPr lang="en-US" altLang="zh-CN" sz="1600" dirty="0">
                <a:latin typeface="仿宋" panose="02010609060101010101" pitchFamily="49" charset="-122"/>
                <a:ea typeface="仿宋" panose="02010609060101010101" pitchFamily="49" charset="-122"/>
              </a:rPr>
              <a:t>box </a:t>
            </a:r>
            <a:r>
              <a:rPr lang="zh-CN" altLang="en-US" sz="1600" dirty="0">
                <a:latin typeface="仿宋" panose="02010609060101010101" pitchFamily="49" charset="-122"/>
                <a:ea typeface="仿宋" panose="02010609060101010101" pitchFamily="49" charset="-122"/>
              </a:rPr>
              <a:t>配对，只要两者之间的 </a:t>
            </a:r>
            <a:r>
              <a:rPr lang="en-US" altLang="zh-CN" sz="1600" dirty="0" err="1">
                <a:latin typeface="仿宋" panose="02010609060101010101" pitchFamily="49" charset="-122"/>
                <a:ea typeface="仿宋" panose="02010609060101010101" pitchFamily="49" charset="-122"/>
              </a:rPr>
              <a:t>jaccard</a:t>
            </a:r>
            <a:r>
              <a:rPr lang="en-US" altLang="zh-CN" sz="1600" dirty="0">
                <a:latin typeface="仿宋" panose="02010609060101010101" pitchFamily="49" charset="-122"/>
                <a:ea typeface="仿宋" panose="02010609060101010101" pitchFamily="49" charset="-122"/>
              </a:rPr>
              <a:t> overlap </a:t>
            </a:r>
            <a:r>
              <a:rPr lang="zh-CN" altLang="en-US" sz="1600" dirty="0">
                <a:latin typeface="仿宋" panose="02010609060101010101" pitchFamily="49" charset="-122"/>
                <a:ea typeface="仿宋" panose="02010609060101010101" pitchFamily="49" charset="-122"/>
              </a:rPr>
              <a:t>大于一个阈值，这里本文的阈值为 </a:t>
            </a:r>
            <a:r>
              <a:rPr lang="en-US" altLang="zh-CN" sz="1600" dirty="0" smtClean="0">
                <a:latin typeface="仿宋" panose="02010609060101010101" pitchFamily="49" charset="-122"/>
                <a:ea typeface="仿宋" panose="02010609060101010101" pitchFamily="49" charset="-122"/>
              </a:rPr>
              <a:t>0.5</a:t>
            </a:r>
            <a:r>
              <a:rPr lang="zh-CN" altLang="en-US" sz="1600" dirty="0" smtClean="0">
                <a:latin typeface="仿宋" panose="02010609060101010101" pitchFamily="49" charset="-122"/>
                <a:ea typeface="仿宋" panose="02010609060101010101" pitchFamily="49" charset="-122"/>
              </a:rPr>
              <a:t>即可。 </a:t>
            </a:r>
            <a:endParaRPr lang="zh-CN" altLang="en-US" sz="1600" dirty="0">
              <a:latin typeface="仿宋" panose="02010609060101010101" pitchFamily="49" charset="-122"/>
              <a:ea typeface="仿宋" panose="02010609060101010101" pitchFamily="49" charset="-122"/>
            </a:endParaRPr>
          </a:p>
          <a:p>
            <a:endParaRPr lang="zh-CN" altLang="en-US" sz="1600" dirty="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    当</a:t>
            </a:r>
            <a:r>
              <a:rPr lang="zh-CN" altLang="en-US" sz="1600" dirty="0">
                <a:latin typeface="仿宋" panose="02010609060101010101" pitchFamily="49" charset="-122"/>
                <a:ea typeface="仿宋" panose="02010609060101010101" pitchFamily="49" charset="-122"/>
              </a:rPr>
              <a:t>这种将训练图像中的 </a:t>
            </a:r>
            <a:r>
              <a:rPr lang="en-US" altLang="zh-CN" sz="1600" dirty="0" smtClean="0">
                <a:latin typeface="仿宋" panose="02010609060101010101" pitchFamily="49" charset="-122"/>
                <a:ea typeface="仿宋" panose="02010609060101010101" pitchFamily="49" charset="-122"/>
              </a:rPr>
              <a:t>ground truth </a:t>
            </a:r>
            <a:r>
              <a:rPr lang="zh-CN" altLang="en-US" sz="1600" dirty="0">
                <a:latin typeface="仿宋" panose="02010609060101010101" pitchFamily="49" charset="-122"/>
                <a:ea typeface="仿宋" panose="02010609060101010101" pitchFamily="49" charset="-122"/>
              </a:rPr>
              <a:t>与固定输出的 </a:t>
            </a:r>
            <a:r>
              <a:rPr lang="en-US" altLang="zh-CN" sz="1600" dirty="0">
                <a:latin typeface="仿宋" panose="02010609060101010101" pitchFamily="49" charset="-122"/>
                <a:ea typeface="仿宋" panose="02010609060101010101" pitchFamily="49" charset="-122"/>
              </a:rPr>
              <a:t>boxes </a:t>
            </a:r>
            <a:r>
              <a:rPr lang="zh-CN" altLang="en-US" sz="1600" dirty="0">
                <a:latin typeface="仿宋" panose="02010609060101010101" pitchFamily="49" charset="-122"/>
                <a:ea typeface="仿宋" panose="02010609060101010101" pitchFamily="49" charset="-122"/>
              </a:rPr>
              <a:t>对应之后，就可以 </a:t>
            </a:r>
            <a:r>
              <a:rPr lang="en-US" altLang="zh-CN" sz="1600" dirty="0">
                <a:latin typeface="仿宋" panose="02010609060101010101" pitchFamily="49" charset="-122"/>
                <a:ea typeface="仿宋" panose="02010609060101010101" pitchFamily="49" charset="-122"/>
              </a:rPr>
              <a:t>end-to-end </a:t>
            </a:r>
            <a:r>
              <a:rPr lang="zh-CN" altLang="en-US" sz="1600" dirty="0">
                <a:latin typeface="仿宋" panose="02010609060101010101" pitchFamily="49" charset="-122"/>
                <a:ea typeface="仿宋" panose="02010609060101010101" pitchFamily="49" charset="-122"/>
              </a:rPr>
              <a:t>的进行 </a:t>
            </a:r>
            <a:r>
              <a:rPr lang="en-US" altLang="zh-CN" sz="1600" dirty="0">
                <a:latin typeface="仿宋" panose="02010609060101010101" pitchFamily="49" charset="-122"/>
                <a:ea typeface="仿宋" panose="02010609060101010101" pitchFamily="49" charset="-122"/>
              </a:rPr>
              <a:t>loss function </a:t>
            </a:r>
            <a:r>
              <a:rPr lang="zh-CN" altLang="en-US" sz="1600" dirty="0">
                <a:latin typeface="仿宋" panose="02010609060101010101" pitchFamily="49" charset="-122"/>
                <a:ea typeface="仿宋" panose="02010609060101010101" pitchFamily="49" charset="-122"/>
              </a:rPr>
              <a:t>的计算以及 </a:t>
            </a:r>
            <a:r>
              <a:rPr lang="en-US" altLang="zh-CN" sz="1600" dirty="0">
                <a:latin typeface="仿宋" panose="02010609060101010101" pitchFamily="49" charset="-122"/>
                <a:ea typeface="仿宋" panose="02010609060101010101" pitchFamily="49" charset="-122"/>
              </a:rPr>
              <a:t>back-propagation </a:t>
            </a:r>
            <a:r>
              <a:rPr lang="zh-CN" altLang="en-US" sz="1600" dirty="0">
                <a:latin typeface="仿宋" panose="02010609060101010101" pitchFamily="49" charset="-122"/>
                <a:ea typeface="仿宋" panose="02010609060101010101" pitchFamily="49" charset="-122"/>
              </a:rPr>
              <a:t>的计算更新了。</a:t>
            </a:r>
          </a:p>
        </p:txBody>
      </p:sp>
    </p:spTree>
    <p:extLst>
      <p:ext uri="{BB962C8B-B14F-4D97-AF65-F5344CB8AC3E}">
        <p14:creationId xmlns:p14="http://schemas.microsoft.com/office/powerpoint/2010/main" val="2986932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015" y="135374"/>
            <a:ext cx="3174267" cy="461665"/>
          </a:xfrm>
          <a:prstGeom prst="rect">
            <a:avLst/>
          </a:prstGeom>
        </p:spPr>
        <p:txBody>
          <a:bodyPr wrap="none">
            <a:spAutoFit/>
          </a:bodyPr>
          <a:lstStyle/>
          <a:p>
            <a:r>
              <a:rPr lang="en-US" altLang="zh-CN" sz="2400" dirty="0" smtClean="0">
                <a:solidFill>
                  <a:srgbClr val="7030A0"/>
                </a:solidFill>
              </a:rPr>
              <a:t>5. </a:t>
            </a:r>
            <a:r>
              <a:rPr lang="en-US" altLang="zh-CN" sz="2400" dirty="0">
                <a:solidFill>
                  <a:srgbClr val="7030A0"/>
                </a:solidFill>
              </a:rPr>
              <a:t>Training objective</a:t>
            </a:r>
          </a:p>
        </p:txBody>
      </p:sp>
      <mc:AlternateContent xmlns:mc="http://schemas.openxmlformats.org/markup-compatibility/2006" xmlns:a14="http://schemas.microsoft.com/office/drawing/2010/main">
        <mc:Choice Requires="a14">
          <p:sp>
            <p:nvSpPr>
              <p:cNvPr id="6" name="矩形 5"/>
              <p:cNvSpPr/>
              <p:nvPr/>
            </p:nvSpPr>
            <p:spPr>
              <a:xfrm>
                <a:off x="1947672" y="831374"/>
                <a:ext cx="9646920" cy="4449103"/>
              </a:xfrm>
              <a:prstGeom prst="rect">
                <a:avLst/>
              </a:prstGeom>
            </p:spPr>
            <p:txBody>
              <a:bodyPr wrap="square">
                <a:spAutoFit/>
              </a:bodyPr>
              <a:lstStyle/>
              <a:p>
                <a:r>
                  <a:rPr lang="en-US" altLang="zh-CN" sz="1600" dirty="0" smtClean="0">
                    <a:latin typeface="仿宋" panose="02010609060101010101" pitchFamily="49" charset="-122"/>
                    <a:ea typeface="仿宋" panose="02010609060101010101" pitchFamily="49" charset="-122"/>
                  </a:rPr>
                  <a:t>    SSD </a:t>
                </a:r>
                <a:r>
                  <a:rPr lang="zh-CN" altLang="en-US" sz="1600" dirty="0">
                    <a:latin typeface="仿宋" panose="02010609060101010101" pitchFamily="49" charset="-122"/>
                    <a:ea typeface="仿宋" panose="02010609060101010101" pitchFamily="49" charset="-122"/>
                  </a:rPr>
                  <a:t>训练的目标函数（</a:t>
                </a:r>
                <a:r>
                  <a:rPr lang="en-US" altLang="zh-CN" sz="1600" dirty="0">
                    <a:latin typeface="仿宋" panose="02010609060101010101" pitchFamily="49" charset="-122"/>
                    <a:ea typeface="仿宋" panose="02010609060101010101" pitchFamily="49" charset="-122"/>
                  </a:rPr>
                  <a:t>training objective</a:t>
                </a:r>
                <a:r>
                  <a:rPr lang="zh-CN" altLang="en-US" sz="1600" dirty="0">
                    <a:latin typeface="仿宋" panose="02010609060101010101" pitchFamily="49" charset="-122"/>
                    <a:ea typeface="仿宋" panose="02010609060101010101" pitchFamily="49" charset="-122"/>
                  </a:rPr>
                  <a:t>）源自于 </a:t>
                </a:r>
                <a:r>
                  <a:rPr lang="en-US" altLang="zh-CN" sz="1600" dirty="0" smtClean="0">
                    <a:latin typeface="仿宋" panose="02010609060101010101" pitchFamily="49" charset="-122"/>
                    <a:ea typeface="仿宋" panose="02010609060101010101" pitchFamily="49" charset="-122"/>
                  </a:rPr>
                  <a:t>Multi-Box </a:t>
                </a:r>
                <a:r>
                  <a:rPr lang="zh-CN" altLang="en-US" sz="1600" dirty="0">
                    <a:latin typeface="仿宋" panose="02010609060101010101" pitchFamily="49" charset="-122"/>
                    <a:ea typeface="仿宋" panose="02010609060101010101" pitchFamily="49" charset="-122"/>
                  </a:rPr>
                  <a:t>的目标函数，但是本文将其拓展，使其可以处理多个目标类别。用 </a:t>
                </a:r>
                <a14:m>
                  <m:oMath xmlns:m="http://schemas.openxmlformats.org/officeDocument/2006/math">
                    <m:sSubSup>
                      <m:sSubSupPr>
                        <m:ctrlPr>
                          <a:rPr lang="en-US" altLang="zh-CN" sz="1600" i="1" smtClean="0">
                            <a:latin typeface="Cambria Math" panose="02040503050406030204" pitchFamily="18" charset="0"/>
                            <a:ea typeface="仿宋" panose="02010609060101010101" pitchFamily="49" charset="-122"/>
                          </a:rPr>
                        </m:ctrlPr>
                      </m:sSubSupPr>
                      <m:e>
                        <m:r>
                          <a:rPr lang="en-US" altLang="zh-CN" sz="1600" b="0" i="1" smtClean="0">
                            <a:latin typeface="Cambria Math" panose="02040503050406030204" pitchFamily="18" charset="0"/>
                            <a:ea typeface="仿宋" panose="02010609060101010101" pitchFamily="49" charset="-122"/>
                          </a:rPr>
                          <m:t>𝑥</m:t>
                        </m:r>
                      </m:e>
                      <m:sub>
                        <m:r>
                          <a:rPr lang="en-US" altLang="zh-CN" sz="1600" b="0" i="1" smtClean="0">
                            <a:latin typeface="Cambria Math" panose="02040503050406030204" pitchFamily="18" charset="0"/>
                            <a:ea typeface="仿宋" panose="02010609060101010101" pitchFamily="49" charset="-122"/>
                          </a:rPr>
                          <m:t>𝑖𝑗</m:t>
                        </m:r>
                      </m:sub>
                      <m:sup>
                        <m:r>
                          <a:rPr lang="en-US" altLang="zh-CN" sz="1600" b="0" i="1" smtClean="0">
                            <a:latin typeface="Cambria Math" panose="02040503050406030204" pitchFamily="18" charset="0"/>
                            <a:ea typeface="仿宋" panose="02010609060101010101" pitchFamily="49" charset="-122"/>
                          </a:rPr>
                          <m:t>𝑝</m:t>
                        </m:r>
                      </m:sup>
                    </m:sSubSup>
                  </m:oMath>
                </a14:m>
                <a:r>
                  <a:rPr lang="en-US" altLang="zh-CN" sz="1600" dirty="0" smtClean="0">
                    <a:latin typeface="仿宋" panose="02010609060101010101" pitchFamily="49" charset="-122"/>
                    <a:ea typeface="仿宋" panose="02010609060101010101" pitchFamily="49" charset="-122"/>
                  </a:rPr>
                  <a:t>=1 </a:t>
                </a:r>
                <a:r>
                  <a:rPr lang="zh-CN" altLang="en-US" sz="1600" dirty="0" smtClean="0">
                    <a:latin typeface="仿宋" panose="02010609060101010101" pitchFamily="49" charset="-122"/>
                    <a:ea typeface="仿宋" panose="02010609060101010101" pitchFamily="49" charset="-122"/>
                  </a:rPr>
                  <a:t>表示第</a:t>
                </a:r>
                <a:r>
                  <a:rPr lang="en-US" altLang="zh-CN" sz="1600" dirty="0" err="1" smtClean="0">
                    <a:latin typeface="仿宋" panose="02010609060101010101" pitchFamily="49" charset="-122"/>
                    <a:ea typeface="仿宋" panose="02010609060101010101" pitchFamily="49" charset="-122"/>
                  </a:rPr>
                  <a:t>i</a:t>
                </a:r>
                <a:r>
                  <a:rPr lang="zh-CN" altLang="en-US" sz="1600" dirty="0" smtClean="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default </a:t>
                </a:r>
                <a:r>
                  <a:rPr lang="en-US" altLang="zh-CN" sz="1600" dirty="0">
                    <a:latin typeface="仿宋" panose="02010609060101010101" pitchFamily="49" charset="-122"/>
                    <a:ea typeface="仿宋" panose="02010609060101010101" pitchFamily="49" charset="-122"/>
                  </a:rPr>
                  <a:t>box </a:t>
                </a:r>
                <a:r>
                  <a:rPr lang="zh-CN" altLang="en-US" sz="1600" dirty="0" smtClean="0">
                    <a:latin typeface="仿宋" panose="02010609060101010101" pitchFamily="49" charset="-122"/>
                    <a:ea typeface="仿宋" panose="02010609060101010101" pitchFamily="49" charset="-122"/>
                  </a:rPr>
                  <a:t>与类别</a:t>
                </a:r>
                <a:r>
                  <a:rPr lang="en-US" altLang="zh-CN" sz="1600" dirty="0" smtClean="0">
                    <a:latin typeface="仿宋" panose="02010609060101010101" pitchFamily="49" charset="-122"/>
                    <a:ea typeface="仿宋" panose="02010609060101010101" pitchFamily="49" charset="-122"/>
                  </a:rPr>
                  <a:t>p</a:t>
                </a:r>
                <a:r>
                  <a:rPr lang="zh-CN" altLang="en-US" sz="1600" dirty="0" smtClean="0">
                    <a:latin typeface="仿宋" panose="02010609060101010101" pitchFamily="49" charset="-122"/>
                    <a:ea typeface="仿宋" panose="02010609060101010101" pitchFamily="49" charset="-122"/>
                  </a:rPr>
                  <a:t>的第</a:t>
                </a:r>
                <a:r>
                  <a:rPr lang="en-US" altLang="zh-CN" sz="1600" dirty="0" smtClean="0">
                    <a:latin typeface="仿宋" panose="02010609060101010101" pitchFamily="49" charset="-122"/>
                    <a:ea typeface="仿宋" panose="02010609060101010101" pitchFamily="49" charset="-122"/>
                  </a:rPr>
                  <a:t>j</a:t>
                </a:r>
                <a:r>
                  <a:rPr lang="zh-CN" altLang="en-US" sz="1600" dirty="0" smtClean="0">
                    <a:latin typeface="仿宋" panose="02010609060101010101" pitchFamily="49" charset="-122"/>
                    <a:ea typeface="仿宋" panose="02010609060101010101" pitchFamily="49" charset="-122"/>
                  </a:rPr>
                  <a:t>个</a:t>
                </a:r>
                <a:r>
                  <a:rPr lang="en-US" altLang="zh-CN" sz="1600" dirty="0" smtClean="0">
                    <a:latin typeface="仿宋" panose="02010609060101010101" pitchFamily="49" charset="-122"/>
                    <a:ea typeface="仿宋" panose="02010609060101010101" pitchFamily="49" charset="-122"/>
                  </a:rPr>
                  <a:t>ground-truth </a:t>
                </a:r>
                <a:r>
                  <a:rPr lang="en-US" altLang="zh-CN" sz="1600" dirty="0">
                    <a:latin typeface="仿宋" panose="02010609060101010101" pitchFamily="49" charset="-122"/>
                    <a:ea typeface="仿宋" panose="02010609060101010101" pitchFamily="49" charset="-122"/>
                  </a:rPr>
                  <a:t>box </a:t>
                </a:r>
                <a:r>
                  <a:rPr lang="zh-CN" altLang="en-US" sz="1600" dirty="0">
                    <a:latin typeface="仿宋" panose="02010609060101010101" pitchFamily="49" charset="-122"/>
                    <a:ea typeface="仿宋" panose="02010609060101010101" pitchFamily="49" charset="-122"/>
                  </a:rPr>
                  <a:t>相匹配，否则若不匹配的话，则 </a:t>
                </a:r>
                <a14:m>
                  <m:oMath xmlns:m="http://schemas.openxmlformats.org/officeDocument/2006/math">
                    <m:sSubSup>
                      <m:sSubSupPr>
                        <m:ctrlPr>
                          <a:rPr lang="en-US" altLang="zh-CN" sz="1600" i="1">
                            <a:latin typeface="Cambria Math" panose="02040503050406030204" pitchFamily="18" charset="0"/>
                            <a:ea typeface="仿宋" panose="02010609060101010101" pitchFamily="49" charset="-122"/>
                          </a:rPr>
                        </m:ctrlPr>
                      </m:sSubSupPr>
                      <m:e>
                        <m:r>
                          <a:rPr lang="en-US" altLang="zh-CN" sz="1600" i="1">
                            <a:latin typeface="Cambria Math" panose="02040503050406030204" pitchFamily="18" charset="0"/>
                            <a:ea typeface="仿宋" panose="02010609060101010101" pitchFamily="49" charset="-122"/>
                          </a:rPr>
                          <m:t>𝑥</m:t>
                        </m:r>
                      </m:e>
                      <m:sub>
                        <m:r>
                          <a:rPr lang="en-US" altLang="zh-CN" sz="1600" i="1">
                            <a:latin typeface="Cambria Math" panose="02040503050406030204" pitchFamily="18" charset="0"/>
                            <a:ea typeface="仿宋" panose="02010609060101010101" pitchFamily="49" charset="-122"/>
                          </a:rPr>
                          <m:t>𝑖𝑗</m:t>
                        </m:r>
                      </m:sub>
                      <m:sup>
                        <m:r>
                          <a:rPr lang="en-US" altLang="zh-CN" sz="1600" i="1">
                            <a:latin typeface="Cambria Math" panose="02040503050406030204" pitchFamily="18" charset="0"/>
                            <a:ea typeface="仿宋" panose="02010609060101010101" pitchFamily="49" charset="-122"/>
                          </a:rPr>
                          <m:t>𝑝</m:t>
                        </m:r>
                      </m:sup>
                    </m:sSubSup>
                  </m:oMath>
                </a14:m>
                <a:r>
                  <a:rPr lang="en-US" altLang="zh-CN" sz="1600" dirty="0">
                    <a:latin typeface="仿宋" panose="02010609060101010101" pitchFamily="49" charset="-122"/>
                    <a:ea typeface="仿宋" panose="02010609060101010101" pitchFamily="49" charset="-122"/>
                  </a:rPr>
                  <a:t>=0</a:t>
                </a:r>
                <a:r>
                  <a:rPr lang="zh-CN" altLang="en-US" sz="1600" dirty="0">
                    <a:latin typeface="仿宋" panose="02010609060101010101" pitchFamily="49" charset="-122"/>
                    <a:ea typeface="仿宋" panose="02010609060101010101" pitchFamily="49" charset="-122"/>
                  </a:rPr>
                  <a:t>。</a:t>
                </a:r>
              </a:p>
              <a:p>
                <a:endParaRPr lang="zh-CN" altLang="en-US" sz="1600" dirty="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    必有 </a:t>
                </a:r>
                <a14:m>
                  <m:oMath xmlns:m="http://schemas.openxmlformats.org/officeDocument/2006/math">
                    <m:nary>
                      <m:naryPr>
                        <m:chr m:val="∑"/>
                        <m:limLoc m:val="subSup"/>
                        <m:supHide m:val="on"/>
                        <m:ctrlPr>
                          <a:rPr lang="zh-CN" altLang="en-US" sz="1600" i="1" smtClean="0">
                            <a:latin typeface="Cambria Math" panose="02040503050406030204" pitchFamily="18" charset="0"/>
                            <a:ea typeface="仿宋" panose="02010609060101010101" pitchFamily="49" charset="-122"/>
                          </a:rPr>
                        </m:ctrlPr>
                      </m:naryPr>
                      <m:sub>
                        <m:r>
                          <m:rPr>
                            <m:brk m:alnAt="9"/>
                          </m:rPr>
                          <a:rPr lang="en-US" altLang="zh-CN" sz="1600" b="0" i="1" smtClean="0">
                            <a:latin typeface="Cambria Math" panose="02040503050406030204" pitchFamily="18" charset="0"/>
                            <a:ea typeface="仿宋" panose="02010609060101010101" pitchFamily="49" charset="-122"/>
                          </a:rPr>
                          <m:t>𝑖</m:t>
                        </m:r>
                      </m:sub>
                      <m:sup/>
                      <m:e>
                        <m:sSubSup>
                          <m:sSubSupPr>
                            <m:ctrlPr>
                              <a:rPr lang="en-US" altLang="zh-CN" sz="1600" i="1" smtClean="0">
                                <a:latin typeface="Cambria Math" panose="02040503050406030204" pitchFamily="18" charset="0"/>
                                <a:ea typeface="仿宋" panose="02010609060101010101" pitchFamily="49" charset="-122"/>
                              </a:rPr>
                            </m:ctrlPr>
                          </m:sSubSupPr>
                          <m:e>
                            <m:r>
                              <a:rPr lang="en-US" altLang="zh-CN" sz="1600" b="0" i="1" smtClean="0">
                                <a:latin typeface="Cambria Math" panose="02040503050406030204" pitchFamily="18" charset="0"/>
                                <a:ea typeface="仿宋" panose="02010609060101010101" pitchFamily="49" charset="-122"/>
                              </a:rPr>
                              <m:t>𝑥</m:t>
                            </m:r>
                          </m:e>
                          <m:sub>
                            <m:r>
                              <a:rPr lang="en-US" altLang="zh-CN" sz="1600" b="0" i="1" smtClean="0">
                                <a:latin typeface="Cambria Math" panose="02040503050406030204" pitchFamily="18" charset="0"/>
                                <a:ea typeface="仿宋" panose="02010609060101010101" pitchFamily="49" charset="-122"/>
                              </a:rPr>
                              <m:t>𝑖𝑗</m:t>
                            </m:r>
                          </m:sub>
                          <m:sup>
                            <m:r>
                              <a:rPr lang="en-US" altLang="zh-CN" sz="1600" b="0" i="1" smtClean="0">
                                <a:latin typeface="Cambria Math" panose="02040503050406030204" pitchFamily="18" charset="0"/>
                                <a:ea typeface="仿宋" panose="02010609060101010101" pitchFamily="49" charset="-122"/>
                              </a:rPr>
                              <m:t>𝑝</m:t>
                            </m:r>
                          </m:sup>
                        </m:sSubSup>
                      </m:e>
                    </m:nary>
                  </m:oMath>
                </a14:m>
                <a:r>
                  <a:rPr lang="en-US" altLang="zh-CN" sz="1600" dirty="0" smtClean="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1</a:t>
                </a:r>
                <a:r>
                  <a:rPr lang="zh-CN" altLang="en-US" sz="1600" dirty="0">
                    <a:latin typeface="仿宋" panose="02010609060101010101" pitchFamily="49" charset="-122"/>
                    <a:ea typeface="仿宋" panose="02010609060101010101" pitchFamily="49" charset="-122"/>
                  </a:rPr>
                  <a:t>，意味着对于 第 </a:t>
                </a:r>
                <a:r>
                  <a:rPr lang="en-US" altLang="zh-CN" sz="1600" dirty="0">
                    <a:latin typeface="仿宋" panose="02010609060101010101" pitchFamily="49" charset="-122"/>
                    <a:ea typeface="仿宋" panose="02010609060101010101" pitchFamily="49" charset="-122"/>
                  </a:rPr>
                  <a:t>j </a:t>
                </a:r>
                <a:r>
                  <a:rPr lang="zh-CN" altLang="en-US" sz="1600" dirty="0">
                    <a:latin typeface="仿宋" panose="02010609060101010101" pitchFamily="49" charset="-122"/>
                    <a:ea typeface="仿宋" panose="02010609060101010101" pitchFamily="49" charset="-122"/>
                  </a:rPr>
                  <a:t>个 </a:t>
                </a:r>
                <a:r>
                  <a:rPr lang="en-US" altLang="zh-CN" sz="1600" dirty="0">
                    <a:latin typeface="仿宋" panose="02010609060101010101" pitchFamily="49" charset="-122"/>
                    <a:ea typeface="仿宋" panose="02010609060101010101" pitchFamily="49" charset="-122"/>
                  </a:rPr>
                  <a:t>ground truth box</a:t>
                </a:r>
                <a:r>
                  <a:rPr lang="zh-CN" altLang="en-US" sz="1600" dirty="0">
                    <a:latin typeface="仿宋" panose="02010609060101010101" pitchFamily="49" charset="-122"/>
                    <a:ea typeface="仿宋" panose="02010609060101010101" pitchFamily="49" charset="-122"/>
                  </a:rPr>
                  <a:t>，有可能有多个 </a:t>
                </a:r>
                <a:r>
                  <a:rPr lang="en-US" altLang="zh-CN" sz="1600" dirty="0">
                    <a:latin typeface="仿宋" panose="02010609060101010101" pitchFamily="49" charset="-122"/>
                    <a:ea typeface="仿宋" panose="02010609060101010101" pitchFamily="49" charset="-122"/>
                  </a:rPr>
                  <a:t>default box </a:t>
                </a:r>
                <a:r>
                  <a:rPr lang="zh-CN" altLang="en-US" sz="1600" dirty="0">
                    <a:latin typeface="仿宋" panose="02010609060101010101" pitchFamily="49" charset="-122"/>
                    <a:ea typeface="仿宋" panose="02010609060101010101" pitchFamily="49" charset="-122"/>
                  </a:rPr>
                  <a:t>与其相匹配。</a:t>
                </a:r>
              </a:p>
              <a:p>
                <a:endParaRPr lang="zh-CN" altLang="en-US" sz="1600" dirty="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    总</a:t>
                </a:r>
                <a:r>
                  <a:rPr lang="zh-CN" altLang="en-US" sz="1600" dirty="0">
                    <a:latin typeface="仿宋" panose="02010609060101010101" pitchFamily="49" charset="-122"/>
                    <a:ea typeface="仿宋" panose="02010609060101010101" pitchFamily="49" charset="-122"/>
                  </a:rPr>
                  <a:t>的目标</a:t>
                </a:r>
                <a:r>
                  <a:rPr lang="zh-CN" altLang="en-US" sz="1600" dirty="0" smtClean="0">
                    <a:latin typeface="仿宋" panose="02010609060101010101" pitchFamily="49" charset="-122"/>
                    <a:ea typeface="仿宋" panose="02010609060101010101" pitchFamily="49" charset="-122"/>
                  </a:rPr>
                  <a:t>损失函数</a:t>
                </a:r>
                <a:r>
                  <a:rPr lang="en-US" altLang="zh-CN" sz="1600" dirty="0" smtClean="0">
                    <a:latin typeface="仿宋" panose="02010609060101010101" pitchFamily="49" charset="-122"/>
                    <a:ea typeface="仿宋" panose="02010609060101010101" pitchFamily="49" charset="-122"/>
                  </a:rPr>
                  <a:t>(objective </a:t>
                </a:r>
                <a:r>
                  <a:rPr lang="en-US" altLang="zh-CN" sz="1600" dirty="0">
                    <a:latin typeface="仿宋" panose="02010609060101010101" pitchFamily="49" charset="-122"/>
                    <a:ea typeface="仿宋" panose="02010609060101010101" pitchFamily="49" charset="-122"/>
                  </a:rPr>
                  <a:t>loss </a:t>
                </a:r>
                <a:r>
                  <a:rPr lang="en-US" altLang="zh-CN" sz="1600" dirty="0" smtClean="0">
                    <a:latin typeface="仿宋" panose="02010609060101010101" pitchFamily="49" charset="-122"/>
                    <a:ea typeface="仿宋" panose="02010609060101010101" pitchFamily="49" charset="-122"/>
                  </a:rPr>
                  <a:t>function)</a:t>
                </a:r>
                <a:r>
                  <a:rPr lang="zh-CN" altLang="en-US" sz="1600" dirty="0" smtClean="0">
                    <a:latin typeface="仿宋" panose="02010609060101010101" pitchFamily="49" charset="-122"/>
                    <a:ea typeface="仿宋" panose="02010609060101010101" pitchFamily="49" charset="-122"/>
                  </a:rPr>
                  <a:t>就由</a:t>
                </a:r>
                <a:r>
                  <a:rPr lang="en-US" altLang="zh-CN" sz="1600" dirty="0" smtClean="0">
                    <a:latin typeface="仿宋" panose="02010609060101010101" pitchFamily="49" charset="-122"/>
                    <a:ea typeface="仿宋" panose="02010609060101010101" pitchFamily="49" charset="-122"/>
                  </a:rPr>
                  <a:t>localization </a:t>
                </a:r>
                <a:r>
                  <a:rPr lang="en-US" altLang="zh-CN" sz="1600" dirty="0">
                    <a:latin typeface="仿宋" panose="02010609060101010101" pitchFamily="49" charset="-122"/>
                    <a:ea typeface="仿宋" panose="02010609060101010101" pitchFamily="49" charset="-122"/>
                  </a:rPr>
                  <a:t>loss</a:t>
                </a:r>
                <a:r>
                  <a:rPr lang="zh-CN" altLang="en-US" sz="1600" dirty="0">
                    <a:latin typeface="仿宋" panose="02010609060101010101" pitchFamily="49" charset="-122"/>
                    <a:ea typeface="仿宋" panose="02010609060101010101" pitchFamily="49" charset="-122"/>
                  </a:rPr>
                  <a:t>（</a:t>
                </a:r>
                <a:r>
                  <a:rPr lang="en-US" altLang="zh-CN" sz="1600" dirty="0" err="1">
                    <a:latin typeface="仿宋" panose="02010609060101010101" pitchFamily="49" charset="-122"/>
                    <a:ea typeface="仿宋" panose="02010609060101010101" pitchFamily="49" charset="-122"/>
                  </a:rPr>
                  <a:t>loc</a:t>
                </a:r>
                <a:r>
                  <a:rPr lang="zh-CN" altLang="en-US" sz="1600" dirty="0" smtClean="0">
                    <a:latin typeface="仿宋" panose="02010609060101010101" pitchFamily="49" charset="-122"/>
                    <a:ea typeface="仿宋" panose="02010609060101010101" pitchFamily="49" charset="-122"/>
                  </a:rPr>
                  <a:t>）与 </a:t>
                </a:r>
                <a:r>
                  <a:rPr lang="en-US" altLang="zh-CN" sz="1600" dirty="0">
                    <a:latin typeface="仿宋" panose="02010609060101010101" pitchFamily="49" charset="-122"/>
                    <a:ea typeface="仿宋" panose="02010609060101010101" pitchFamily="49" charset="-122"/>
                  </a:rPr>
                  <a:t>confidence loss</a:t>
                </a:r>
                <a:r>
                  <a:rPr lang="zh-CN" altLang="en-US" sz="1600" dirty="0">
                    <a:latin typeface="仿宋" panose="02010609060101010101" pitchFamily="49" charset="-122"/>
                    <a:ea typeface="仿宋" panose="02010609060101010101" pitchFamily="49" charset="-122"/>
                  </a:rPr>
                  <a:t>（</a:t>
                </a:r>
                <a:r>
                  <a:rPr lang="en-US" altLang="zh-CN" sz="1600" dirty="0" err="1">
                    <a:latin typeface="仿宋" panose="02010609060101010101" pitchFamily="49" charset="-122"/>
                    <a:ea typeface="仿宋" panose="02010609060101010101" pitchFamily="49" charset="-122"/>
                  </a:rPr>
                  <a:t>conf</a:t>
                </a:r>
                <a:r>
                  <a:rPr lang="zh-CN" altLang="en-US" sz="1600" dirty="0" smtClean="0">
                    <a:latin typeface="仿宋" panose="02010609060101010101" pitchFamily="49" charset="-122"/>
                    <a:ea typeface="仿宋" panose="02010609060101010101" pitchFamily="49" charset="-122"/>
                  </a:rPr>
                  <a:t>）的</a:t>
                </a:r>
                <a:r>
                  <a:rPr lang="zh-CN" altLang="en-US" sz="1600" dirty="0">
                    <a:latin typeface="仿宋" panose="02010609060101010101" pitchFamily="49" charset="-122"/>
                    <a:ea typeface="仿宋" panose="02010609060101010101" pitchFamily="49" charset="-122"/>
                  </a:rPr>
                  <a:t>加权求和</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r>
                  <a:rPr lang="en-US" altLang="zh-CN" sz="1600" dirty="0" smtClean="0">
                    <a:latin typeface="仿宋" panose="02010609060101010101" pitchFamily="49" charset="-122"/>
                    <a:ea typeface="仿宋" panose="02010609060101010101" pitchFamily="49" charset="-122"/>
                  </a:rPr>
                  <a:t>              </a:t>
                </a:r>
                <a:endParaRPr lang="zh-CN" altLang="en-US"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zh-CN" altLang="en-US" sz="1600" dirty="0">
                    <a:latin typeface="仿宋" panose="02010609060101010101" pitchFamily="49" charset="-122"/>
                    <a:ea typeface="仿宋" panose="02010609060101010101" pitchFamily="49" charset="-122"/>
                  </a:rPr>
                  <a:t>其中：</a:t>
                </a:r>
              </a:p>
              <a:p>
                <a:endParaRPr lang="zh-CN" altLang="en-US" sz="1600" dirty="0">
                  <a:latin typeface="仿宋" panose="02010609060101010101" pitchFamily="49" charset="-122"/>
                  <a:ea typeface="仿宋" panose="02010609060101010101" pitchFamily="49" charset="-122"/>
                </a:endParaRPr>
              </a:p>
              <a:p>
                <a:r>
                  <a:rPr lang="zh-CN" altLang="en-US"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1</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N</a:t>
                </a:r>
                <a:r>
                  <a:rPr lang="zh-CN" altLang="en-US" sz="1600" dirty="0" smtClean="0">
                    <a:latin typeface="仿宋" panose="02010609060101010101" pitchFamily="49" charset="-122"/>
                    <a:ea typeface="仿宋" panose="02010609060101010101" pitchFamily="49" charset="-122"/>
                  </a:rPr>
                  <a:t>与 </a:t>
                </a:r>
                <a:r>
                  <a:rPr lang="en-US" altLang="zh-CN" sz="1600" dirty="0">
                    <a:latin typeface="仿宋" panose="02010609060101010101" pitchFamily="49" charset="-122"/>
                    <a:ea typeface="仿宋" panose="02010609060101010101" pitchFamily="49" charset="-122"/>
                  </a:rPr>
                  <a:t>ground truth box </a:t>
                </a:r>
                <a:r>
                  <a:rPr lang="zh-CN" altLang="en-US" sz="1600" dirty="0">
                    <a:latin typeface="仿宋" panose="02010609060101010101" pitchFamily="49" charset="-122"/>
                    <a:ea typeface="仿宋" panose="02010609060101010101" pitchFamily="49" charset="-122"/>
                  </a:rPr>
                  <a:t>相匹配的 </a:t>
                </a:r>
                <a:r>
                  <a:rPr lang="en-US" altLang="zh-CN" sz="1600" dirty="0">
                    <a:latin typeface="仿宋" panose="02010609060101010101" pitchFamily="49" charset="-122"/>
                    <a:ea typeface="仿宋" panose="02010609060101010101" pitchFamily="49" charset="-122"/>
                  </a:rPr>
                  <a:t>default boxes </a:t>
                </a:r>
                <a:r>
                  <a:rPr lang="zh-CN" altLang="en-US" sz="1600" dirty="0" smtClean="0">
                    <a:latin typeface="仿宋" panose="02010609060101010101" pitchFamily="49" charset="-122"/>
                    <a:ea typeface="仿宋" panose="02010609060101010101" pitchFamily="49" charset="-122"/>
                  </a:rPr>
                  <a:t>个数</a:t>
                </a:r>
                <a:r>
                  <a:rPr lang="en-US" altLang="zh-CN" sz="1600" dirty="0" smtClean="0">
                    <a:latin typeface="仿宋" panose="02010609060101010101" pitchFamily="49" charset="-122"/>
                    <a:ea typeface="仿宋" panose="02010609060101010101" pitchFamily="49" charset="-122"/>
                  </a:rPr>
                  <a:t>;</a:t>
                </a:r>
                <a:endParaRPr lang="zh-CN" altLang="en-US" sz="1600" dirty="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2</a:t>
                </a:r>
                <a:r>
                  <a:rPr lang="zh-CN" altLang="en-US" sz="1600" dirty="0" smtClean="0">
                    <a:latin typeface="仿宋" panose="02010609060101010101" pitchFamily="49" charset="-122"/>
                    <a:ea typeface="仿宋" panose="02010609060101010101" pitchFamily="49" charset="-122"/>
                  </a:rPr>
                  <a:t>）</a:t>
                </a:r>
                <a:r>
                  <a:rPr lang="en-US" altLang="zh-CN" sz="1600" dirty="0" err="1" smtClean="0">
                    <a:latin typeface="仿宋" panose="02010609060101010101" pitchFamily="49" charset="-122"/>
                    <a:ea typeface="仿宋" panose="02010609060101010101" pitchFamily="49" charset="-122"/>
                  </a:rPr>
                  <a:t>loc</a:t>
                </a:r>
                <a:r>
                  <a:rPr lang="zh-CN" altLang="en-US" sz="1600" dirty="0" smtClean="0">
                    <a:latin typeface="仿宋" panose="02010609060101010101" pitchFamily="49" charset="-122"/>
                    <a:ea typeface="仿宋" panose="02010609060101010101" pitchFamily="49" charset="-122"/>
                  </a:rPr>
                  <a:t>是 </a:t>
                </a:r>
                <a:r>
                  <a:rPr lang="en-US" altLang="zh-CN" sz="1600" dirty="0">
                    <a:latin typeface="仿宋" panose="02010609060101010101" pitchFamily="49" charset="-122"/>
                    <a:ea typeface="仿宋" panose="02010609060101010101" pitchFamily="49" charset="-122"/>
                  </a:rPr>
                  <a:t>Fast </a:t>
                </a:r>
                <a:r>
                  <a:rPr lang="en-US" altLang="zh-CN" sz="1600" dirty="0" smtClean="0">
                    <a:latin typeface="仿宋" panose="02010609060101010101" pitchFamily="49" charset="-122"/>
                    <a:ea typeface="仿宋" panose="02010609060101010101" pitchFamily="49" charset="-122"/>
                  </a:rPr>
                  <a:t>R-CNN</a:t>
                </a:r>
                <a:r>
                  <a:rPr lang="zh-CN" altLang="en-US" sz="1600" dirty="0" smtClean="0">
                    <a:latin typeface="仿宋" panose="02010609060101010101" pitchFamily="49" charset="-122"/>
                    <a:ea typeface="仿宋" panose="02010609060101010101" pitchFamily="49" charset="-122"/>
                  </a:rPr>
                  <a:t>中</a:t>
                </a:r>
                <a:r>
                  <a:rPr lang="en-US" altLang="zh-CN" sz="1600" dirty="0" smtClean="0">
                    <a:latin typeface="仿宋" panose="02010609060101010101" pitchFamily="49" charset="-122"/>
                    <a:ea typeface="仿宋" panose="02010609060101010101" pitchFamily="49" charset="-122"/>
                  </a:rPr>
                  <a:t>Smooth </a:t>
                </a:r>
                <a:r>
                  <a:rPr lang="en-US" altLang="zh-CN" sz="1600" dirty="0">
                    <a:latin typeface="仿宋" panose="02010609060101010101" pitchFamily="49" charset="-122"/>
                    <a:ea typeface="仿宋" panose="02010609060101010101" pitchFamily="49" charset="-122"/>
                  </a:rPr>
                  <a:t>L1 Loss</a:t>
                </a:r>
                <a:r>
                  <a:rPr lang="zh-CN" altLang="en-US" sz="1600" dirty="0">
                    <a:latin typeface="仿宋" panose="02010609060101010101" pitchFamily="49" charset="-122"/>
                    <a:ea typeface="仿宋" panose="02010609060101010101" pitchFamily="49" charset="-122"/>
                  </a:rPr>
                  <a:t>，用在 </a:t>
                </a:r>
                <a:r>
                  <a:rPr lang="en-US" altLang="zh-CN" sz="1600" dirty="0">
                    <a:latin typeface="仿宋" panose="02010609060101010101" pitchFamily="49" charset="-122"/>
                    <a:ea typeface="仿宋" panose="02010609060101010101" pitchFamily="49" charset="-122"/>
                  </a:rPr>
                  <a:t>predict box</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l</a:t>
                </a:r>
                <a:r>
                  <a:rPr lang="zh-CN" altLang="en-US" sz="1600" dirty="0">
                    <a:latin typeface="仿宋" panose="02010609060101010101" pitchFamily="49" charset="-122"/>
                    <a:ea typeface="仿宋" panose="02010609060101010101" pitchFamily="49" charset="-122"/>
                  </a:rPr>
                  <a:t>） 与 </a:t>
                </a:r>
                <a:r>
                  <a:rPr lang="en-US" altLang="zh-CN" sz="1600" dirty="0">
                    <a:latin typeface="仿宋" panose="02010609060101010101" pitchFamily="49" charset="-122"/>
                    <a:ea typeface="仿宋" panose="02010609060101010101" pitchFamily="49" charset="-122"/>
                  </a:rPr>
                  <a:t>ground truth box</a:t>
                </a:r>
                <a:r>
                  <a:rPr lang="zh-CN" altLang="en-US" sz="1600" dirty="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g</a:t>
                </a:r>
                <a:r>
                  <a:rPr lang="zh-CN" altLang="en-US" sz="1600" dirty="0" smtClean="0">
                    <a:latin typeface="仿宋" panose="02010609060101010101" pitchFamily="49" charset="-122"/>
                    <a:ea typeface="仿宋" panose="02010609060101010101" pitchFamily="49" charset="-122"/>
                  </a:rPr>
                  <a:t>）参数，（即</a:t>
                </a:r>
                <a:r>
                  <a:rPr lang="zh-CN" altLang="en-US" sz="1600" dirty="0">
                    <a:latin typeface="仿宋" panose="02010609060101010101" pitchFamily="49" charset="-122"/>
                    <a:ea typeface="仿宋" panose="02010609060101010101" pitchFamily="49" charset="-122"/>
                  </a:rPr>
                  <a:t>中心坐标位置，</a:t>
                </a:r>
                <a:r>
                  <a:rPr lang="en-US" altLang="zh-CN" sz="1600" dirty="0">
                    <a:latin typeface="仿宋" panose="02010609060101010101" pitchFamily="49" charset="-122"/>
                    <a:ea typeface="仿宋" panose="02010609060101010101" pitchFamily="49" charset="-122"/>
                  </a:rPr>
                  <a:t>width</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height</a:t>
                </a:r>
                <a:r>
                  <a:rPr lang="zh-CN" altLang="en-US" sz="1600" dirty="0">
                    <a:latin typeface="仿宋" panose="02010609060101010101" pitchFamily="49" charset="-122"/>
                    <a:ea typeface="仿宋" panose="02010609060101010101" pitchFamily="49" charset="-122"/>
                  </a:rPr>
                  <a:t>）中，回归 </a:t>
                </a:r>
                <a:r>
                  <a:rPr lang="en-US" altLang="zh-CN" sz="1600" dirty="0">
                    <a:latin typeface="仿宋" panose="02010609060101010101" pitchFamily="49" charset="-122"/>
                    <a:ea typeface="仿宋" panose="02010609060101010101" pitchFamily="49" charset="-122"/>
                  </a:rPr>
                  <a:t>bounding boxes </a:t>
                </a:r>
                <a:r>
                  <a:rPr lang="zh-CN" altLang="en-US" sz="1600" dirty="0">
                    <a:latin typeface="仿宋" panose="02010609060101010101" pitchFamily="49" charset="-122"/>
                    <a:ea typeface="仿宋" panose="02010609060101010101" pitchFamily="49" charset="-122"/>
                  </a:rPr>
                  <a:t>的中心位置，以及 </a:t>
                </a:r>
                <a:r>
                  <a:rPr lang="en-US" altLang="zh-CN" sz="1600" dirty="0">
                    <a:latin typeface="仿宋" panose="02010609060101010101" pitchFamily="49" charset="-122"/>
                    <a:ea typeface="仿宋" panose="02010609060101010101" pitchFamily="49" charset="-122"/>
                  </a:rPr>
                  <a:t>width</a:t>
                </a:r>
                <a:r>
                  <a:rPr lang="zh-CN" altLang="en-US" sz="1600" dirty="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height</a:t>
                </a:r>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3</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confidence </a:t>
                </a:r>
                <a:r>
                  <a:rPr lang="en-US" altLang="zh-CN" sz="1600" dirty="0">
                    <a:latin typeface="仿宋" panose="02010609060101010101" pitchFamily="49" charset="-122"/>
                    <a:ea typeface="仿宋" panose="02010609060101010101" pitchFamily="49" charset="-122"/>
                  </a:rPr>
                  <a:t>loss</a:t>
                </a:r>
                <a:r>
                  <a:rPr lang="zh-CN" altLang="en-US" sz="1600" dirty="0">
                    <a:latin typeface="仿宋" panose="02010609060101010101" pitchFamily="49" charset="-122"/>
                    <a:ea typeface="仿宋" panose="02010609060101010101" pitchFamily="49" charset="-122"/>
                  </a:rPr>
                  <a:t>（</a:t>
                </a:r>
                <a:r>
                  <a:rPr lang="en-US" altLang="zh-CN" sz="1600" dirty="0" err="1">
                    <a:latin typeface="仿宋" panose="02010609060101010101" pitchFamily="49" charset="-122"/>
                    <a:ea typeface="仿宋" panose="02010609060101010101" pitchFamily="49" charset="-122"/>
                  </a:rPr>
                  <a:t>conf</a:t>
                </a:r>
                <a:r>
                  <a:rPr lang="zh-CN" altLang="en-US" sz="1600" dirty="0">
                    <a:latin typeface="仿宋" panose="02010609060101010101" pitchFamily="49" charset="-122"/>
                    <a:ea typeface="仿宋" panose="02010609060101010101" pitchFamily="49" charset="-122"/>
                  </a:rPr>
                  <a:t>） 是 </a:t>
                </a:r>
                <a:r>
                  <a:rPr lang="en-US" altLang="zh-CN" sz="1600" dirty="0" err="1">
                    <a:latin typeface="仿宋" panose="02010609060101010101" pitchFamily="49" charset="-122"/>
                    <a:ea typeface="仿宋" panose="02010609060101010101" pitchFamily="49" charset="-122"/>
                  </a:rPr>
                  <a:t>Softmax</a:t>
                </a:r>
                <a:r>
                  <a:rPr lang="en-US" altLang="zh-CN" sz="1600" dirty="0">
                    <a:latin typeface="仿宋" panose="02010609060101010101" pitchFamily="49" charset="-122"/>
                    <a:ea typeface="仿宋" panose="02010609060101010101" pitchFamily="49" charset="-122"/>
                  </a:rPr>
                  <a:t> Loss</a:t>
                </a:r>
                <a:r>
                  <a:rPr lang="zh-CN" altLang="en-US" sz="1600" dirty="0">
                    <a:latin typeface="仿宋" panose="02010609060101010101" pitchFamily="49" charset="-122"/>
                    <a:ea typeface="仿宋" panose="02010609060101010101" pitchFamily="49" charset="-122"/>
                  </a:rPr>
                  <a:t>，输入为每一类的置信度 </a:t>
                </a:r>
                <a:r>
                  <a:rPr lang="en-US" altLang="zh-CN" sz="1600" dirty="0" smtClean="0">
                    <a:latin typeface="仿宋" panose="02010609060101010101" pitchFamily="49" charset="-122"/>
                    <a:ea typeface="仿宋" panose="02010609060101010101" pitchFamily="49" charset="-122"/>
                  </a:rPr>
                  <a:t>c</a:t>
                </a:r>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4</a:t>
                </a:r>
                <a:r>
                  <a:rPr lang="zh-CN" altLang="en-US" sz="1600" dirty="0" smtClean="0">
                    <a:latin typeface="仿宋" panose="02010609060101010101" pitchFamily="49" charset="-122"/>
                    <a:ea typeface="仿宋" panose="02010609060101010101" pitchFamily="49" charset="-122"/>
                  </a:rPr>
                  <a:t>）权重</a:t>
                </a:r>
                <a:r>
                  <a:rPr lang="zh-CN" altLang="en-US" sz="1600" dirty="0">
                    <a:latin typeface="仿宋" panose="02010609060101010101" pitchFamily="49" charset="-122"/>
                    <a:ea typeface="仿宋" panose="02010609060101010101" pitchFamily="49" charset="-122"/>
                  </a:rPr>
                  <a:t>项 </a:t>
                </a:r>
                <a:r>
                  <a:rPr lang="el-GR" altLang="zh-CN" sz="1600" dirty="0">
                    <a:latin typeface="仿宋" panose="02010609060101010101" pitchFamily="49" charset="-122"/>
                    <a:ea typeface="仿宋" panose="02010609060101010101" pitchFamily="49" charset="-122"/>
                  </a:rPr>
                  <a:t>α</a:t>
                </a:r>
                <a:r>
                  <a:rPr lang="zh-CN" altLang="el-GR"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设置为 </a:t>
                </a:r>
                <a:r>
                  <a:rPr lang="en-US" altLang="zh-CN" sz="1600" dirty="0">
                    <a:latin typeface="仿宋" panose="02010609060101010101" pitchFamily="49" charset="-122"/>
                    <a:ea typeface="仿宋" panose="02010609060101010101" pitchFamily="49" charset="-122"/>
                  </a:rPr>
                  <a:t>1</a:t>
                </a:r>
              </a:p>
            </p:txBody>
          </p:sp>
        </mc:Choice>
        <mc:Fallback xmlns="">
          <p:sp>
            <p:nvSpPr>
              <p:cNvPr id="6" name="矩形 5"/>
              <p:cNvSpPr>
                <a:spLocks noRot="1" noChangeAspect="1" noMove="1" noResize="1" noEditPoints="1" noAdjustHandles="1" noChangeArrowheads="1" noChangeShapeType="1" noTextEdit="1"/>
              </p:cNvSpPr>
              <p:nvPr/>
            </p:nvSpPr>
            <p:spPr>
              <a:xfrm>
                <a:off x="1947672" y="831374"/>
                <a:ext cx="9646920" cy="4449103"/>
              </a:xfrm>
              <a:prstGeom prst="rect">
                <a:avLst/>
              </a:prstGeom>
              <a:blipFill>
                <a:blip r:embed="rId2"/>
                <a:stretch>
                  <a:fillRect l="-379" t="-411" r="-190" b="-822"/>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4141630" y="2980699"/>
            <a:ext cx="5038946" cy="516214"/>
          </a:xfrm>
          <a:prstGeom prst="rect">
            <a:avLst/>
          </a:prstGeom>
        </p:spPr>
      </p:pic>
    </p:spTree>
    <p:extLst>
      <p:ext uri="{BB962C8B-B14F-4D97-AF65-F5344CB8AC3E}">
        <p14:creationId xmlns:p14="http://schemas.microsoft.com/office/powerpoint/2010/main" val="11628224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4641" y="190238"/>
            <a:ext cx="6210354" cy="369332"/>
          </a:xfrm>
          <a:prstGeom prst="rect">
            <a:avLst/>
          </a:prstGeom>
        </p:spPr>
        <p:txBody>
          <a:bodyPr wrap="none">
            <a:spAutoFit/>
          </a:bodyPr>
          <a:lstStyle/>
          <a:p>
            <a:r>
              <a:rPr lang="en-US" altLang="zh-CN" b="1" dirty="0" smtClean="0">
                <a:solidFill>
                  <a:srgbClr val="7030A0"/>
                </a:solidFill>
              </a:rPr>
              <a:t>6. Choosing </a:t>
            </a:r>
            <a:r>
              <a:rPr lang="en-US" altLang="zh-CN" b="1" dirty="0">
                <a:solidFill>
                  <a:srgbClr val="7030A0"/>
                </a:solidFill>
              </a:rPr>
              <a:t>scales and aspect ratios for default boxes</a:t>
            </a:r>
          </a:p>
        </p:txBody>
      </p:sp>
      <p:sp>
        <p:nvSpPr>
          <p:cNvPr id="5" name="矩形 4"/>
          <p:cNvSpPr/>
          <p:nvPr/>
        </p:nvSpPr>
        <p:spPr>
          <a:xfrm>
            <a:off x="2389632" y="1009180"/>
            <a:ext cx="8711184" cy="5262979"/>
          </a:xfrm>
          <a:prstGeom prst="rect">
            <a:avLst/>
          </a:prstGeom>
        </p:spPr>
        <p:txBody>
          <a:bodyPr wrap="square">
            <a:spAutoFit/>
          </a:bodyPr>
          <a:lstStyle/>
          <a:p>
            <a:pPr marL="285750" indent="-285750">
              <a:buFont typeface="Wingdings" panose="05000000000000000000" pitchFamily="2" charset="2"/>
              <a:buChar char="l"/>
            </a:pPr>
            <a:r>
              <a:rPr lang="zh-CN" altLang="en-US" sz="1600" dirty="0" smtClean="0">
                <a:latin typeface="仿宋" panose="02010609060101010101" pitchFamily="49" charset="-122"/>
                <a:ea typeface="仿宋" panose="02010609060101010101" pitchFamily="49" charset="-122"/>
              </a:rPr>
              <a:t>多数</a:t>
            </a:r>
            <a:r>
              <a:rPr lang="en-US" altLang="zh-CN" sz="1600" dirty="0" smtClean="0">
                <a:latin typeface="仿宋" panose="02010609060101010101" pitchFamily="49" charset="-122"/>
                <a:ea typeface="仿宋" panose="02010609060101010101" pitchFamily="49" charset="-122"/>
              </a:rPr>
              <a:t>CNN </a:t>
            </a:r>
            <a:r>
              <a:rPr lang="zh-CN" altLang="en-US" sz="1600" dirty="0">
                <a:latin typeface="仿宋" panose="02010609060101010101" pitchFamily="49" charset="-122"/>
                <a:ea typeface="仿宋" panose="02010609060101010101" pitchFamily="49" charset="-122"/>
              </a:rPr>
              <a:t>网络在越深的层，</a:t>
            </a:r>
            <a:r>
              <a:rPr lang="en-US" altLang="zh-CN" sz="1600" dirty="0">
                <a:latin typeface="仿宋" panose="02010609060101010101" pitchFamily="49" charset="-122"/>
                <a:ea typeface="仿宋" panose="02010609060101010101" pitchFamily="49" charset="-122"/>
              </a:rPr>
              <a:t>feature map </a:t>
            </a:r>
            <a:r>
              <a:rPr lang="zh-CN" altLang="en-US" sz="1600" dirty="0">
                <a:latin typeface="仿宋" panose="02010609060101010101" pitchFamily="49" charset="-122"/>
                <a:ea typeface="仿宋" panose="02010609060101010101" pitchFamily="49" charset="-122"/>
              </a:rPr>
              <a:t>的尺寸（</a:t>
            </a:r>
            <a:r>
              <a:rPr lang="en-US" altLang="zh-CN" sz="1600" dirty="0">
                <a:latin typeface="仿宋" panose="02010609060101010101" pitchFamily="49" charset="-122"/>
                <a:ea typeface="仿宋" panose="02010609060101010101" pitchFamily="49" charset="-122"/>
              </a:rPr>
              <a:t>size</a:t>
            </a:r>
            <a:r>
              <a:rPr lang="zh-CN" altLang="en-US" sz="1600" dirty="0">
                <a:latin typeface="仿宋" panose="02010609060101010101" pitchFamily="49" charset="-122"/>
                <a:ea typeface="仿宋" panose="02010609060101010101" pitchFamily="49" charset="-122"/>
              </a:rPr>
              <a:t>）会越来越小</a:t>
            </a:r>
            <a:r>
              <a:rPr lang="zh-CN" altLang="en-US" sz="1600" dirty="0" smtClean="0">
                <a:latin typeface="仿宋" panose="02010609060101010101" pitchFamily="49" charset="-122"/>
                <a:ea typeface="仿宋" panose="02010609060101010101" pitchFamily="49" charset="-122"/>
              </a:rPr>
              <a:t>。不仅是</a:t>
            </a:r>
            <a:r>
              <a:rPr lang="zh-CN" altLang="en-US" sz="1600" dirty="0">
                <a:latin typeface="仿宋" panose="02010609060101010101" pitchFamily="49" charset="-122"/>
                <a:ea typeface="仿宋" panose="02010609060101010101" pitchFamily="49" charset="-122"/>
              </a:rPr>
              <a:t>为了减少计算与内存的需求</a:t>
            </a:r>
            <a:r>
              <a:rPr lang="zh-CN" altLang="en-US" sz="1600" dirty="0" smtClean="0">
                <a:latin typeface="仿宋" panose="02010609060101010101" pitchFamily="49" charset="-122"/>
                <a:ea typeface="仿宋" panose="02010609060101010101" pitchFamily="49" charset="-122"/>
              </a:rPr>
              <a:t>，而且最后提取</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feature map </a:t>
            </a:r>
            <a:r>
              <a:rPr lang="zh-CN" altLang="en-US" sz="1600" dirty="0">
                <a:latin typeface="仿宋" panose="02010609060101010101" pitchFamily="49" charset="-122"/>
                <a:ea typeface="仿宋" panose="02010609060101010101" pitchFamily="49" charset="-122"/>
              </a:rPr>
              <a:t>就会有某种程度上的平移与尺度</a:t>
            </a:r>
            <a:r>
              <a:rPr lang="zh-CN" altLang="en-US" sz="1600" dirty="0" smtClean="0">
                <a:latin typeface="仿宋" panose="02010609060101010101" pitchFamily="49" charset="-122"/>
                <a:ea typeface="仿宋" panose="02010609060101010101" pitchFamily="49" charset="-122"/>
              </a:rPr>
              <a:t>不变性</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处理不同尺度的物体，</a:t>
            </a:r>
            <a:r>
              <a:rPr lang="en-US" altLang="zh-CN" sz="1600" dirty="0" err="1">
                <a:latin typeface="仿宋" panose="02010609060101010101" pitchFamily="49" charset="-122"/>
                <a:ea typeface="仿宋" panose="02010609060101010101" pitchFamily="49" charset="-122"/>
              </a:rPr>
              <a:t>overfeat</a:t>
            </a:r>
            <a:r>
              <a:rPr lang="zh-CN" altLang="en-US" sz="1600" dirty="0">
                <a:latin typeface="仿宋" panose="02010609060101010101" pitchFamily="49" charset="-122"/>
                <a:ea typeface="仿宋" panose="02010609060101010101" pitchFamily="49" charset="-122"/>
              </a:rPr>
              <a:t>、</a:t>
            </a:r>
            <a:r>
              <a:rPr lang="en-US" altLang="zh-CN" sz="1600" dirty="0" err="1">
                <a:latin typeface="仿宋" panose="02010609060101010101" pitchFamily="49" charset="-122"/>
                <a:ea typeface="仿宋" panose="02010609060101010101" pitchFamily="49" charset="-122"/>
              </a:rPr>
              <a:t>spp</a:t>
            </a:r>
            <a:r>
              <a:rPr lang="zh-CN" altLang="en-US" sz="1600" dirty="0">
                <a:latin typeface="仿宋" panose="02010609060101010101" pitchFamily="49" charset="-122"/>
                <a:ea typeface="仿宋" panose="02010609060101010101" pitchFamily="49" charset="-122"/>
              </a:rPr>
              <a:t>将图像转换成不同的尺度，将这些图像独立的通过 </a:t>
            </a:r>
            <a:r>
              <a:rPr lang="en-US" altLang="zh-CN" sz="1600" dirty="0">
                <a:latin typeface="仿宋" panose="02010609060101010101" pitchFamily="49" charset="-122"/>
                <a:ea typeface="仿宋" panose="02010609060101010101" pitchFamily="49" charset="-122"/>
              </a:rPr>
              <a:t>CNN </a:t>
            </a:r>
            <a:r>
              <a:rPr lang="zh-CN" altLang="en-US" sz="1600" dirty="0">
                <a:latin typeface="仿宋" panose="02010609060101010101" pitchFamily="49" charset="-122"/>
                <a:ea typeface="仿宋" panose="02010609060101010101" pitchFamily="49" charset="-122"/>
              </a:rPr>
              <a:t>网络处理，再将这些不同尺度的图像结果进行综合</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如果使用同一个网络中的、不同层上的 </a:t>
            </a:r>
            <a:r>
              <a:rPr lang="en-US" altLang="zh-CN" sz="1600" dirty="0">
                <a:latin typeface="仿宋" panose="02010609060101010101" pitchFamily="49" charset="-122"/>
                <a:ea typeface="仿宋" panose="02010609060101010101" pitchFamily="49" charset="-122"/>
              </a:rPr>
              <a:t>feature maps</a:t>
            </a:r>
            <a:r>
              <a:rPr lang="zh-CN" altLang="en-US" sz="1600" dirty="0">
                <a:latin typeface="仿宋" panose="02010609060101010101" pitchFamily="49" charset="-122"/>
                <a:ea typeface="仿宋" panose="02010609060101010101" pitchFamily="49" charset="-122"/>
              </a:rPr>
              <a:t>，也可以达到相同的效果，同时在所有物体尺度中共享参数</a:t>
            </a:r>
            <a:r>
              <a:rPr lang="zh-CN" altLang="en-US" sz="1600" dirty="0" smtClean="0">
                <a:latin typeface="仿宋" panose="02010609060101010101" pitchFamily="49" charset="-122"/>
                <a:ea typeface="仿宋" panose="02010609060101010101" pitchFamily="49" charset="-122"/>
              </a:rPr>
              <a:t>。比如</a:t>
            </a:r>
            <a:r>
              <a:rPr lang="en-US" altLang="zh-CN" sz="1600" dirty="0" smtClean="0">
                <a:latin typeface="仿宋" panose="02010609060101010101" pitchFamily="49" charset="-122"/>
                <a:ea typeface="仿宋" panose="02010609060101010101" pitchFamily="49" charset="-122"/>
              </a:rPr>
              <a:t>FCN</a:t>
            </a:r>
            <a:r>
              <a:rPr lang="zh-CN" altLang="en-US" sz="1600" dirty="0" smtClean="0">
                <a:latin typeface="仿宋" panose="02010609060101010101" pitchFamily="49" charset="-122"/>
                <a:ea typeface="仿宋" panose="02010609060101010101" pitchFamily="49" charset="-122"/>
              </a:rPr>
              <a:t>、</a:t>
            </a:r>
            <a:r>
              <a:rPr lang="en-US" altLang="zh-CN" sz="1600" dirty="0" err="1" smtClean="0">
                <a:latin typeface="仿宋" panose="02010609060101010101" pitchFamily="49" charset="-122"/>
                <a:ea typeface="仿宋" panose="02010609060101010101" pitchFamily="49" charset="-122"/>
              </a:rPr>
              <a:t>ParNet</a:t>
            </a:r>
            <a:r>
              <a:rPr lang="zh-CN" altLang="en-US" sz="1600" dirty="0" smtClean="0">
                <a:latin typeface="仿宋" panose="02010609060101010101" pitchFamily="49" charset="-122"/>
                <a:ea typeface="仿宋" panose="02010609060101010101" pitchFamily="49" charset="-122"/>
              </a:rPr>
              <a:t>等，</a:t>
            </a:r>
            <a:r>
              <a:rPr lang="zh-CN" altLang="en-US" sz="1600" dirty="0">
                <a:latin typeface="仿宋" panose="02010609060101010101" pitchFamily="49" charset="-122"/>
                <a:ea typeface="仿宋" panose="02010609060101010101" pitchFamily="49" charset="-122"/>
              </a:rPr>
              <a:t>因为越底层的 </a:t>
            </a:r>
            <a:r>
              <a:rPr lang="en-US" altLang="zh-CN" sz="1600" dirty="0">
                <a:latin typeface="仿宋" panose="02010609060101010101" pitchFamily="49" charset="-122"/>
                <a:ea typeface="仿宋" panose="02010609060101010101" pitchFamily="49" charset="-122"/>
              </a:rPr>
              <a:t>layers</a:t>
            </a:r>
            <a:r>
              <a:rPr lang="zh-CN" altLang="en-US" sz="1600" dirty="0">
                <a:latin typeface="仿宋" panose="02010609060101010101" pitchFamily="49" charset="-122"/>
                <a:ea typeface="仿宋" panose="02010609060101010101" pitchFamily="49" charset="-122"/>
              </a:rPr>
              <a:t>，保留的图像细节越</a:t>
            </a:r>
            <a:r>
              <a:rPr lang="zh-CN" altLang="en-US" sz="1600" dirty="0" smtClean="0">
                <a:latin typeface="仿宋" panose="02010609060101010101" pitchFamily="49" charset="-122"/>
                <a:ea typeface="仿宋" panose="02010609060101010101" pitchFamily="49" charset="-122"/>
              </a:rPr>
              <a:t>多。</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因此，本文同时</a:t>
            </a:r>
            <a:r>
              <a:rPr lang="zh-CN" altLang="en-US" sz="1600" dirty="0" smtClean="0">
                <a:latin typeface="仿宋" panose="02010609060101010101" pitchFamily="49" charset="-122"/>
                <a:ea typeface="仿宋" panose="02010609060101010101" pitchFamily="49" charset="-122"/>
              </a:rPr>
              <a:t>使用</a:t>
            </a:r>
            <a:r>
              <a:rPr lang="en-US" altLang="zh-CN" sz="1600" dirty="0" smtClean="0">
                <a:latin typeface="仿宋" panose="02010609060101010101" pitchFamily="49" charset="-122"/>
                <a:ea typeface="仿宋" panose="02010609060101010101" pitchFamily="49" charset="-122"/>
              </a:rPr>
              <a:t>lower </a:t>
            </a:r>
            <a:r>
              <a:rPr lang="en-US" altLang="zh-CN" sz="1600" dirty="0">
                <a:latin typeface="仿宋" panose="02010609060101010101" pitchFamily="49" charset="-122"/>
                <a:ea typeface="仿宋" panose="02010609060101010101" pitchFamily="49" charset="-122"/>
              </a:rPr>
              <a:t>feature maps</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upper feature maps </a:t>
            </a:r>
            <a:r>
              <a:rPr lang="zh-CN" altLang="en-US" sz="1600" dirty="0">
                <a:latin typeface="仿宋" panose="02010609060101010101" pitchFamily="49" charset="-122"/>
                <a:ea typeface="仿宋" panose="02010609060101010101" pitchFamily="49" charset="-122"/>
              </a:rPr>
              <a:t>来 </a:t>
            </a:r>
            <a:r>
              <a:rPr lang="en-US" altLang="zh-CN" sz="1600" dirty="0">
                <a:latin typeface="仿宋" panose="02010609060101010101" pitchFamily="49" charset="-122"/>
                <a:ea typeface="仿宋" panose="02010609060101010101" pitchFamily="49" charset="-122"/>
              </a:rPr>
              <a:t>predict detections</a:t>
            </a:r>
            <a:r>
              <a:rPr lang="zh-CN" altLang="en-US" sz="1600" dirty="0" smtClean="0">
                <a:latin typeface="仿宋" panose="02010609060101010101" pitchFamily="49" charset="-122"/>
                <a:ea typeface="仿宋" panose="02010609060101010101" pitchFamily="49" charset="-122"/>
              </a:rPr>
              <a:t>。比如</a:t>
            </a:r>
            <a:r>
              <a:rPr lang="en-US" altLang="zh-CN" sz="1600" dirty="0" smtClean="0">
                <a:latin typeface="仿宋" panose="02010609060101010101" pitchFamily="49" charset="-122"/>
                <a:ea typeface="仿宋" panose="02010609060101010101" pitchFamily="49" charset="-122"/>
              </a:rPr>
              <a:t>Fig1</a:t>
            </a:r>
            <a:r>
              <a:rPr lang="zh-CN" altLang="en-US" sz="1600" dirty="0" smtClean="0">
                <a:latin typeface="仿宋" panose="02010609060101010101" pitchFamily="49" charset="-122"/>
                <a:ea typeface="仿宋" panose="02010609060101010101" pitchFamily="49" charset="-122"/>
              </a:rPr>
              <a:t>中</a:t>
            </a:r>
            <a:r>
              <a:rPr lang="en-US" altLang="zh-CN" sz="1600" dirty="0" smtClean="0">
                <a:latin typeface="仿宋" panose="02010609060101010101" pitchFamily="49" charset="-122"/>
                <a:ea typeface="仿宋" panose="02010609060101010101" pitchFamily="49" charset="-122"/>
              </a:rPr>
              <a:t>8×8 </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feature map</a:t>
            </a:r>
            <a:r>
              <a:rPr lang="zh-CN" altLang="en-US" sz="1600" dirty="0">
                <a:latin typeface="仿宋" panose="02010609060101010101" pitchFamily="49" charset="-122"/>
                <a:ea typeface="仿宋" panose="02010609060101010101" pitchFamily="49" charset="-122"/>
              </a:rPr>
              <a:t>，以及 </a:t>
            </a:r>
            <a:r>
              <a:rPr lang="en-US" altLang="zh-CN" sz="1600" dirty="0">
                <a:latin typeface="仿宋" panose="02010609060101010101" pitchFamily="49" charset="-122"/>
                <a:ea typeface="仿宋" panose="02010609060101010101" pitchFamily="49" charset="-122"/>
              </a:rPr>
              <a:t>4×4 </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feature </a:t>
            </a:r>
            <a:r>
              <a:rPr lang="en-US" altLang="zh-CN" sz="1600" dirty="0" smtClean="0">
                <a:latin typeface="仿宋" panose="02010609060101010101" pitchFamily="49" charset="-122"/>
                <a:ea typeface="仿宋" panose="02010609060101010101" pitchFamily="49" charset="-122"/>
              </a:rPr>
              <a:t>map</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en-US" altLang="zh-CN" sz="1600" dirty="0" smtClean="0">
                <a:latin typeface="仿宋" panose="02010609060101010101" pitchFamily="49" charset="-122"/>
                <a:ea typeface="仿宋" panose="02010609060101010101" pitchFamily="49" charset="-122"/>
              </a:rPr>
              <a:t>SSD</a:t>
            </a:r>
            <a:r>
              <a:rPr lang="zh-CN" altLang="en-US" sz="1600" dirty="0" smtClean="0">
                <a:latin typeface="仿宋" panose="02010609060101010101" pitchFamily="49" charset="-122"/>
                <a:ea typeface="仿宋" panose="02010609060101010101" pitchFamily="49" charset="-122"/>
              </a:rPr>
              <a:t>结构</a:t>
            </a:r>
            <a:r>
              <a:rPr lang="zh-CN" altLang="en-US" sz="1600" dirty="0">
                <a:latin typeface="仿宋" panose="02010609060101010101" pitchFamily="49" charset="-122"/>
                <a:ea typeface="仿宋" panose="02010609060101010101" pitchFamily="49" charset="-122"/>
              </a:rPr>
              <a:t>中，</a:t>
            </a:r>
            <a:r>
              <a:rPr lang="en-US" altLang="zh-CN" sz="1600" dirty="0">
                <a:latin typeface="仿宋" panose="02010609060101010101" pitchFamily="49" charset="-122"/>
                <a:ea typeface="仿宋" panose="02010609060101010101" pitchFamily="49" charset="-122"/>
              </a:rPr>
              <a:t>default boxes </a:t>
            </a:r>
            <a:r>
              <a:rPr lang="zh-CN" altLang="en-US" sz="1600" dirty="0">
                <a:latin typeface="仿宋" panose="02010609060101010101" pitchFamily="49" charset="-122"/>
                <a:ea typeface="仿宋" panose="02010609060101010101" pitchFamily="49" charset="-122"/>
              </a:rPr>
              <a:t>不必要与每一</a:t>
            </a:r>
            <a:r>
              <a:rPr lang="zh-CN" altLang="en-US" sz="1600" dirty="0" smtClean="0">
                <a:latin typeface="仿宋" panose="02010609060101010101" pitchFamily="49" charset="-122"/>
                <a:ea typeface="仿宋" panose="02010609060101010101" pitchFamily="49" charset="-122"/>
              </a:rPr>
              <a:t>层</a:t>
            </a:r>
            <a:r>
              <a:rPr lang="en-US" altLang="zh-CN" sz="1600" dirty="0" smtClean="0">
                <a:latin typeface="仿宋" panose="02010609060101010101" pitchFamily="49" charset="-122"/>
                <a:ea typeface="仿宋" panose="02010609060101010101" pitchFamily="49" charset="-122"/>
              </a:rPr>
              <a:t>layer </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receptive fields </a:t>
            </a:r>
            <a:r>
              <a:rPr lang="zh-CN" altLang="en-US" sz="1600" dirty="0">
                <a:latin typeface="仿宋" panose="02010609060101010101" pitchFamily="49" charset="-122"/>
                <a:ea typeface="仿宋" panose="02010609060101010101" pitchFamily="49" charset="-122"/>
              </a:rPr>
              <a:t>对应。本文的设计中，</a:t>
            </a:r>
            <a:r>
              <a:rPr lang="en-US" altLang="zh-CN" sz="1600" dirty="0">
                <a:latin typeface="仿宋" panose="02010609060101010101" pitchFamily="49" charset="-122"/>
                <a:ea typeface="仿宋" panose="02010609060101010101" pitchFamily="49" charset="-122"/>
              </a:rPr>
              <a:t>feature map </a:t>
            </a:r>
            <a:r>
              <a:rPr lang="zh-CN" altLang="en-US" sz="1600" dirty="0">
                <a:latin typeface="仿宋" panose="02010609060101010101" pitchFamily="49" charset="-122"/>
                <a:ea typeface="仿宋" panose="02010609060101010101" pitchFamily="49" charset="-122"/>
              </a:rPr>
              <a:t>中特定的位置，来负责图像中特定的区域，以及物体特定的尺寸</a:t>
            </a:r>
            <a:r>
              <a:rPr lang="zh-CN" altLang="en-US" sz="1600" dirty="0" smtClean="0">
                <a:latin typeface="仿宋" panose="02010609060101010101" pitchFamily="49" charset="-122"/>
                <a:ea typeface="仿宋" panose="02010609060101010101" pitchFamily="49" charset="-122"/>
              </a:rPr>
              <a:t>。假如我们</a:t>
            </a:r>
            <a:r>
              <a:rPr lang="zh-CN" altLang="en-US" sz="1600" dirty="0">
                <a:latin typeface="仿宋" panose="02010609060101010101" pitchFamily="49" charset="-122"/>
                <a:ea typeface="仿宋" panose="02010609060101010101" pitchFamily="49" charset="-122"/>
              </a:rPr>
              <a:t>用 </a:t>
            </a:r>
            <a:r>
              <a:rPr lang="en-US" altLang="zh-CN" sz="1600" dirty="0">
                <a:latin typeface="仿宋" panose="02010609060101010101" pitchFamily="49" charset="-122"/>
                <a:ea typeface="仿宋" panose="02010609060101010101" pitchFamily="49" charset="-122"/>
              </a:rPr>
              <a:t>m </a:t>
            </a:r>
            <a:r>
              <a:rPr lang="zh-CN" altLang="en-US" sz="1600" dirty="0">
                <a:latin typeface="仿宋" panose="02010609060101010101" pitchFamily="49" charset="-122"/>
                <a:ea typeface="仿宋" panose="02010609060101010101" pitchFamily="49" charset="-122"/>
              </a:rPr>
              <a:t>个 </a:t>
            </a:r>
            <a:r>
              <a:rPr lang="en-US" altLang="zh-CN" sz="1600" dirty="0">
                <a:latin typeface="仿宋" panose="02010609060101010101" pitchFamily="49" charset="-122"/>
                <a:ea typeface="仿宋" panose="02010609060101010101" pitchFamily="49" charset="-122"/>
              </a:rPr>
              <a:t>feature maps </a:t>
            </a:r>
            <a:r>
              <a:rPr lang="zh-CN" altLang="en-US" sz="1600" dirty="0">
                <a:latin typeface="仿宋" panose="02010609060101010101" pitchFamily="49" charset="-122"/>
                <a:ea typeface="仿宋" panose="02010609060101010101" pitchFamily="49" charset="-122"/>
              </a:rPr>
              <a:t>来做 </a:t>
            </a:r>
            <a:r>
              <a:rPr lang="en-US" altLang="zh-CN" sz="1600" dirty="0">
                <a:latin typeface="仿宋" panose="02010609060101010101" pitchFamily="49" charset="-122"/>
                <a:ea typeface="仿宋" panose="02010609060101010101" pitchFamily="49" charset="-122"/>
              </a:rPr>
              <a:t>predictions</a:t>
            </a:r>
            <a:r>
              <a:rPr lang="zh-CN" altLang="en-US" sz="1600" dirty="0">
                <a:latin typeface="仿宋" panose="02010609060101010101" pitchFamily="49" charset="-122"/>
                <a:ea typeface="仿宋" panose="02010609060101010101" pitchFamily="49" charset="-122"/>
              </a:rPr>
              <a:t>，每一个 </a:t>
            </a:r>
            <a:r>
              <a:rPr lang="en-US" altLang="zh-CN" sz="1600" dirty="0">
                <a:latin typeface="仿宋" panose="02010609060101010101" pitchFamily="49" charset="-122"/>
                <a:ea typeface="仿宋" panose="02010609060101010101" pitchFamily="49" charset="-122"/>
              </a:rPr>
              <a:t>feature map </a:t>
            </a:r>
            <a:r>
              <a:rPr lang="zh-CN" altLang="en-US" sz="1600" dirty="0">
                <a:latin typeface="仿宋" panose="02010609060101010101" pitchFamily="49" charset="-122"/>
                <a:ea typeface="仿宋" panose="02010609060101010101" pitchFamily="49" charset="-122"/>
              </a:rPr>
              <a:t>中 </a:t>
            </a:r>
            <a:r>
              <a:rPr lang="en-US" altLang="zh-CN" sz="1600" dirty="0">
                <a:latin typeface="仿宋" panose="02010609060101010101" pitchFamily="49" charset="-122"/>
                <a:ea typeface="仿宋" panose="02010609060101010101" pitchFamily="49" charset="-122"/>
              </a:rPr>
              <a:t>default box </a:t>
            </a:r>
            <a:r>
              <a:rPr lang="zh-CN" altLang="en-US" sz="1600" dirty="0">
                <a:latin typeface="仿宋" panose="02010609060101010101" pitchFamily="49" charset="-122"/>
                <a:ea typeface="仿宋" panose="02010609060101010101" pitchFamily="49" charset="-122"/>
              </a:rPr>
              <a:t>的尺寸大小计算如下： </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r>
              <a:rPr lang="en-US" altLang="zh-CN" sz="1600" dirty="0" smtClean="0">
                <a:latin typeface="仿宋" panose="02010609060101010101" pitchFamily="49" charset="-122"/>
                <a:ea typeface="仿宋" panose="02010609060101010101" pitchFamily="49" charset="-122"/>
              </a:rPr>
              <a:t>    </a:t>
            </a:r>
            <a:r>
              <a:rPr lang="en-US" altLang="zh-CN" sz="1600" dirty="0" err="1" smtClean="0">
                <a:latin typeface="仿宋" panose="02010609060101010101" pitchFamily="49" charset="-122"/>
                <a:ea typeface="仿宋" panose="02010609060101010101" pitchFamily="49" charset="-122"/>
              </a:rPr>
              <a:t>smin</a:t>
            </a:r>
            <a:r>
              <a:rPr lang="en-US" altLang="zh-CN" sz="1600" dirty="0" smtClean="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取值 </a:t>
            </a:r>
            <a:r>
              <a:rPr lang="en-US" altLang="zh-CN" sz="1600" dirty="0">
                <a:latin typeface="仿宋" panose="02010609060101010101" pitchFamily="49" charset="-122"/>
                <a:ea typeface="仿宋" panose="02010609060101010101" pitchFamily="49" charset="-122"/>
              </a:rPr>
              <a:t>0.2</a:t>
            </a:r>
            <a:r>
              <a:rPr lang="zh-CN" altLang="en-US" sz="1600" dirty="0">
                <a:latin typeface="仿宋" panose="02010609060101010101" pitchFamily="49" charset="-122"/>
                <a:ea typeface="仿宋" panose="02010609060101010101" pitchFamily="49" charset="-122"/>
              </a:rPr>
              <a:t>，</a:t>
            </a:r>
            <a:r>
              <a:rPr lang="en-US" altLang="zh-CN" sz="1600" dirty="0" err="1">
                <a:latin typeface="仿宋" panose="02010609060101010101" pitchFamily="49" charset="-122"/>
                <a:ea typeface="仿宋" panose="02010609060101010101" pitchFamily="49" charset="-122"/>
              </a:rPr>
              <a:t>smax</a:t>
            </a:r>
            <a:r>
              <a:rPr lang="en-US" altLang="zh-CN" sz="1600" dirty="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取值 </a:t>
            </a:r>
            <a:r>
              <a:rPr lang="en-US" altLang="zh-CN" sz="1600" dirty="0">
                <a:latin typeface="仿宋" panose="02010609060101010101" pitchFamily="49" charset="-122"/>
                <a:ea typeface="仿宋" panose="02010609060101010101" pitchFamily="49" charset="-122"/>
              </a:rPr>
              <a:t>0.95</a:t>
            </a:r>
            <a:r>
              <a:rPr lang="zh-CN" altLang="en-US" sz="1600" dirty="0">
                <a:latin typeface="仿宋" panose="02010609060101010101" pitchFamily="49" charset="-122"/>
                <a:ea typeface="仿宋" panose="02010609060101010101" pitchFamily="49" charset="-122"/>
              </a:rPr>
              <a:t>，意味着最低层的尺度是 </a:t>
            </a:r>
            <a:r>
              <a:rPr lang="en-US" altLang="zh-CN" sz="1600" dirty="0">
                <a:latin typeface="仿宋" panose="02010609060101010101" pitchFamily="49" charset="-122"/>
                <a:ea typeface="仿宋" panose="02010609060101010101" pitchFamily="49" charset="-122"/>
              </a:rPr>
              <a:t>0.2</a:t>
            </a:r>
            <a:r>
              <a:rPr lang="zh-CN" altLang="en-US" sz="1600" dirty="0">
                <a:latin typeface="仿宋" panose="02010609060101010101" pitchFamily="49" charset="-122"/>
                <a:ea typeface="仿宋" panose="02010609060101010101" pitchFamily="49" charset="-122"/>
              </a:rPr>
              <a:t>，最高层的尺度是 </a:t>
            </a:r>
            <a:r>
              <a:rPr lang="en-US" altLang="zh-CN" sz="1600" dirty="0">
                <a:latin typeface="仿宋" panose="02010609060101010101" pitchFamily="49" charset="-122"/>
                <a:ea typeface="仿宋" panose="02010609060101010101" pitchFamily="49" charset="-122"/>
              </a:rPr>
              <a:t>0.95</a:t>
            </a:r>
            <a:r>
              <a:rPr lang="zh-CN" altLang="en-US" sz="1600" dirty="0">
                <a:latin typeface="仿宋" panose="02010609060101010101" pitchFamily="49" charset="-122"/>
                <a:ea typeface="仿宋" panose="02010609060101010101" pitchFamily="49" charset="-122"/>
              </a:rPr>
              <a:t>，再用不同 </a:t>
            </a:r>
            <a:r>
              <a:rPr lang="en-US" altLang="zh-CN" sz="1600" dirty="0">
                <a:latin typeface="仿宋" panose="02010609060101010101" pitchFamily="49" charset="-122"/>
                <a:ea typeface="仿宋" panose="02010609060101010101" pitchFamily="49" charset="-122"/>
              </a:rPr>
              <a:t>aspect ratio {1,2,3,12,13}</a:t>
            </a:r>
            <a:r>
              <a:rPr lang="zh-CN" altLang="en-US" sz="1600" dirty="0" smtClean="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default </a:t>
            </a:r>
            <a:r>
              <a:rPr lang="en-US" altLang="zh-CN" sz="1600" dirty="0" smtClean="0">
                <a:latin typeface="仿宋" panose="02010609060101010101" pitchFamily="49" charset="-122"/>
                <a:ea typeface="仿宋" panose="02010609060101010101" pitchFamily="49" charset="-122"/>
              </a:rPr>
              <a:t>boxes</a:t>
            </a:r>
            <a:r>
              <a:rPr lang="zh-CN" altLang="en-US" sz="1600" dirty="0" smtClean="0">
                <a:latin typeface="仿宋" panose="02010609060101010101" pitchFamily="49" charset="-122"/>
                <a:ea typeface="仿宋" panose="02010609060101010101" pitchFamily="49" charset="-122"/>
              </a:rPr>
              <a:t>。</a:t>
            </a: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zh-CN" altLang="en-US" sz="1600" dirty="0">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stretch>
            <a:fillRect/>
          </a:stretch>
        </p:blipFill>
        <p:spPr>
          <a:xfrm>
            <a:off x="4319544" y="4838257"/>
            <a:ext cx="4733016" cy="547559"/>
          </a:xfrm>
          <a:prstGeom prst="rect">
            <a:avLst/>
          </a:prstGeom>
        </p:spPr>
      </p:pic>
    </p:spTree>
    <p:extLst>
      <p:ext uri="{BB962C8B-B14F-4D97-AF65-F5344CB8AC3E}">
        <p14:creationId xmlns:p14="http://schemas.microsoft.com/office/powerpoint/2010/main" val="32400119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420626" y="1753773"/>
            <a:ext cx="6228571" cy="3533333"/>
          </a:xfrm>
          <a:prstGeom prst="rect">
            <a:avLst/>
          </a:prstGeom>
        </p:spPr>
      </p:pic>
    </p:spTree>
    <p:extLst>
      <p:ext uri="{BB962C8B-B14F-4D97-AF65-F5344CB8AC3E}">
        <p14:creationId xmlns:p14="http://schemas.microsoft.com/office/powerpoint/2010/main" val="3834582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543" y="190238"/>
            <a:ext cx="5315879" cy="369332"/>
          </a:xfrm>
          <a:prstGeom prst="rect">
            <a:avLst/>
          </a:prstGeom>
        </p:spPr>
        <p:txBody>
          <a:bodyPr wrap="none">
            <a:spAutoFit/>
          </a:bodyPr>
          <a:lstStyle/>
          <a:p>
            <a:r>
              <a:rPr lang="en-US" altLang="zh-CN" b="1" dirty="0" smtClean="0">
                <a:solidFill>
                  <a:srgbClr val="7030A0"/>
                </a:solidFill>
              </a:rPr>
              <a:t>7. Hard </a:t>
            </a:r>
            <a:r>
              <a:rPr lang="en-US" altLang="zh-CN" b="1" dirty="0">
                <a:solidFill>
                  <a:srgbClr val="7030A0"/>
                </a:solidFill>
              </a:rPr>
              <a:t>negative mining &amp; Data </a:t>
            </a:r>
            <a:r>
              <a:rPr lang="en-US" altLang="zh-CN" b="1" dirty="0" smtClean="0">
                <a:solidFill>
                  <a:srgbClr val="7030A0"/>
                </a:solidFill>
              </a:rPr>
              <a:t>augmentation</a:t>
            </a:r>
            <a:endParaRPr lang="en-US" altLang="zh-CN" b="1" dirty="0">
              <a:solidFill>
                <a:srgbClr val="7030A0"/>
              </a:solidFill>
            </a:endParaRPr>
          </a:p>
        </p:txBody>
      </p:sp>
      <p:sp>
        <p:nvSpPr>
          <p:cNvPr id="5" name="矩形 4"/>
          <p:cNvSpPr/>
          <p:nvPr/>
        </p:nvSpPr>
        <p:spPr>
          <a:xfrm>
            <a:off x="2289048" y="870680"/>
            <a:ext cx="8985504" cy="1815882"/>
          </a:xfrm>
          <a:prstGeom prst="rect">
            <a:avLst/>
          </a:prstGeom>
        </p:spPr>
        <p:txBody>
          <a:bodyPr wrap="square">
            <a:spAutoFit/>
          </a:bodyPr>
          <a:lstStyle/>
          <a:p>
            <a:pPr marL="285750" indent="-285750">
              <a:buFont typeface="Wingdings" panose="05000000000000000000" pitchFamily="2" charset="2"/>
              <a:buChar char="l"/>
            </a:pPr>
            <a:r>
              <a:rPr lang="zh-CN" altLang="en-US" sz="1600" dirty="0" smtClean="0">
                <a:latin typeface="仿宋" panose="02010609060101010101" pitchFamily="49" charset="-122"/>
                <a:ea typeface="仿宋" panose="02010609060101010101" pitchFamily="49" charset="-122"/>
              </a:rPr>
              <a:t>生成</a:t>
            </a:r>
            <a:r>
              <a:rPr lang="zh-CN" altLang="en-US" sz="1600" dirty="0">
                <a:latin typeface="仿宋" panose="02010609060101010101" pitchFamily="49" charset="-122"/>
                <a:ea typeface="仿宋" panose="02010609060101010101" pitchFamily="49" charset="-122"/>
              </a:rPr>
              <a:t>一系列的 </a:t>
            </a:r>
            <a:r>
              <a:rPr lang="en-US" altLang="zh-CN" sz="1600" dirty="0">
                <a:latin typeface="仿宋" panose="02010609060101010101" pitchFamily="49" charset="-122"/>
                <a:ea typeface="仿宋" panose="02010609060101010101" pitchFamily="49" charset="-122"/>
              </a:rPr>
              <a:t>predictions </a:t>
            </a:r>
            <a:r>
              <a:rPr lang="zh-CN" altLang="en-US" sz="1600" dirty="0">
                <a:latin typeface="仿宋" panose="02010609060101010101" pitchFamily="49" charset="-122"/>
                <a:ea typeface="仿宋" panose="02010609060101010101" pitchFamily="49" charset="-122"/>
              </a:rPr>
              <a:t>之后</a:t>
            </a:r>
            <a:r>
              <a:rPr lang="zh-CN" altLang="en-US" sz="1600" dirty="0" smtClean="0">
                <a:latin typeface="仿宋" panose="02010609060101010101" pitchFamily="49" charset="-122"/>
                <a:ea typeface="仿宋" panose="02010609060101010101" pitchFamily="49" charset="-122"/>
              </a:rPr>
              <a:t>，符合 </a:t>
            </a:r>
            <a:r>
              <a:rPr lang="en-US" altLang="zh-CN" sz="1600" dirty="0">
                <a:latin typeface="仿宋" panose="02010609060101010101" pitchFamily="49" charset="-122"/>
                <a:ea typeface="仿宋" panose="02010609060101010101" pitchFamily="49" charset="-122"/>
              </a:rPr>
              <a:t>ground truth box </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predictions </a:t>
            </a:r>
            <a:r>
              <a:rPr lang="en-US" altLang="zh-CN" sz="1600" dirty="0" smtClean="0">
                <a:latin typeface="仿宋" panose="02010609060101010101" pitchFamily="49" charset="-122"/>
                <a:ea typeface="仿宋" panose="02010609060101010101" pitchFamily="49" charset="-122"/>
              </a:rPr>
              <a:t>boxes</a:t>
            </a:r>
            <a:r>
              <a:rPr lang="zh-CN" altLang="en-US" sz="1600" dirty="0" smtClean="0">
                <a:latin typeface="仿宋" panose="02010609060101010101" pitchFamily="49" charset="-122"/>
                <a:ea typeface="仿宋" panose="02010609060101010101" pitchFamily="49" charset="-122"/>
              </a:rPr>
              <a:t>远少于不</a:t>
            </a:r>
            <a:r>
              <a:rPr lang="zh-CN" altLang="en-US" sz="1600" dirty="0">
                <a:latin typeface="仿宋" panose="02010609060101010101" pitchFamily="49" charset="-122"/>
                <a:ea typeface="仿宋" panose="02010609060101010101" pitchFamily="49" charset="-122"/>
              </a:rPr>
              <a:t>符合 </a:t>
            </a:r>
            <a:r>
              <a:rPr lang="en-US" altLang="zh-CN" sz="1600" dirty="0">
                <a:latin typeface="仿宋" panose="02010609060101010101" pitchFamily="49" charset="-122"/>
                <a:ea typeface="仿宋" panose="02010609060101010101" pitchFamily="49" charset="-122"/>
              </a:rPr>
              <a:t>ground truth boxes </a:t>
            </a:r>
            <a:r>
              <a:rPr lang="zh-CN" altLang="en-US" sz="1600" dirty="0" smtClean="0">
                <a:latin typeface="仿宋" panose="02010609060101010101" pitchFamily="49" charset="-122"/>
                <a:ea typeface="仿宋" panose="02010609060101010101" pitchFamily="49" charset="-122"/>
              </a:rPr>
              <a:t>，造成</a:t>
            </a:r>
            <a:r>
              <a:rPr lang="en-US" altLang="zh-CN" sz="1600" dirty="0" smtClean="0">
                <a:latin typeface="仿宋" panose="02010609060101010101" pitchFamily="49" charset="-122"/>
                <a:ea typeface="仿宋" panose="02010609060101010101" pitchFamily="49" charset="-122"/>
              </a:rPr>
              <a:t>negative </a:t>
            </a:r>
            <a:r>
              <a:rPr lang="en-US" altLang="zh-CN" sz="1600" dirty="0">
                <a:latin typeface="仿宋" panose="02010609060101010101" pitchFamily="49" charset="-122"/>
                <a:ea typeface="仿宋" panose="02010609060101010101" pitchFamily="49" charset="-122"/>
              </a:rPr>
              <a:t>boxes</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positive boxes </a:t>
            </a:r>
            <a:r>
              <a:rPr lang="zh-CN" altLang="en-US" sz="1600" dirty="0">
                <a:latin typeface="仿宋" panose="02010609060101010101" pitchFamily="49" charset="-122"/>
                <a:ea typeface="仿宋" panose="02010609060101010101" pitchFamily="49" charset="-122"/>
              </a:rPr>
              <a:t>之间的不均衡。训练时难以</a:t>
            </a:r>
            <a:r>
              <a:rPr lang="zh-CN" altLang="en-US" sz="1600" dirty="0" smtClean="0">
                <a:latin typeface="仿宋" panose="02010609060101010101" pitchFamily="49" charset="-122"/>
                <a:ea typeface="仿宋" panose="02010609060101010101" pitchFamily="49" charset="-122"/>
              </a:rPr>
              <a:t>收敛</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本文采取，先将每一个物体位置上对应 </a:t>
            </a:r>
            <a:r>
              <a:rPr lang="en-US" altLang="zh-CN" sz="1600" dirty="0">
                <a:latin typeface="仿宋" panose="02010609060101010101" pitchFamily="49" charset="-122"/>
                <a:ea typeface="仿宋" panose="02010609060101010101" pitchFamily="49" charset="-122"/>
              </a:rPr>
              <a:t>predictions</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default boxes</a:t>
            </a:r>
            <a:r>
              <a:rPr lang="zh-CN" altLang="en-US" sz="1600" dirty="0">
                <a:latin typeface="仿宋" panose="02010609060101010101" pitchFamily="49" charset="-122"/>
                <a:ea typeface="仿宋" panose="02010609060101010101" pitchFamily="49" charset="-122"/>
              </a:rPr>
              <a:t>）是 </a:t>
            </a:r>
            <a:r>
              <a:rPr lang="en-US" altLang="zh-CN" sz="1600" dirty="0">
                <a:latin typeface="仿宋" panose="02010609060101010101" pitchFamily="49" charset="-122"/>
                <a:ea typeface="仿宋" panose="02010609060101010101" pitchFamily="49" charset="-122"/>
              </a:rPr>
              <a:t>negative </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boxes </a:t>
            </a:r>
            <a:r>
              <a:rPr lang="zh-CN" altLang="en-US" sz="1600" dirty="0">
                <a:latin typeface="仿宋" panose="02010609060101010101" pitchFamily="49" charset="-122"/>
                <a:ea typeface="仿宋" panose="02010609060101010101" pitchFamily="49" charset="-122"/>
              </a:rPr>
              <a:t>进行排序，按照 </a:t>
            </a:r>
            <a:r>
              <a:rPr lang="en-US" altLang="zh-CN" sz="1600" dirty="0">
                <a:latin typeface="仿宋" panose="02010609060101010101" pitchFamily="49" charset="-122"/>
                <a:ea typeface="仿宋" panose="02010609060101010101" pitchFamily="49" charset="-122"/>
              </a:rPr>
              <a:t>default boxes </a:t>
            </a:r>
            <a:r>
              <a:rPr lang="zh-CN" altLang="en-US" sz="1600" dirty="0">
                <a:latin typeface="仿宋" panose="02010609060101010101" pitchFamily="49" charset="-122"/>
                <a:ea typeface="仿宋" panose="02010609060101010101" pitchFamily="49" charset="-122"/>
              </a:rPr>
              <a:t>的 </a:t>
            </a:r>
            <a:r>
              <a:rPr lang="en-US" altLang="zh-CN" sz="1600" dirty="0">
                <a:latin typeface="仿宋" panose="02010609060101010101" pitchFamily="49" charset="-122"/>
                <a:ea typeface="仿宋" panose="02010609060101010101" pitchFamily="49" charset="-122"/>
              </a:rPr>
              <a:t>confidence </a:t>
            </a:r>
            <a:r>
              <a:rPr lang="zh-CN" altLang="en-US" sz="1600" dirty="0">
                <a:latin typeface="仿宋" panose="02010609060101010101" pitchFamily="49" charset="-122"/>
                <a:ea typeface="仿宋" panose="02010609060101010101" pitchFamily="49" charset="-122"/>
              </a:rPr>
              <a:t>的大小</a:t>
            </a:r>
            <a:r>
              <a:rPr lang="zh-CN" altLang="en-US" sz="1600" dirty="0" smtClean="0">
                <a:latin typeface="仿宋" panose="02010609060101010101" pitchFamily="49" charset="-122"/>
                <a:ea typeface="仿宋" panose="02010609060101010101" pitchFamily="49" charset="-122"/>
              </a:rPr>
              <a:t>。选择</a:t>
            </a:r>
            <a:r>
              <a:rPr lang="zh-CN" altLang="en-US" sz="1600" dirty="0">
                <a:latin typeface="仿宋" panose="02010609060101010101" pitchFamily="49" charset="-122"/>
                <a:ea typeface="仿宋" panose="02010609060101010101" pitchFamily="49" charset="-122"/>
              </a:rPr>
              <a:t>最高的几个，保证最后 </a:t>
            </a:r>
            <a:r>
              <a:rPr lang="en-US" altLang="zh-CN" sz="1600" dirty="0">
                <a:latin typeface="仿宋" panose="02010609060101010101" pitchFamily="49" charset="-122"/>
                <a:ea typeface="仿宋" panose="02010609060101010101" pitchFamily="49" charset="-122"/>
              </a:rPr>
              <a:t>negatives</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positives </a:t>
            </a:r>
            <a:r>
              <a:rPr lang="zh-CN" altLang="en-US" sz="1600" dirty="0">
                <a:latin typeface="仿宋" panose="02010609060101010101" pitchFamily="49" charset="-122"/>
                <a:ea typeface="仿宋" panose="02010609060101010101" pitchFamily="49" charset="-122"/>
              </a:rPr>
              <a:t>的比例在 </a:t>
            </a:r>
            <a:r>
              <a:rPr lang="en-US" altLang="zh-CN" sz="1600" dirty="0">
                <a:latin typeface="仿宋" panose="02010609060101010101" pitchFamily="49" charset="-122"/>
                <a:ea typeface="仿宋" panose="02010609060101010101" pitchFamily="49" charset="-122"/>
              </a:rPr>
              <a:t>3:1</a:t>
            </a:r>
            <a:r>
              <a:rPr lang="zh-CN" altLang="en-US" sz="1600" dirty="0" smtClean="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这样的比例可以更快的优化，训练也更稳定。</a:t>
            </a:r>
          </a:p>
        </p:txBody>
      </p:sp>
      <p:pic>
        <p:nvPicPr>
          <p:cNvPr id="7" name="图片 6"/>
          <p:cNvPicPr>
            <a:picLocks noChangeAspect="1"/>
          </p:cNvPicPr>
          <p:nvPr/>
        </p:nvPicPr>
        <p:blipFill>
          <a:blip r:embed="rId2"/>
          <a:stretch>
            <a:fillRect/>
          </a:stretch>
        </p:blipFill>
        <p:spPr>
          <a:xfrm>
            <a:off x="3453375" y="2997672"/>
            <a:ext cx="5961905" cy="2323809"/>
          </a:xfrm>
          <a:prstGeom prst="rect">
            <a:avLst/>
          </a:prstGeom>
        </p:spPr>
      </p:pic>
    </p:spTree>
    <p:extLst>
      <p:ext uri="{BB962C8B-B14F-4D97-AF65-F5344CB8AC3E}">
        <p14:creationId xmlns:p14="http://schemas.microsoft.com/office/powerpoint/2010/main" val="19040983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067400" y="2723859"/>
            <a:ext cx="3600000" cy="1244638"/>
          </a:xfrm>
          <a:prstGeom prst="rect">
            <a:avLst/>
          </a:prstGeom>
        </p:spPr>
      </p:pic>
    </p:spTree>
    <p:extLst>
      <p:ext uri="{BB962C8B-B14F-4D97-AF65-F5344CB8AC3E}">
        <p14:creationId xmlns:p14="http://schemas.microsoft.com/office/powerpoint/2010/main" val="3024217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2599" y="226814"/>
            <a:ext cx="1143262" cy="400110"/>
          </a:xfrm>
          <a:prstGeom prst="rect">
            <a:avLst/>
          </a:prstGeom>
        </p:spPr>
        <p:txBody>
          <a:bodyPr wrap="none">
            <a:spAutoFit/>
          </a:bodyPr>
          <a:lstStyle/>
          <a:p>
            <a:r>
              <a:rPr lang="en-US" altLang="zh-CN" sz="2000" dirty="0">
                <a:solidFill>
                  <a:srgbClr val="7030A0"/>
                </a:solidFill>
              </a:rPr>
              <a:t>Paper </a:t>
            </a:r>
            <a:r>
              <a:rPr lang="en-US" altLang="zh-CN" sz="2000" dirty="0" smtClean="0">
                <a:solidFill>
                  <a:srgbClr val="7030A0"/>
                </a:solidFill>
              </a:rPr>
              <a:t>6</a:t>
            </a:r>
            <a:endParaRPr lang="zh-CN" altLang="en-US" sz="2000" dirty="0"/>
          </a:p>
        </p:txBody>
      </p:sp>
      <p:sp>
        <p:nvSpPr>
          <p:cNvPr id="5" name="矩形 4"/>
          <p:cNvSpPr/>
          <p:nvPr/>
        </p:nvSpPr>
        <p:spPr>
          <a:xfrm>
            <a:off x="1057765" y="2372166"/>
            <a:ext cx="10919977" cy="1200329"/>
          </a:xfrm>
          <a:prstGeom prst="rect">
            <a:avLst/>
          </a:prstGeom>
        </p:spPr>
        <p:txBody>
          <a:bodyPr wrap="none">
            <a:spAutoFit/>
          </a:bodyPr>
          <a:lstStyle/>
          <a:p>
            <a:r>
              <a:rPr lang="en-US" altLang="zh-CN" sz="2400" dirty="0" smtClean="0">
                <a:solidFill>
                  <a:srgbClr val="7030A0"/>
                </a:solidFill>
                <a:latin typeface="Microsoft YaHei" panose="020B0503020204020204" pitchFamily="34" charset="-122"/>
                <a:ea typeface="Microsoft YaHei" panose="020B0503020204020204" pitchFamily="34" charset="-122"/>
              </a:rPr>
              <a:t>                                                    CVPR 16</a:t>
            </a:r>
          </a:p>
          <a:p>
            <a:endParaRPr lang="en-US" altLang="zh-CN" sz="2400" dirty="0" smtClean="0">
              <a:solidFill>
                <a:srgbClr val="7030A0"/>
              </a:solidFill>
              <a:latin typeface="Microsoft YaHei" panose="020B0503020204020204" pitchFamily="34" charset="-122"/>
              <a:ea typeface="Microsoft YaHei" panose="020B0503020204020204" pitchFamily="34" charset="-122"/>
            </a:endParaRPr>
          </a:p>
          <a:p>
            <a:r>
              <a:rPr lang="en-US" altLang="zh-CN" sz="2400" dirty="0" smtClean="0">
                <a:solidFill>
                  <a:srgbClr val="7030A0"/>
                </a:solidFill>
              </a:rPr>
              <a:t>R-FCN: </a:t>
            </a:r>
            <a:r>
              <a:rPr lang="en-US" altLang="zh-CN" sz="2400" dirty="0">
                <a:solidFill>
                  <a:srgbClr val="7030A0"/>
                </a:solidFill>
              </a:rPr>
              <a:t>Object Detection via Region-based Fully Convolutional Networks</a:t>
            </a:r>
            <a:endParaRPr lang="zh-CN" altLang="en-US" sz="2400" dirty="0">
              <a:solidFill>
                <a:srgbClr val="7030A0"/>
              </a:solidFill>
            </a:endParaRPr>
          </a:p>
        </p:txBody>
      </p:sp>
      <p:sp>
        <p:nvSpPr>
          <p:cNvPr id="6" name="矩形 5"/>
          <p:cNvSpPr/>
          <p:nvPr/>
        </p:nvSpPr>
        <p:spPr>
          <a:xfrm>
            <a:off x="7799060" y="4984671"/>
            <a:ext cx="4059810" cy="1200329"/>
          </a:xfrm>
          <a:prstGeom prst="rect">
            <a:avLst/>
          </a:prstGeom>
        </p:spPr>
        <p:txBody>
          <a:bodyPr wrap="square">
            <a:spAutoFit/>
          </a:bodyPr>
          <a:lstStyle/>
          <a:p>
            <a:r>
              <a:rPr lang="en-US" altLang="zh-CN" dirty="0" err="1">
                <a:solidFill>
                  <a:srgbClr val="7030A0"/>
                </a:solidFill>
              </a:rPr>
              <a:t>Jifeng</a:t>
            </a:r>
            <a:r>
              <a:rPr lang="en-US" altLang="zh-CN" dirty="0">
                <a:solidFill>
                  <a:srgbClr val="7030A0"/>
                </a:solidFill>
              </a:rPr>
              <a:t> Dai </a:t>
            </a:r>
            <a:r>
              <a:rPr lang="en-US" altLang="zh-CN" dirty="0" smtClean="0">
                <a:solidFill>
                  <a:srgbClr val="7030A0"/>
                </a:solidFill>
              </a:rPr>
              <a:t>:     Microsoft </a:t>
            </a:r>
            <a:r>
              <a:rPr lang="en-US" altLang="zh-CN" dirty="0">
                <a:solidFill>
                  <a:srgbClr val="7030A0"/>
                </a:solidFill>
              </a:rPr>
              <a:t>Research </a:t>
            </a:r>
            <a:endParaRPr lang="en-US" altLang="zh-CN" dirty="0" smtClean="0">
              <a:solidFill>
                <a:srgbClr val="7030A0"/>
              </a:solidFill>
            </a:endParaRPr>
          </a:p>
          <a:p>
            <a:r>
              <a:rPr lang="en-US" altLang="zh-CN" dirty="0" smtClean="0">
                <a:solidFill>
                  <a:srgbClr val="7030A0"/>
                </a:solidFill>
              </a:rPr>
              <a:t>Yi </a:t>
            </a:r>
            <a:r>
              <a:rPr lang="en-US" altLang="zh-CN" dirty="0">
                <a:solidFill>
                  <a:srgbClr val="7030A0"/>
                </a:solidFill>
              </a:rPr>
              <a:t>Li∗ </a:t>
            </a:r>
            <a:r>
              <a:rPr lang="en-US" altLang="zh-CN" dirty="0" smtClean="0">
                <a:solidFill>
                  <a:srgbClr val="7030A0"/>
                </a:solidFill>
              </a:rPr>
              <a:t>:              Tsinghua </a:t>
            </a:r>
            <a:r>
              <a:rPr lang="en-US" altLang="zh-CN" dirty="0">
                <a:solidFill>
                  <a:srgbClr val="7030A0"/>
                </a:solidFill>
              </a:rPr>
              <a:t>University </a:t>
            </a:r>
            <a:endParaRPr lang="en-US" altLang="zh-CN" dirty="0" smtClean="0">
              <a:solidFill>
                <a:srgbClr val="7030A0"/>
              </a:solidFill>
            </a:endParaRPr>
          </a:p>
          <a:p>
            <a:r>
              <a:rPr lang="en-US" altLang="zh-CN" dirty="0" err="1" smtClean="0">
                <a:solidFill>
                  <a:srgbClr val="7030A0"/>
                </a:solidFill>
              </a:rPr>
              <a:t>Kaiming</a:t>
            </a:r>
            <a:r>
              <a:rPr lang="en-US" altLang="zh-CN" dirty="0" smtClean="0">
                <a:solidFill>
                  <a:srgbClr val="7030A0"/>
                </a:solidFill>
              </a:rPr>
              <a:t> He :  Microsoft </a:t>
            </a:r>
            <a:r>
              <a:rPr lang="en-US" altLang="zh-CN" dirty="0">
                <a:solidFill>
                  <a:srgbClr val="7030A0"/>
                </a:solidFill>
              </a:rPr>
              <a:t>Research </a:t>
            </a:r>
            <a:endParaRPr lang="en-US" altLang="zh-CN" dirty="0" smtClean="0">
              <a:solidFill>
                <a:srgbClr val="7030A0"/>
              </a:solidFill>
            </a:endParaRPr>
          </a:p>
          <a:p>
            <a:r>
              <a:rPr lang="en-US" altLang="zh-CN" dirty="0" smtClean="0">
                <a:solidFill>
                  <a:srgbClr val="7030A0"/>
                </a:solidFill>
              </a:rPr>
              <a:t>Jian Sun:         Microsoft </a:t>
            </a:r>
            <a:r>
              <a:rPr lang="en-US" altLang="zh-CN" dirty="0">
                <a:solidFill>
                  <a:srgbClr val="7030A0"/>
                </a:solidFill>
              </a:rPr>
              <a:t>Research</a:t>
            </a:r>
            <a:endParaRPr lang="zh-CN" altLang="en-US" dirty="0">
              <a:solidFill>
                <a:srgbClr val="7030A0"/>
              </a:solidFill>
            </a:endParaRPr>
          </a:p>
        </p:txBody>
      </p:sp>
      <p:sp>
        <p:nvSpPr>
          <p:cNvPr id="7" name="矩形 6"/>
          <p:cNvSpPr/>
          <p:nvPr/>
        </p:nvSpPr>
        <p:spPr>
          <a:xfrm>
            <a:off x="1969008" y="6296644"/>
            <a:ext cx="8363712" cy="369332"/>
          </a:xfrm>
          <a:prstGeom prst="rect">
            <a:avLst/>
          </a:prstGeom>
        </p:spPr>
        <p:txBody>
          <a:bodyPr wrap="square">
            <a:spAutoFit/>
          </a:bodyPr>
          <a:lstStyle/>
          <a:p>
            <a:r>
              <a:rPr lang="zh-CN" altLang="en-US" dirty="0" smtClean="0"/>
              <a:t>翻译参考 </a:t>
            </a:r>
            <a:r>
              <a:rPr lang="zh-CN" altLang="en-US" dirty="0"/>
              <a:t>：</a:t>
            </a:r>
            <a:r>
              <a:rPr lang="zh-CN" altLang="en-US" dirty="0" smtClean="0"/>
              <a:t>http</a:t>
            </a:r>
            <a:r>
              <a:rPr lang="zh-CN" altLang="en-US" dirty="0"/>
              <a:t>://blog.csdn.net/u011534057/article/details/52733823</a:t>
            </a:r>
          </a:p>
        </p:txBody>
      </p:sp>
      <p:sp>
        <p:nvSpPr>
          <p:cNvPr id="2" name="矩形 1"/>
          <p:cNvSpPr/>
          <p:nvPr/>
        </p:nvSpPr>
        <p:spPr>
          <a:xfrm>
            <a:off x="8981228" y="3909251"/>
            <a:ext cx="2767104" cy="369332"/>
          </a:xfrm>
          <a:prstGeom prst="rect">
            <a:avLst/>
          </a:prstGeom>
        </p:spPr>
        <p:txBody>
          <a:bodyPr wrap="none">
            <a:spAutoFit/>
          </a:bodyPr>
          <a:lstStyle/>
          <a:p>
            <a:r>
              <a:rPr lang="en-US" altLang="zh-CN" dirty="0" smtClean="0">
                <a:solidFill>
                  <a:srgbClr val="00B0F0"/>
                </a:solidFill>
              </a:rPr>
              <a:t>—— </a:t>
            </a:r>
            <a:r>
              <a:rPr lang="zh-CN" altLang="en-US" dirty="0" smtClean="0">
                <a:solidFill>
                  <a:srgbClr val="00B0F0"/>
                </a:solidFill>
              </a:rPr>
              <a:t>升级版</a:t>
            </a:r>
            <a:r>
              <a:rPr lang="en-US" altLang="zh-CN" dirty="0" smtClean="0">
                <a:solidFill>
                  <a:srgbClr val="00B0F0"/>
                </a:solidFill>
              </a:rPr>
              <a:t>faster-RCNN</a:t>
            </a:r>
            <a:endParaRPr lang="zh-CN" altLang="en-US" dirty="0">
              <a:solidFill>
                <a:srgbClr val="00B0F0"/>
              </a:solidFill>
            </a:endParaRPr>
          </a:p>
        </p:txBody>
      </p:sp>
    </p:spTree>
    <p:extLst>
      <p:ext uri="{BB962C8B-B14F-4D97-AF65-F5344CB8AC3E}">
        <p14:creationId xmlns:p14="http://schemas.microsoft.com/office/powerpoint/2010/main" val="2381823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19400" y="1597075"/>
            <a:ext cx="7522464" cy="4278094"/>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物体分类要求平移不变性越大越好 </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图像中物体的移动不用区分</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，而物体检测要求有平移变化</a:t>
            </a:r>
            <a:r>
              <a:rPr lang="zh-CN" altLang="en-US" sz="1600" dirty="0" smtClean="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图像分类网络的卷积层越深，则该网络对平移越不</a:t>
            </a:r>
            <a:r>
              <a:rPr lang="zh-CN" altLang="en-US" sz="1600" dirty="0" smtClean="0">
                <a:latin typeface="仿宋" panose="02010609060101010101" pitchFamily="49" charset="-122"/>
                <a:ea typeface="仿宋" panose="02010609060101010101" pitchFamily="49" charset="-122"/>
              </a:rPr>
              <a:t>敏感</a:t>
            </a:r>
            <a:endParaRPr lang="en-US" altLang="zh-CN" sz="1600" dirty="0" smtClean="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在网络的卷积层间插入 </a:t>
            </a:r>
            <a:r>
              <a:rPr lang="en-US" altLang="zh-CN" sz="1600" dirty="0" err="1">
                <a:latin typeface="仿宋" panose="02010609060101010101" pitchFamily="49" charset="-122"/>
                <a:ea typeface="仿宋" panose="02010609060101010101" pitchFamily="49" charset="-122"/>
              </a:rPr>
              <a:t>RoI</a:t>
            </a:r>
            <a:r>
              <a:rPr lang="en-US" altLang="zh-CN" sz="1600" dirty="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池化层。这种具体到区域的操作在不同区域间跑时不再有平移不变性。然而，该设计因引入相当数目的按区域操作层 </a:t>
            </a:r>
            <a:r>
              <a:rPr lang="en-US" altLang="zh-CN" sz="1600" dirty="0">
                <a:latin typeface="仿宋" panose="02010609060101010101" pitchFamily="49" charset="-122"/>
                <a:ea typeface="仿宋" panose="02010609060101010101" pitchFamily="49" charset="-122"/>
              </a:rPr>
              <a:t>(region-wise layers) </a:t>
            </a:r>
            <a:r>
              <a:rPr lang="zh-CN" altLang="en-US" sz="1600" dirty="0">
                <a:latin typeface="仿宋" panose="02010609060101010101" pitchFamily="49" charset="-122"/>
                <a:ea typeface="仿宋" panose="02010609060101010101" pitchFamily="49" charset="-122"/>
              </a:rPr>
              <a:t>而牺牲了训练</a:t>
            </a:r>
            <a:r>
              <a:rPr lang="zh-CN" altLang="en-US" sz="1600" dirty="0" smtClean="0">
                <a:latin typeface="仿宋" panose="02010609060101010101" pitchFamily="49" charset="-122"/>
                <a:ea typeface="仿宋" panose="02010609060101010101" pitchFamily="49" charset="-122"/>
              </a:rPr>
              <a:t>和</a:t>
            </a:r>
            <a:r>
              <a:rPr lang="zh-CN" altLang="en-US" sz="1600" dirty="0">
                <a:latin typeface="仿宋" panose="02010609060101010101" pitchFamily="49" charset="-122"/>
                <a:ea typeface="仿宋" panose="02010609060101010101" pitchFamily="49" charset="-122"/>
              </a:rPr>
              <a:t>测试</a:t>
            </a:r>
            <a:r>
              <a:rPr lang="zh-CN" altLang="en-US" sz="1600" dirty="0" smtClean="0">
                <a:latin typeface="仿宋" panose="02010609060101010101" pitchFamily="49" charset="-122"/>
                <a:ea typeface="仿宋" panose="02010609060101010101" pitchFamily="49" charset="-122"/>
              </a:rPr>
              <a:t>效率。</a:t>
            </a:r>
            <a:endParaRPr lang="en-US" altLang="zh-CN" sz="1600" dirty="0" smtClean="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我们为物体检测推出了基于区域的全卷积网络 </a:t>
            </a:r>
            <a:r>
              <a:rPr lang="en-US" altLang="zh-CN" sz="1600" dirty="0">
                <a:latin typeface="仿宋" panose="02010609060101010101" pitchFamily="49" charset="-122"/>
                <a:ea typeface="仿宋" panose="02010609060101010101" pitchFamily="49" charset="-122"/>
              </a:rPr>
              <a:t>(R-FCN)</a:t>
            </a:r>
            <a:r>
              <a:rPr lang="zh-CN" altLang="en-US" sz="1600" dirty="0">
                <a:latin typeface="仿宋" panose="02010609060101010101" pitchFamily="49" charset="-122"/>
                <a:ea typeface="仿宋" panose="02010609060101010101" pitchFamily="49" charset="-122"/>
              </a:rPr>
              <a:t>，采用全卷积网络结构作为 </a:t>
            </a:r>
            <a:r>
              <a:rPr lang="en-US" altLang="zh-CN" sz="1600" dirty="0">
                <a:latin typeface="仿宋" panose="02010609060101010101" pitchFamily="49" charset="-122"/>
                <a:ea typeface="仿宋" panose="02010609060101010101" pitchFamily="49" charset="-122"/>
              </a:rPr>
              <a:t>FCN</a:t>
            </a:r>
            <a:r>
              <a:rPr lang="zh-CN" altLang="en-US" sz="1600" dirty="0">
                <a:latin typeface="仿宋" panose="02010609060101010101" pitchFamily="49" charset="-122"/>
                <a:ea typeface="仿宋" panose="02010609060101010101" pitchFamily="49" charset="-122"/>
              </a:rPr>
              <a:t>，为给 </a:t>
            </a:r>
            <a:r>
              <a:rPr lang="en-US" altLang="zh-CN" sz="1600" dirty="0">
                <a:latin typeface="仿宋" panose="02010609060101010101" pitchFamily="49" charset="-122"/>
                <a:ea typeface="仿宋" panose="02010609060101010101" pitchFamily="49" charset="-122"/>
              </a:rPr>
              <a:t>FCN </a:t>
            </a:r>
            <a:r>
              <a:rPr lang="zh-CN" altLang="en-US" sz="1600" dirty="0">
                <a:latin typeface="仿宋" panose="02010609060101010101" pitchFamily="49" charset="-122"/>
                <a:ea typeface="仿宋" panose="02010609060101010101" pitchFamily="49" charset="-122"/>
              </a:rPr>
              <a:t>引入平移变化，用专门的卷积层构建位置敏感分数地图 </a:t>
            </a:r>
            <a:r>
              <a:rPr lang="en-US" altLang="zh-CN" sz="1600" dirty="0">
                <a:latin typeface="仿宋" panose="02010609060101010101" pitchFamily="49" charset="-122"/>
                <a:ea typeface="仿宋" panose="02010609060101010101" pitchFamily="49" charset="-122"/>
              </a:rPr>
              <a:t>(position-sensitive score maps)</a:t>
            </a:r>
            <a:r>
              <a:rPr lang="zh-CN" altLang="en-US" sz="1600" dirty="0">
                <a:latin typeface="仿宋" panose="02010609060101010101" pitchFamily="49" charset="-122"/>
                <a:ea typeface="仿宋" panose="02010609060101010101" pitchFamily="49" charset="-122"/>
              </a:rPr>
              <a:t>。每个空间敏感地图编码感兴趣区域的相对空间位置信息。 在</a:t>
            </a:r>
            <a:r>
              <a:rPr lang="en-US" altLang="zh-CN" sz="1600" dirty="0">
                <a:latin typeface="仿宋" panose="02010609060101010101" pitchFamily="49" charset="-122"/>
                <a:ea typeface="仿宋" panose="02010609060101010101" pitchFamily="49" charset="-122"/>
              </a:rPr>
              <a:t>FCN</a:t>
            </a:r>
            <a:r>
              <a:rPr lang="zh-CN" altLang="en-US" sz="1600" dirty="0">
                <a:latin typeface="仿宋" panose="02010609060101010101" pitchFamily="49" charset="-122"/>
                <a:ea typeface="仿宋" panose="02010609060101010101" pitchFamily="49" charset="-122"/>
              </a:rPr>
              <a:t>上面增加</a:t>
            </a:r>
            <a:r>
              <a:rPr lang="en-US" altLang="zh-CN" sz="1600" dirty="0">
                <a:latin typeface="仿宋" panose="02010609060101010101" pitchFamily="49" charset="-122"/>
                <a:ea typeface="仿宋" panose="02010609060101010101" pitchFamily="49" charset="-122"/>
              </a:rPr>
              <a:t>1</a:t>
            </a:r>
            <a:r>
              <a:rPr lang="zh-CN" altLang="en-US" sz="1600" dirty="0">
                <a:latin typeface="仿宋" panose="02010609060101010101" pitchFamily="49" charset="-122"/>
                <a:ea typeface="仿宋" panose="02010609060101010101" pitchFamily="49" charset="-122"/>
              </a:rPr>
              <a:t>个位置敏感 </a:t>
            </a:r>
            <a:r>
              <a:rPr lang="en-US" altLang="zh-CN" sz="1600" dirty="0" err="1">
                <a:latin typeface="仿宋" panose="02010609060101010101" pitchFamily="49" charset="-122"/>
                <a:ea typeface="仿宋" panose="02010609060101010101" pitchFamily="49" charset="-122"/>
              </a:rPr>
              <a:t>RoI</a:t>
            </a:r>
            <a:r>
              <a:rPr lang="en-US" altLang="zh-CN" sz="1600" dirty="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池化层来监管这些分数地图</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en-US" altLang="zh-CN" sz="1600" dirty="0">
                <a:solidFill>
                  <a:srgbClr val="00B0F0"/>
                </a:solidFill>
                <a:latin typeface="仿宋" panose="02010609060101010101" pitchFamily="49" charset="-122"/>
                <a:ea typeface="仿宋" panose="02010609060101010101" pitchFamily="49" charset="-122"/>
              </a:rPr>
              <a:t>R-FCN</a:t>
            </a:r>
            <a:r>
              <a:rPr lang="zh-CN" altLang="en-US" sz="1600" dirty="0">
                <a:solidFill>
                  <a:srgbClr val="00B0F0"/>
                </a:solidFill>
                <a:latin typeface="仿宋" panose="02010609060101010101" pitchFamily="49" charset="-122"/>
                <a:ea typeface="仿宋" panose="02010609060101010101" pitchFamily="49" charset="-122"/>
              </a:rPr>
              <a:t>是在</a:t>
            </a:r>
            <a:r>
              <a:rPr lang="en-US" altLang="zh-CN" sz="1600" dirty="0">
                <a:solidFill>
                  <a:srgbClr val="00B0F0"/>
                </a:solidFill>
                <a:latin typeface="仿宋" panose="02010609060101010101" pitchFamily="49" charset="-122"/>
                <a:ea typeface="仿宋" panose="02010609060101010101" pitchFamily="49" charset="-122"/>
              </a:rPr>
              <a:t>Faster R-CNN</a:t>
            </a:r>
            <a:r>
              <a:rPr lang="zh-CN" altLang="en-US" sz="1600" dirty="0">
                <a:solidFill>
                  <a:srgbClr val="00B0F0"/>
                </a:solidFill>
                <a:latin typeface="仿宋" panose="02010609060101010101" pitchFamily="49" charset="-122"/>
                <a:ea typeface="仿宋" panose="02010609060101010101" pitchFamily="49" charset="-122"/>
              </a:rPr>
              <a:t>的框架上进行改造</a:t>
            </a:r>
            <a:r>
              <a:rPr lang="zh-CN" altLang="en-US" sz="1600" dirty="0">
                <a:latin typeface="仿宋" panose="02010609060101010101" pitchFamily="49" charset="-122"/>
                <a:ea typeface="仿宋" panose="02010609060101010101" pitchFamily="49" charset="-122"/>
              </a:rPr>
              <a:t>，</a:t>
            </a:r>
            <a:r>
              <a:rPr lang="zh-CN" altLang="en-US" sz="1600" dirty="0">
                <a:solidFill>
                  <a:srgbClr val="00B0F0"/>
                </a:solidFill>
                <a:latin typeface="仿宋" panose="02010609060101010101" pitchFamily="49" charset="-122"/>
                <a:ea typeface="仿宋" panose="02010609060101010101" pitchFamily="49" charset="-122"/>
              </a:rPr>
              <a:t>第一</a:t>
            </a:r>
            <a:r>
              <a:rPr lang="zh-CN" altLang="en-US" sz="1600" dirty="0">
                <a:latin typeface="仿宋" panose="02010609060101010101" pitchFamily="49" charset="-122"/>
                <a:ea typeface="仿宋" panose="02010609060101010101" pitchFamily="49" charset="-122"/>
              </a:rPr>
              <a:t>，把</a:t>
            </a:r>
            <a:r>
              <a:rPr lang="en-US" altLang="zh-CN" sz="1600" dirty="0">
                <a:latin typeface="仿宋" panose="02010609060101010101" pitchFamily="49" charset="-122"/>
                <a:ea typeface="仿宋" panose="02010609060101010101" pitchFamily="49" charset="-122"/>
              </a:rPr>
              <a:t>base</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VGG16</a:t>
            </a:r>
            <a:r>
              <a:rPr lang="zh-CN" altLang="en-US" sz="1600" dirty="0" smtClean="0">
                <a:latin typeface="仿宋" panose="02010609060101010101" pitchFamily="49" charset="-122"/>
                <a:ea typeface="仿宋" panose="02010609060101010101" pitchFamily="49" charset="-122"/>
              </a:rPr>
              <a:t>换成了</a:t>
            </a:r>
            <a:r>
              <a:rPr lang="en-US" altLang="zh-CN" sz="1600" dirty="0" err="1">
                <a:latin typeface="仿宋" panose="02010609060101010101" pitchFamily="49" charset="-122"/>
                <a:ea typeface="仿宋" panose="02010609060101010101" pitchFamily="49" charset="-122"/>
              </a:rPr>
              <a:t>ResNet</a:t>
            </a:r>
            <a:r>
              <a:rPr lang="zh-CN" altLang="en-US" sz="1600" dirty="0">
                <a:latin typeface="仿宋" panose="02010609060101010101" pitchFamily="49" charset="-122"/>
                <a:ea typeface="仿宋" panose="02010609060101010101" pitchFamily="49" charset="-122"/>
              </a:rPr>
              <a:t>，</a:t>
            </a:r>
            <a:r>
              <a:rPr lang="zh-CN" altLang="en-US" sz="1600" dirty="0">
                <a:solidFill>
                  <a:srgbClr val="00B0F0"/>
                </a:solidFill>
                <a:latin typeface="仿宋" panose="02010609060101010101" pitchFamily="49" charset="-122"/>
                <a:ea typeface="仿宋" panose="02010609060101010101" pitchFamily="49" charset="-122"/>
              </a:rPr>
              <a:t>第二</a:t>
            </a:r>
            <a:r>
              <a:rPr lang="zh-CN" altLang="en-US" sz="1600" dirty="0">
                <a:latin typeface="仿宋" panose="02010609060101010101" pitchFamily="49" charset="-122"/>
                <a:ea typeface="仿宋" panose="02010609060101010101" pitchFamily="49" charset="-122"/>
              </a:rPr>
              <a:t>，把</a:t>
            </a:r>
            <a:r>
              <a:rPr lang="en-US" altLang="zh-CN" sz="1600" dirty="0">
                <a:latin typeface="仿宋" panose="02010609060101010101" pitchFamily="49" charset="-122"/>
                <a:ea typeface="仿宋" panose="02010609060101010101" pitchFamily="49" charset="-122"/>
              </a:rPr>
              <a:t>Fast R-CNN</a:t>
            </a:r>
            <a:r>
              <a:rPr lang="zh-CN" altLang="en-US" sz="1600" dirty="0">
                <a:latin typeface="仿宋" panose="02010609060101010101" pitchFamily="49" charset="-122"/>
                <a:ea typeface="仿宋" panose="02010609060101010101" pitchFamily="49" charset="-122"/>
              </a:rPr>
              <a:t>换成了先用卷积做</a:t>
            </a:r>
            <a:r>
              <a:rPr lang="en-US" altLang="zh-CN" sz="1600" dirty="0">
                <a:latin typeface="仿宋" panose="02010609060101010101" pitchFamily="49" charset="-122"/>
                <a:ea typeface="仿宋" panose="02010609060101010101" pitchFamily="49" charset="-122"/>
              </a:rPr>
              <a:t>prediction</a:t>
            </a:r>
            <a:r>
              <a:rPr lang="zh-CN" altLang="en-US" sz="1600" dirty="0">
                <a:latin typeface="仿宋" panose="02010609060101010101" pitchFamily="49" charset="-122"/>
                <a:ea typeface="仿宋" panose="02010609060101010101" pitchFamily="49" charset="-122"/>
              </a:rPr>
              <a:t>，再进行</a:t>
            </a:r>
            <a:r>
              <a:rPr lang="en-US" altLang="zh-CN" sz="1600" dirty="0">
                <a:latin typeface="仿宋" panose="02010609060101010101" pitchFamily="49" charset="-122"/>
                <a:ea typeface="仿宋" panose="02010609060101010101" pitchFamily="49" charset="-122"/>
              </a:rPr>
              <a:t>ROI pooling</a:t>
            </a:r>
            <a:r>
              <a:rPr lang="zh-CN" altLang="en-US" sz="1600" dirty="0">
                <a:latin typeface="仿宋" panose="02010609060101010101" pitchFamily="49" charset="-122"/>
                <a:ea typeface="仿宋" panose="02010609060101010101" pitchFamily="49" charset="-122"/>
              </a:rPr>
              <a:t>。由于</a:t>
            </a:r>
            <a:r>
              <a:rPr lang="en-US" altLang="zh-CN" sz="1600" dirty="0">
                <a:latin typeface="仿宋" panose="02010609060101010101" pitchFamily="49" charset="-122"/>
                <a:ea typeface="仿宋" panose="02010609060101010101" pitchFamily="49" charset="-122"/>
              </a:rPr>
              <a:t>ROI pooling</a:t>
            </a:r>
            <a:r>
              <a:rPr lang="zh-CN" altLang="en-US" sz="1600" dirty="0">
                <a:latin typeface="仿宋" panose="02010609060101010101" pitchFamily="49" charset="-122"/>
                <a:ea typeface="仿宋" panose="02010609060101010101" pitchFamily="49" charset="-122"/>
              </a:rPr>
              <a:t>会丢失位置信息，故在</a:t>
            </a:r>
            <a:r>
              <a:rPr lang="en-US" altLang="zh-CN" sz="1600" dirty="0">
                <a:latin typeface="仿宋" panose="02010609060101010101" pitchFamily="49" charset="-122"/>
                <a:ea typeface="仿宋" panose="02010609060101010101" pitchFamily="49" charset="-122"/>
              </a:rPr>
              <a:t>pooling</a:t>
            </a:r>
            <a:r>
              <a:rPr lang="zh-CN" altLang="en-US" sz="1600" dirty="0">
                <a:latin typeface="仿宋" panose="02010609060101010101" pitchFamily="49" charset="-122"/>
                <a:ea typeface="仿宋" panose="02010609060101010101" pitchFamily="49" charset="-122"/>
              </a:rPr>
              <a:t>前加入位置信息，即指定不同</a:t>
            </a:r>
            <a:r>
              <a:rPr lang="en-US" altLang="zh-CN" sz="1600" dirty="0">
                <a:latin typeface="仿宋" panose="02010609060101010101" pitchFamily="49" charset="-122"/>
                <a:ea typeface="仿宋" panose="02010609060101010101" pitchFamily="49" charset="-122"/>
              </a:rPr>
              <a:t>score map</a:t>
            </a:r>
            <a:r>
              <a:rPr lang="zh-CN" altLang="en-US" sz="1600" dirty="0">
                <a:latin typeface="仿宋" panose="02010609060101010101" pitchFamily="49" charset="-122"/>
                <a:ea typeface="仿宋" panose="02010609060101010101" pitchFamily="49" charset="-122"/>
              </a:rPr>
              <a:t>是负责检测目标的不同位置。</a:t>
            </a:r>
            <a:r>
              <a:rPr lang="en-US" altLang="zh-CN" sz="1600" dirty="0">
                <a:latin typeface="仿宋" panose="02010609060101010101" pitchFamily="49" charset="-122"/>
                <a:ea typeface="仿宋" panose="02010609060101010101" pitchFamily="49" charset="-122"/>
              </a:rPr>
              <a:t>pooling</a:t>
            </a:r>
            <a:r>
              <a:rPr lang="zh-CN" altLang="en-US" sz="1600" dirty="0">
                <a:latin typeface="仿宋" panose="02010609060101010101" pitchFamily="49" charset="-122"/>
                <a:ea typeface="仿宋" panose="02010609060101010101" pitchFamily="49" charset="-122"/>
              </a:rPr>
              <a:t>后把不同位置得到的</a:t>
            </a:r>
            <a:r>
              <a:rPr lang="en-US" altLang="zh-CN" sz="1600" dirty="0">
                <a:latin typeface="仿宋" panose="02010609060101010101" pitchFamily="49" charset="-122"/>
                <a:ea typeface="仿宋" panose="02010609060101010101" pitchFamily="49" charset="-122"/>
              </a:rPr>
              <a:t>score map</a:t>
            </a:r>
            <a:r>
              <a:rPr lang="zh-CN" altLang="en-US" sz="1600" dirty="0">
                <a:latin typeface="仿宋" panose="02010609060101010101" pitchFamily="49" charset="-122"/>
                <a:ea typeface="仿宋" panose="02010609060101010101" pitchFamily="49" charset="-122"/>
              </a:rPr>
              <a:t>进行组合就能复现原来的位置信息</a:t>
            </a:r>
          </a:p>
        </p:txBody>
      </p:sp>
      <p:sp>
        <p:nvSpPr>
          <p:cNvPr id="5" name="矩形 4"/>
          <p:cNvSpPr/>
          <p:nvPr/>
        </p:nvSpPr>
        <p:spPr>
          <a:xfrm>
            <a:off x="170543" y="190238"/>
            <a:ext cx="1879041" cy="461665"/>
          </a:xfrm>
          <a:prstGeom prst="rect">
            <a:avLst/>
          </a:prstGeom>
        </p:spPr>
        <p:txBody>
          <a:bodyPr wrap="none">
            <a:spAutoFit/>
          </a:bodyPr>
          <a:lstStyle/>
          <a:p>
            <a:r>
              <a:rPr lang="en-US" altLang="zh-CN" b="1" dirty="0" smtClean="0">
                <a:solidFill>
                  <a:srgbClr val="7030A0"/>
                </a:solidFill>
              </a:rPr>
              <a:t>1</a:t>
            </a:r>
            <a:r>
              <a:rPr lang="en-US" altLang="zh-CN" sz="2400" b="1" dirty="0" smtClean="0">
                <a:solidFill>
                  <a:srgbClr val="7030A0"/>
                </a:solidFill>
              </a:rPr>
              <a:t>. </a:t>
            </a:r>
            <a:r>
              <a:rPr lang="en-US" altLang="zh-CN" sz="2400" b="1" dirty="0" err="1" smtClean="0">
                <a:solidFill>
                  <a:srgbClr val="7030A0"/>
                </a:solidFill>
              </a:rPr>
              <a:t>Intruction</a:t>
            </a:r>
            <a:endParaRPr lang="en-US" altLang="zh-CN" sz="2400" b="1" dirty="0">
              <a:solidFill>
                <a:srgbClr val="7030A0"/>
              </a:solidFill>
            </a:endParaRPr>
          </a:p>
        </p:txBody>
      </p:sp>
    </p:spTree>
    <p:extLst>
      <p:ext uri="{BB962C8B-B14F-4D97-AF65-F5344CB8AC3E}">
        <p14:creationId xmlns:p14="http://schemas.microsoft.com/office/powerpoint/2010/main" val="39216617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557" y="181094"/>
            <a:ext cx="2382383" cy="461665"/>
          </a:xfrm>
          <a:prstGeom prst="rect">
            <a:avLst/>
          </a:prstGeom>
        </p:spPr>
        <p:txBody>
          <a:bodyPr wrap="none">
            <a:spAutoFit/>
          </a:bodyPr>
          <a:lstStyle/>
          <a:p>
            <a:r>
              <a:rPr lang="en-US" altLang="zh-CN" sz="2400" dirty="0" smtClean="0">
                <a:solidFill>
                  <a:srgbClr val="7030A0"/>
                </a:solidFill>
              </a:rPr>
              <a:t>2. R-FCN</a:t>
            </a:r>
            <a:r>
              <a:rPr lang="zh-CN" altLang="en-US" sz="2400" dirty="0">
                <a:solidFill>
                  <a:srgbClr val="7030A0"/>
                </a:solidFill>
              </a:rPr>
              <a:t>的结构</a:t>
            </a:r>
          </a:p>
        </p:txBody>
      </p:sp>
      <p:pic>
        <p:nvPicPr>
          <p:cNvPr id="6" name="图片 5"/>
          <p:cNvPicPr>
            <a:picLocks noChangeAspect="1"/>
          </p:cNvPicPr>
          <p:nvPr/>
        </p:nvPicPr>
        <p:blipFill>
          <a:blip r:embed="rId2"/>
          <a:stretch>
            <a:fillRect/>
          </a:stretch>
        </p:blipFill>
        <p:spPr>
          <a:xfrm>
            <a:off x="2114767" y="642759"/>
            <a:ext cx="8223721" cy="3600057"/>
          </a:xfrm>
          <a:prstGeom prst="rect">
            <a:avLst/>
          </a:prstGeom>
        </p:spPr>
      </p:pic>
      <p:sp>
        <p:nvSpPr>
          <p:cNvPr id="2" name="矩形 1"/>
          <p:cNvSpPr/>
          <p:nvPr/>
        </p:nvSpPr>
        <p:spPr>
          <a:xfrm>
            <a:off x="1781906" y="4336089"/>
            <a:ext cx="8889442" cy="1600438"/>
          </a:xfrm>
          <a:prstGeom prst="rect">
            <a:avLst/>
          </a:prstGeom>
        </p:spPr>
        <p:txBody>
          <a:bodyPr wrap="square">
            <a:spAutoFit/>
          </a:bodyPr>
          <a:lstStyle/>
          <a:p>
            <a:r>
              <a:rPr lang="en-US" altLang="zh-CN" sz="1400" dirty="0" smtClean="0"/>
              <a:t>(1) Faster :  2.5-20</a:t>
            </a:r>
            <a:r>
              <a:rPr lang="zh-CN" altLang="en-US" sz="1400" dirty="0" smtClean="0"/>
              <a:t>倍</a:t>
            </a:r>
            <a:endParaRPr lang="en-US" altLang="zh-CN" sz="1400" dirty="0" smtClean="0"/>
          </a:p>
          <a:p>
            <a:r>
              <a:rPr lang="en-US" altLang="zh-CN" sz="1400" dirty="0"/>
              <a:t>       </a:t>
            </a:r>
            <a:r>
              <a:rPr lang="en-US" altLang="zh-CN" sz="1400" dirty="0" smtClean="0"/>
              <a:t>R-FCN</a:t>
            </a:r>
            <a:r>
              <a:rPr lang="zh-CN" altLang="en-US" sz="1400" dirty="0"/>
              <a:t>做的是将</a:t>
            </a:r>
            <a:r>
              <a:rPr lang="en-US" altLang="zh-CN" sz="1400" dirty="0"/>
              <a:t>regional proposal</a:t>
            </a:r>
            <a:r>
              <a:rPr lang="zh-CN" altLang="en-US" sz="1400" dirty="0"/>
              <a:t>后面的</a:t>
            </a:r>
            <a:r>
              <a:rPr lang="en-US" altLang="zh-CN" sz="1400" dirty="0" err="1"/>
              <a:t>Conv</a:t>
            </a:r>
            <a:r>
              <a:rPr lang="zh-CN" altLang="en-US" sz="1400" dirty="0"/>
              <a:t>基本转移到</a:t>
            </a:r>
            <a:r>
              <a:rPr lang="en-US" altLang="zh-CN" sz="1400" dirty="0"/>
              <a:t>Shared </a:t>
            </a:r>
            <a:r>
              <a:rPr lang="en-US" altLang="zh-CN" sz="1400" dirty="0" err="1"/>
              <a:t>Conv</a:t>
            </a:r>
            <a:r>
              <a:rPr lang="zh-CN" altLang="en-US" sz="1400" dirty="0" smtClean="0"/>
              <a:t>部分</a:t>
            </a:r>
            <a:r>
              <a:rPr lang="en-US" altLang="zh-CN" sz="1400" dirty="0" smtClean="0"/>
              <a:t>, </a:t>
            </a:r>
            <a:r>
              <a:rPr lang="zh-CN" altLang="en-US" sz="1400" dirty="0"/>
              <a:t>比</a:t>
            </a:r>
            <a:r>
              <a:rPr lang="zh-CN" altLang="en-US" sz="1400" dirty="0" smtClean="0"/>
              <a:t>起</a:t>
            </a:r>
            <a:r>
              <a:rPr lang="en-US" altLang="zh-CN" sz="1400" dirty="0"/>
              <a:t>faster </a:t>
            </a:r>
            <a:r>
              <a:rPr lang="en-US" altLang="zh-CN" sz="1400" dirty="0" smtClean="0"/>
              <a:t>RCNN</a:t>
            </a:r>
            <a:r>
              <a:rPr lang="zh-CN" altLang="en-US" sz="1400" dirty="0" smtClean="0"/>
              <a:t>，进一步</a:t>
            </a:r>
            <a:r>
              <a:rPr lang="zh-CN" altLang="en-US" sz="1400" dirty="0"/>
              <a:t>延长</a:t>
            </a:r>
            <a:r>
              <a:rPr lang="en-US" altLang="zh-CN" sz="1400" dirty="0"/>
              <a:t>Shared </a:t>
            </a:r>
            <a:r>
              <a:rPr lang="en-US" altLang="zh-CN" sz="1400" dirty="0" err="1"/>
              <a:t>Conv</a:t>
            </a:r>
            <a:r>
              <a:rPr lang="zh-CN" altLang="en-US" sz="1400" dirty="0"/>
              <a:t>，缩小非</a:t>
            </a:r>
            <a:r>
              <a:rPr lang="zh-CN" altLang="en-US" sz="1400" dirty="0" smtClean="0"/>
              <a:t>共享</a:t>
            </a:r>
            <a:r>
              <a:rPr lang="zh-CN" altLang="en-US" sz="1400" dirty="0"/>
              <a:t>部分</a:t>
            </a:r>
            <a:r>
              <a:rPr lang="zh-CN" altLang="en-US" sz="1400" dirty="0" smtClean="0"/>
              <a:t>，减少</a:t>
            </a:r>
            <a:r>
              <a:rPr lang="en-US" altLang="zh-CN" sz="1400" dirty="0" err="1"/>
              <a:t>Conv</a:t>
            </a:r>
            <a:r>
              <a:rPr lang="zh-CN" altLang="en-US" sz="1400" dirty="0" smtClean="0"/>
              <a:t>计算量。 </a:t>
            </a:r>
            <a:endParaRPr lang="en-US" altLang="zh-CN" sz="1400" dirty="0" smtClean="0"/>
          </a:p>
          <a:p>
            <a:endParaRPr lang="en-US" altLang="zh-CN" sz="1400" dirty="0"/>
          </a:p>
          <a:p>
            <a:r>
              <a:rPr lang="en-US" altLang="zh-CN" sz="1400" dirty="0" smtClean="0"/>
              <a:t>(2) Better :  3% + </a:t>
            </a:r>
            <a:r>
              <a:rPr lang="zh-CN" altLang="en-US" sz="1400" dirty="0" smtClean="0"/>
              <a:t>的提升</a:t>
            </a:r>
            <a:endParaRPr lang="en-US" altLang="zh-CN" sz="1400" dirty="0" smtClean="0"/>
          </a:p>
          <a:p>
            <a:r>
              <a:rPr lang="en-US" altLang="zh-CN" sz="1400" dirty="0"/>
              <a:t> </a:t>
            </a:r>
            <a:r>
              <a:rPr lang="en-US" altLang="zh-CN" sz="1400" dirty="0" smtClean="0"/>
              <a:t>      </a:t>
            </a:r>
            <a:r>
              <a:rPr lang="en-US" altLang="zh-CN" sz="1400" dirty="0">
                <a:latin typeface="仿宋" panose="02010609060101010101" pitchFamily="49" charset="-122"/>
                <a:ea typeface="仿宋" panose="02010609060101010101" pitchFamily="49" charset="-122"/>
              </a:rPr>
              <a:t>ROI pooling</a:t>
            </a:r>
            <a:r>
              <a:rPr lang="zh-CN" altLang="en-US" sz="1400" dirty="0">
                <a:latin typeface="仿宋" panose="02010609060101010101" pitchFamily="49" charset="-122"/>
                <a:ea typeface="仿宋" panose="02010609060101010101" pitchFamily="49" charset="-122"/>
              </a:rPr>
              <a:t>会丢失位置信息，故在</a:t>
            </a:r>
            <a:r>
              <a:rPr lang="en-US" altLang="zh-CN" sz="1400" dirty="0">
                <a:latin typeface="仿宋" panose="02010609060101010101" pitchFamily="49" charset="-122"/>
                <a:ea typeface="仿宋" panose="02010609060101010101" pitchFamily="49" charset="-122"/>
              </a:rPr>
              <a:t>pooling</a:t>
            </a:r>
            <a:r>
              <a:rPr lang="zh-CN" altLang="en-US" sz="1400" dirty="0">
                <a:latin typeface="仿宋" panose="02010609060101010101" pitchFamily="49" charset="-122"/>
                <a:ea typeface="仿宋" panose="02010609060101010101" pitchFamily="49" charset="-122"/>
              </a:rPr>
              <a:t>前加入</a:t>
            </a:r>
            <a:r>
              <a:rPr lang="zh-CN" altLang="en-US" sz="1400" dirty="0" smtClean="0">
                <a:latin typeface="仿宋" panose="02010609060101010101" pitchFamily="49" charset="-122"/>
                <a:ea typeface="仿宋" panose="02010609060101010101" pitchFamily="49" charset="-122"/>
              </a:rPr>
              <a:t>位置敏感信息</a:t>
            </a:r>
            <a:r>
              <a:rPr lang="zh-CN" altLang="en-US" sz="1400" dirty="0">
                <a:latin typeface="仿宋" panose="02010609060101010101" pitchFamily="49" charset="-122"/>
                <a:ea typeface="仿宋" panose="02010609060101010101" pitchFamily="49" charset="-122"/>
              </a:rPr>
              <a:t>，即指定不同</a:t>
            </a:r>
            <a:r>
              <a:rPr lang="en-US" altLang="zh-CN" sz="1400" dirty="0">
                <a:latin typeface="仿宋" panose="02010609060101010101" pitchFamily="49" charset="-122"/>
                <a:ea typeface="仿宋" panose="02010609060101010101" pitchFamily="49" charset="-122"/>
              </a:rPr>
              <a:t>score map</a:t>
            </a:r>
            <a:r>
              <a:rPr lang="zh-CN" altLang="en-US" sz="1400" dirty="0">
                <a:latin typeface="仿宋" panose="02010609060101010101" pitchFamily="49" charset="-122"/>
                <a:ea typeface="仿宋" panose="02010609060101010101" pitchFamily="49" charset="-122"/>
              </a:rPr>
              <a:t>是负责检测目标的不同位置。</a:t>
            </a:r>
            <a:r>
              <a:rPr lang="en-US" altLang="zh-CN" sz="1400" dirty="0">
                <a:latin typeface="仿宋" panose="02010609060101010101" pitchFamily="49" charset="-122"/>
                <a:ea typeface="仿宋" panose="02010609060101010101" pitchFamily="49" charset="-122"/>
              </a:rPr>
              <a:t>pooling</a:t>
            </a:r>
            <a:r>
              <a:rPr lang="zh-CN" altLang="en-US" sz="1400" dirty="0">
                <a:latin typeface="仿宋" panose="02010609060101010101" pitchFamily="49" charset="-122"/>
                <a:ea typeface="仿宋" panose="02010609060101010101" pitchFamily="49" charset="-122"/>
              </a:rPr>
              <a:t>后把不同位置得到的</a:t>
            </a:r>
            <a:r>
              <a:rPr lang="en-US" altLang="zh-CN" sz="1400" dirty="0">
                <a:latin typeface="仿宋" panose="02010609060101010101" pitchFamily="49" charset="-122"/>
                <a:ea typeface="仿宋" panose="02010609060101010101" pitchFamily="49" charset="-122"/>
              </a:rPr>
              <a:t>score map</a:t>
            </a:r>
            <a:r>
              <a:rPr lang="zh-CN" altLang="en-US" sz="1400" dirty="0">
                <a:latin typeface="仿宋" panose="02010609060101010101" pitchFamily="49" charset="-122"/>
                <a:ea typeface="仿宋" panose="02010609060101010101" pitchFamily="49" charset="-122"/>
              </a:rPr>
              <a:t>进行组合就能复现原来的</a:t>
            </a:r>
            <a:r>
              <a:rPr lang="zh-CN" altLang="en-US" sz="1400" dirty="0" smtClean="0">
                <a:latin typeface="仿宋" panose="02010609060101010101" pitchFamily="49" charset="-122"/>
                <a:ea typeface="仿宋" panose="02010609060101010101" pitchFamily="49" charset="-122"/>
              </a:rPr>
              <a:t>位置信息</a:t>
            </a:r>
            <a:r>
              <a:rPr lang="zh-CN" altLang="en-US" sz="1400" dirty="0" smtClean="0"/>
              <a:t>  。     </a:t>
            </a:r>
            <a:endParaRPr lang="zh-CN" altLang="en-US" sz="1400" dirty="0"/>
          </a:p>
        </p:txBody>
      </p:sp>
      <p:sp>
        <p:nvSpPr>
          <p:cNvPr id="3" name="文本框 2"/>
          <p:cNvSpPr txBox="1"/>
          <p:nvPr/>
        </p:nvSpPr>
        <p:spPr>
          <a:xfrm>
            <a:off x="4333160" y="783436"/>
            <a:ext cx="1893467" cy="523220"/>
          </a:xfrm>
          <a:prstGeom prst="rect">
            <a:avLst/>
          </a:prstGeom>
          <a:noFill/>
        </p:spPr>
        <p:txBody>
          <a:bodyPr wrap="none" rtlCol="0">
            <a:spAutoFit/>
          </a:bodyPr>
          <a:lstStyle/>
          <a:p>
            <a:pPr marL="342900" indent="-342900">
              <a:buFont typeface="+mj-ea"/>
              <a:buAutoNum type="circleNumDbPlain"/>
            </a:pPr>
            <a:r>
              <a:rPr lang="en-US" altLang="zh-CN" sz="1400" dirty="0">
                <a:solidFill>
                  <a:srgbClr val="00B0F0"/>
                </a:solidFill>
              </a:rPr>
              <a:t>region </a:t>
            </a:r>
            <a:r>
              <a:rPr lang="en-US" altLang="zh-CN" sz="1400" dirty="0" smtClean="0">
                <a:solidFill>
                  <a:srgbClr val="00B0F0"/>
                </a:solidFill>
              </a:rPr>
              <a:t>proposal</a:t>
            </a:r>
          </a:p>
          <a:p>
            <a:r>
              <a:rPr lang="en-US" altLang="zh-CN" sz="1400" dirty="0" smtClean="0">
                <a:solidFill>
                  <a:srgbClr val="00B0F0"/>
                </a:solidFill>
              </a:rPr>
              <a:t>     FC Architecture</a:t>
            </a:r>
            <a:endParaRPr lang="zh-CN" altLang="en-US" sz="1400" dirty="0">
              <a:solidFill>
                <a:srgbClr val="00B0F0"/>
              </a:solidFill>
            </a:endParaRPr>
          </a:p>
        </p:txBody>
      </p:sp>
      <p:sp>
        <p:nvSpPr>
          <p:cNvPr id="7" name="文本框 6"/>
          <p:cNvSpPr txBox="1"/>
          <p:nvPr/>
        </p:nvSpPr>
        <p:spPr>
          <a:xfrm>
            <a:off x="9167652" y="2754588"/>
            <a:ext cx="2468946" cy="523220"/>
          </a:xfrm>
          <a:prstGeom prst="rect">
            <a:avLst/>
          </a:prstGeom>
          <a:noFill/>
        </p:spPr>
        <p:txBody>
          <a:bodyPr wrap="none" rtlCol="0">
            <a:spAutoFit/>
          </a:bodyPr>
          <a:lstStyle/>
          <a:p>
            <a:pPr marL="342900" indent="-342900">
              <a:buFont typeface="+mj-ea"/>
              <a:buAutoNum type="circleNumDbPlain" startAt="2"/>
            </a:pPr>
            <a:r>
              <a:rPr lang="en-US" altLang="zh-CN" sz="1400" dirty="0">
                <a:solidFill>
                  <a:srgbClr val="00B0F0"/>
                </a:solidFill>
              </a:rPr>
              <a:t>region </a:t>
            </a:r>
            <a:r>
              <a:rPr lang="en-US" altLang="zh-CN" sz="1400" dirty="0" smtClean="0">
                <a:solidFill>
                  <a:srgbClr val="00B0F0"/>
                </a:solidFill>
              </a:rPr>
              <a:t>classification</a:t>
            </a:r>
          </a:p>
          <a:p>
            <a:r>
              <a:rPr lang="en-US" altLang="zh-CN" sz="1400" dirty="0">
                <a:solidFill>
                  <a:srgbClr val="00B0F0"/>
                </a:solidFill>
              </a:rPr>
              <a:t>categories </a:t>
            </a:r>
            <a:r>
              <a:rPr lang="en-US" altLang="zh-CN" sz="1400" dirty="0" smtClean="0">
                <a:solidFill>
                  <a:srgbClr val="00B0F0"/>
                </a:solidFill>
              </a:rPr>
              <a:t>or </a:t>
            </a:r>
            <a:r>
              <a:rPr lang="en-US" altLang="zh-CN" sz="1400" dirty="0">
                <a:solidFill>
                  <a:srgbClr val="00B0F0"/>
                </a:solidFill>
              </a:rPr>
              <a:t>background</a:t>
            </a:r>
            <a:endParaRPr lang="zh-CN" altLang="en-US" sz="1400" dirty="0">
              <a:solidFill>
                <a:srgbClr val="00B0F0"/>
              </a:solidFill>
            </a:endParaRPr>
          </a:p>
        </p:txBody>
      </p:sp>
    </p:spTree>
    <p:extLst>
      <p:ext uri="{BB962C8B-B14F-4D97-AF65-F5344CB8AC3E}">
        <p14:creationId xmlns:p14="http://schemas.microsoft.com/office/powerpoint/2010/main" val="2767122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557" y="181094"/>
            <a:ext cx="2956259" cy="461665"/>
          </a:xfrm>
          <a:prstGeom prst="rect">
            <a:avLst/>
          </a:prstGeom>
        </p:spPr>
        <p:txBody>
          <a:bodyPr wrap="none">
            <a:spAutoFit/>
          </a:bodyPr>
          <a:lstStyle/>
          <a:p>
            <a:r>
              <a:rPr lang="en-US" altLang="zh-CN" sz="2400" dirty="0" smtClean="0">
                <a:solidFill>
                  <a:srgbClr val="7030A0"/>
                </a:solidFill>
              </a:rPr>
              <a:t>3. </a:t>
            </a:r>
            <a:r>
              <a:rPr lang="zh-CN" altLang="en-US" sz="2400" dirty="0" smtClean="0">
                <a:solidFill>
                  <a:srgbClr val="7030A0"/>
                </a:solidFill>
              </a:rPr>
              <a:t>基于</a:t>
            </a:r>
            <a:r>
              <a:rPr lang="en-US" altLang="zh-CN" sz="2400" dirty="0" smtClean="0">
                <a:solidFill>
                  <a:srgbClr val="7030A0"/>
                </a:solidFill>
              </a:rPr>
              <a:t>RCNN</a:t>
            </a:r>
            <a:r>
              <a:rPr lang="zh-CN" altLang="en-US" sz="2400" dirty="0" smtClean="0">
                <a:solidFill>
                  <a:srgbClr val="7030A0"/>
                </a:solidFill>
              </a:rPr>
              <a:t>的改进</a:t>
            </a:r>
            <a:endParaRPr lang="zh-CN" altLang="en-US" sz="2400" dirty="0">
              <a:solidFill>
                <a:srgbClr val="7030A0"/>
              </a:solidFill>
            </a:endParaRPr>
          </a:p>
        </p:txBody>
      </p:sp>
      <p:pic>
        <p:nvPicPr>
          <p:cNvPr id="5" name="图片 4"/>
          <p:cNvPicPr>
            <a:picLocks noChangeAspect="1"/>
          </p:cNvPicPr>
          <p:nvPr/>
        </p:nvPicPr>
        <p:blipFill>
          <a:blip r:embed="rId3"/>
          <a:stretch>
            <a:fillRect/>
          </a:stretch>
        </p:blipFill>
        <p:spPr>
          <a:xfrm>
            <a:off x="334429" y="642759"/>
            <a:ext cx="4255859" cy="5828379"/>
          </a:xfrm>
          <a:prstGeom prst="rect">
            <a:avLst/>
          </a:prstGeom>
        </p:spPr>
      </p:pic>
      <p:sp>
        <p:nvSpPr>
          <p:cNvPr id="6" name="矩形 5"/>
          <p:cNvSpPr/>
          <p:nvPr/>
        </p:nvSpPr>
        <p:spPr>
          <a:xfrm>
            <a:off x="4821936" y="642759"/>
            <a:ext cx="6973824" cy="1323439"/>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分类需要特征具有平移不变性，检测则要求对目标的平移做出准确响应</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SPP</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类的方法在</a:t>
            </a:r>
            <a:r>
              <a:rPr lang="en-US" altLang="zh-CN" sz="1600" dirty="0">
                <a:latin typeface="仿宋" panose="02010609060101010101" pitchFamily="49" charset="-122"/>
                <a:ea typeface="仿宋" panose="02010609060101010101" pitchFamily="49" charset="-122"/>
              </a:rPr>
              <a:t>ROI pooling</a:t>
            </a:r>
            <a:r>
              <a:rPr lang="zh-CN" altLang="en-US" sz="1600" dirty="0">
                <a:latin typeface="仿宋" panose="02010609060101010101" pitchFamily="49" charset="-122"/>
                <a:ea typeface="仿宋" panose="02010609060101010101" pitchFamily="49" charset="-122"/>
              </a:rPr>
              <a:t>前都是卷积，是具备平移不变性的，但一旦插入</a:t>
            </a:r>
            <a:r>
              <a:rPr lang="en-US" altLang="zh-CN" sz="1600" dirty="0">
                <a:latin typeface="仿宋" panose="02010609060101010101" pitchFamily="49" charset="-122"/>
                <a:ea typeface="仿宋" panose="02010609060101010101" pitchFamily="49" charset="-122"/>
              </a:rPr>
              <a:t>ROI pooling</a:t>
            </a:r>
            <a:r>
              <a:rPr lang="zh-CN" altLang="en-US" sz="1600" dirty="0">
                <a:latin typeface="仿宋" panose="02010609060101010101" pitchFamily="49" charset="-122"/>
                <a:ea typeface="仿宋" panose="02010609060101010101" pitchFamily="49" charset="-122"/>
              </a:rPr>
              <a:t>之后，后面的网络结构就不再具备平移不变性了。因此，本文想提出来的</a:t>
            </a:r>
            <a:r>
              <a:rPr lang="en-US" altLang="zh-CN" sz="1600" dirty="0">
                <a:latin typeface="仿宋" panose="02010609060101010101" pitchFamily="49" charset="-122"/>
                <a:ea typeface="仿宋" panose="02010609060101010101" pitchFamily="49" charset="-122"/>
              </a:rPr>
              <a:t>position sensitive score map</a:t>
            </a:r>
            <a:r>
              <a:rPr lang="zh-CN" altLang="en-US" sz="1600" dirty="0">
                <a:latin typeface="仿宋" panose="02010609060101010101" pitchFamily="49" charset="-122"/>
                <a:ea typeface="仿宋" panose="02010609060101010101" pitchFamily="49" charset="-122"/>
              </a:rPr>
              <a:t>这个概念是能把目标的位置信息融合进</a:t>
            </a:r>
            <a:r>
              <a:rPr lang="en-US" altLang="zh-CN" sz="1600" dirty="0">
                <a:latin typeface="仿宋" panose="02010609060101010101" pitchFamily="49" charset="-122"/>
                <a:ea typeface="仿宋" panose="02010609060101010101" pitchFamily="49" charset="-122"/>
              </a:rPr>
              <a:t>ROI pooling</a:t>
            </a:r>
            <a:r>
              <a:rPr lang="zh-CN" altLang="en-US" sz="1600" dirty="0">
                <a:latin typeface="仿宋" panose="02010609060101010101" pitchFamily="49" charset="-122"/>
                <a:ea typeface="仿宋" panose="02010609060101010101" pitchFamily="49" charset="-122"/>
              </a:rPr>
              <a:t>。</a:t>
            </a:r>
          </a:p>
        </p:txBody>
      </p:sp>
      <p:sp>
        <p:nvSpPr>
          <p:cNvPr id="7" name="矩形 6"/>
          <p:cNvSpPr/>
          <p:nvPr/>
        </p:nvSpPr>
        <p:spPr>
          <a:xfrm>
            <a:off x="4821936" y="2144589"/>
            <a:ext cx="6973824" cy="3539430"/>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对于</a:t>
            </a:r>
            <a:r>
              <a:rPr lang="en-US" altLang="zh-CN" sz="1600" dirty="0">
                <a:latin typeface="仿宋" panose="02010609060101010101" pitchFamily="49" charset="-122"/>
                <a:ea typeface="仿宋" panose="02010609060101010101" pitchFamily="49" charset="-122"/>
              </a:rPr>
              <a:t>region-based</a:t>
            </a:r>
            <a:r>
              <a:rPr lang="zh-CN" altLang="en-US" sz="1600" dirty="0">
                <a:latin typeface="仿宋" panose="02010609060101010101" pitchFamily="49" charset="-122"/>
                <a:ea typeface="仿宋" panose="02010609060101010101" pitchFamily="49" charset="-122"/>
              </a:rPr>
              <a:t>的检测方法，以</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为例，实际上是分成了几个</a:t>
            </a:r>
            <a:r>
              <a:rPr lang="en-US" altLang="zh-CN" sz="1600" dirty="0" smtClean="0">
                <a:latin typeface="仿宋" panose="02010609060101010101" pitchFamily="49" charset="-122"/>
                <a:ea typeface="仿宋" panose="02010609060101010101" pitchFamily="49" charset="-122"/>
              </a:rPr>
              <a:t>subnetwork</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  1</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SubNet1</a:t>
            </a:r>
            <a:r>
              <a:rPr lang="zh-CN" altLang="en-US" sz="1600" dirty="0" smtClean="0">
                <a:latin typeface="仿宋" panose="02010609060101010101" pitchFamily="49" charset="-122"/>
                <a:ea typeface="仿宋" panose="02010609060101010101" pitchFamily="49" charset="-122"/>
              </a:rPr>
              <a:t>用来</a:t>
            </a:r>
            <a:r>
              <a:rPr lang="zh-CN" altLang="en-US" sz="1600" dirty="0">
                <a:latin typeface="仿宋" panose="02010609060101010101" pitchFamily="49" charset="-122"/>
                <a:ea typeface="仿宋" panose="02010609060101010101" pitchFamily="49" charset="-122"/>
              </a:rPr>
              <a:t>在整张图上做比较耗时的</a:t>
            </a:r>
            <a:r>
              <a:rPr lang="en-US" altLang="zh-CN" sz="1600" dirty="0" err="1">
                <a:latin typeface="仿宋" panose="02010609060101010101" pitchFamily="49" charset="-122"/>
                <a:ea typeface="仿宋" panose="02010609060101010101" pitchFamily="49" charset="-122"/>
              </a:rPr>
              <a:t>conv</a:t>
            </a:r>
            <a:r>
              <a:rPr lang="zh-CN" altLang="en-US" sz="1600" dirty="0">
                <a:latin typeface="仿宋" panose="02010609060101010101" pitchFamily="49" charset="-122"/>
                <a:ea typeface="仿宋" panose="02010609060101010101" pitchFamily="49" charset="-122"/>
              </a:rPr>
              <a:t>，这些操作与</a:t>
            </a:r>
            <a:r>
              <a:rPr lang="en-US" altLang="zh-CN" sz="1600" dirty="0">
                <a:latin typeface="仿宋" panose="02010609060101010101" pitchFamily="49" charset="-122"/>
                <a:ea typeface="仿宋" panose="02010609060101010101" pitchFamily="49" charset="-122"/>
              </a:rPr>
              <a:t>region</a:t>
            </a:r>
            <a:r>
              <a:rPr lang="zh-CN" altLang="en-US" sz="1600" dirty="0">
                <a:latin typeface="仿宋" panose="02010609060101010101" pitchFamily="49" charset="-122"/>
                <a:ea typeface="仿宋" panose="02010609060101010101" pitchFamily="49" charset="-122"/>
              </a:rPr>
              <a:t>无关，是计算共享的</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  2</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SubNet2</a:t>
            </a:r>
            <a:r>
              <a:rPr lang="zh-CN" altLang="en-US" sz="1600" dirty="0" smtClean="0">
                <a:latin typeface="仿宋" panose="02010609060101010101" pitchFamily="49" charset="-122"/>
                <a:ea typeface="仿宋" panose="02010609060101010101" pitchFamily="49" charset="-122"/>
              </a:rPr>
              <a:t>是</a:t>
            </a:r>
            <a:r>
              <a:rPr lang="zh-CN" altLang="en-US" sz="1600" dirty="0">
                <a:latin typeface="仿宋" panose="02010609060101010101" pitchFamily="49" charset="-122"/>
                <a:ea typeface="仿宋" panose="02010609060101010101" pitchFamily="49" charset="-122"/>
              </a:rPr>
              <a:t>用来产生候选的</a:t>
            </a:r>
            <a:r>
              <a:rPr lang="en-US" altLang="zh-CN" sz="1600" dirty="0" smtClean="0">
                <a:latin typeface="仿宋" panose="02010609060101010101" pitchFamily="49" charset="-122"/>
                <a:ea typeface="仿宋" panose="02010609060101010101" pitchFamily="49" charset="-122"/>
              </a:rPr>
              <a:t>bounding box</a:t>
            </a:r>
            <a:r>
              <a:rPr lang="zh-CN" altLang="en-US" sz="1600" dirty="0">
                <a:latin typeface="仿宋" panose="02010609060101010101" pitchFamily="49" charset="-122"/>
                <a:ea typeface="仿宋" panose="02010609060101010101" pitchFamily="49" charset="-122"/>
              </a:rPr>
              <a:t>（如</a:t>
            </a:r>
            <a:r>
              <a:rPr lang="en-US" altLang="zh-CN" sz="1600" dirty="0">
                <a:latin typeface="仿宋" panose="02010609060101010101" pitchFamily="49" charset="-122"/>
                <a:ea typeface="仿宋" panose="02010609060101010101" pitchFamily="49" charset="-122"/>
              </a:rPr>
              <a:t>RPN</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en-US" altLang="zh-CN" sz="1600" dirty="0" smtClean="0">
                <a:latin typeface="仿宋" panose="02010609060101010101" pitchFamily="49" charset="-122"/>
                <a:ea typeface="仿宋" panose="02010609060101010101" pitchFamily="49" charset="-122"/>
              </a:rPr>
              <a:t>  3</a:t>
            </a:r>
            <a:r>
              <a:rPr lang="zh-CN" altLang="en-US" sz="1600" dirty="0" smtClean="0">
                <a:latin typeface="仿宋" panose="02010609060101010101" pitchFamily="49" charset="-122"/>
                <a:ea typeface="仿宋" panose="02010609060101010101" pitchFamily="49" charset="-122"/>
              </a:rPr>
              <a:t>）</a:t>
            </a:r>
            <a:r>
              <a:rPr lang="en-US" altLang="zh-CN" sz="1600" dirty="0" smtClean="0">
                <a:latin typeface="仿宋" panose="02010609060101010101" pitchFamily="49" charset="-122"/>
                <a:ea typeface="仿宋" panose="02010609060101010101" pitchFamily="49" charset="-122"/>
              </a:rPr>
              <a:t>SubNet3</a:t>
            </a:r>
            <a:r>
              <a:rPr lang="zh-CN" altLang="en-US" sz="1600" dirty="0" smtClean="0">
                <a:latin typeface="仿宋" panose="02010609060101010101" pitchFamily="49" charset="-122"/>
                <a:ea typeface="仿宋" panose="02010609060101010101" pitchFamily="49" charset="-122"/>
              </a:rPr>
              <a:t>用来</a:t>
            </a:r>
            <a:r>
              <a:rPr lang="zh-CN" altLang="en-US" sz="1600" dirty="0">
                <a:latin typeface="仿宋" panose="02010609060101010101" pitchFamily="49" charset="-122"/>
                <a:ea typeface="仿宋" panose="02010609060101010101" pitchFamily="49" charset="-122"/>
              </a:rPr>
              <a:t>分类或进一步对</a:t>
            </a:r>
            <a:r>
              <a:rPr lang="en-US" altLang="zh-CN" sz="1600" dirty="0">
                <a:latin typeface="仿宋" panose="02010609060101010101" pitchFamily="49" charset="-122"/>
                <a:ea typeface="仿宋" panose="02010609060101010101" pitchFamily="49" charset="-122"/>
              </a:rPr>
              <a:t>box</a:t>
            </a:r>
            <a:r>
              <a:rPr lang="zh-CN" altLang="en-US" sz="1600" dirty="0">
                <a:latin typeface="仿宋" panose="02010609060101010101" pitchFamily="49" charset="-122"/>
                <a:ea typeface="仿宋" panose="02010609060101010101" pitchFamily="49" charset="-122"/>
              </a:rPr>
              <a:t>进行</a:t>
            </a:r>
            <a:r>
              <a:rPr lang="en-US" altLang="zh-CN" sz="1600" dirty="0">
                <a:latin typeface="仿宋" panose="02010609060101010101" pitchFamily="49" charset="-122"/>
                <a:ea typeface="仿宋" panose="02010609060101010101" pitchFamily="49" charset="-122"/>
              </a:rPr>
              <a:t>regression</a:t>
            </a:r>
            <a:r>
              <a:rPr lang="zh-CN" altLang="en-US" sz="1600" dirty="0">
                <a:latin typeface="仿宋" panose="02010609060101010101" pitchFamily="49" charset="-122"/>
                <a:ea typeface="仿宋" panose="02010609060101010101" pitchFamily="49" charset="-122"/>
              </a:rPr>
              <a:t>（如</a:t>
            </a:r>
            <a:r>
              <a:rPr lang="en-US" altLang="zh-CN" sz="1600" dirty="0">
                <a:latin typeface="仿宋" panose="02010609060101010101" pitchFamily="49" charset="-122"/>
                <a:ea typeface="仿宋" panose="02010609060101010101" pitchFamily="49" charset="-122"/>
              </a:rPr>
              <a:t>Fast RCNN</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en-US" altLang="zh-CN" sz="1600" dirty="0" smtClean="0">
                <a:latin typeface="仿宋" panose="02010609060101010101" pitchFamily="49" charset="-122"/>
                <a:ea typeface="仿宋" panose="02010609060101010101" pitchFamily="49" charset="-122"/>
              </a:rPr>
              <a:t>subnetwork</a:t>
            </a:r>
            <a:r>
              <a:rPr lang="zh-CN" altLang="en-US" sz="1600" dirty="0">
                <a:latin typeface="仿宋" panose="02010609060101010101" pitchFamily="49" charset="-122"/>
                <a:ea typeface="仿宋" panose="02010609060101010101" pitchFamily="49" charset="-122"/>
              </a:rPr>
              <a:t>和</a:t>
            </a:r>
            <a:r>
              <a:rPr lang="en-US" altLang="zh-CN" sz="1600" dirty="0">
                <a:latin typeface="仿宋" panose="02010609060101010101" pitchFamily="49" charset="-122"/>
                <a:ea typeface="仿宋" panose="02010609060101010101" pitchFamily="49" charset="-122"/>
              </a:rPr>
              <a:t>region</a:t>
            </a:r>
            <a:r>
              <a:rPr lang="zh-CN" altLang="en-US" sz="1600" dirty="0">
                <a:latin typeface="仿宋" panose="02010609060101010101" pitchFamily="49" charset="-122"/>
                <a:ea typeface="仿宋" panose="02010609060101010101" pitchFamily="49" charset="-122"/>
              </a:rPr>
              <a:t>是有关系的，必须每个</a:t>
            </a:r>
            <a:r>
              <a:rPr lang="en-US" altLang="zh-CN" sz="1600" dirty="0">
                <a:latin typeface="仿宋" panose="02010609060101010101" pitchFamily="49" charset="-122"/>
                <a:ea typeface="仿宋" panose="02010609060101010101" pitchFamily="49" charset="-122"/>
              </a:rPr>
              <a:t>region</a:t>
            </a:r>
            <a:r>
              <a:rPr lang="zh-CN" altLang="en-US" sz="1600" dirty="0">
                <a:latin typeface="仿宋" panose="02010609060101010101" pitchFamily="49" charset="-122"/>
                <a:ea typeface="仿宋" panose="02010609060101010101" pitchFamily="49" charset="-122"/>
              </a:rPr>
              <a:t>单独跑网络，衔接在这个</a:t>
            </a:r>
            <a:r>
              <a:rPr lang="en-US" altLang="zh-CN" sz="1600" dirty="0">
                <a:latin typeface="仿宋" panose="02010609060101010101" pitchFamily="49" charset="-122"/>
                <a:ea typeface="仿宋" panose="02010609060101010101" pitchFamily="49" charset="-122"/>
              </a:rPr>
              <a:t>subnetwork</a:t>
            </a:r>
            <a:r>
              <a:rPr lang="zh-CN" altLang="en-US" sz="1600" dirty="0">
                <a:latin typeface="仿宋" panose="02010609060101010101" pitchFamily="49" charset="-122"/>
                <a:ea typeface="仿宋" panose="02010609060101010101" pitchFamily="49" charset="-122"/>
              </a:rPr>
              <a:t>和前两个</a:t>
            </a:r>
            <a:r>
              <a:rPr lang="en-US" altLang="zh-CN" sz="1600" dirty="0">
                <a:latin typeface="仿宋" panose="02010609060101010101" pitchFamily="49" charset="-122"/>
                <a:ea typeface="仿宋" panose="02010609060101010101" pitchFamily="49" charset="-122"/>
              </a:rPr>
              <a:t>subnetwork</a:t>
            </a:r>
            <a:r>
              <a:rPr lang="zh-CN" altLang="en-US" sz="1600" dirty="0">
                <a:latin typeface="仿宋" panose="02010609060101010101" pitchFamily="49" charset="-122"/>
                <a:ea typeface="仿宋" panose="02010609060101010101" pitchFamily="49" charset="-122"/>
              </a:rPr>
              <a:t>中间的就是</a:t>
            </a:r>
            <a:r>
              <a:rPr lang="en-US" altLang="zh-CN" sz="1600" dirty="0">
                <a:latin typeface="仿宋" panose="02010609060101010101" pitchFamily="49" charset="-122"/>
                <a:ea typeface="仿宋" panose="02010609060101010101" pitchFamily="49" charset="-122"/>
              </a:rPr>
              <a:t>ROI pooling</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smtClean="0">
                <a:latin typeface="仿宋" panose="02010609060101010101" pitchFamily="49" charset="-122"/>
                <a:ea typeface="仿宋" panose="02010609060101010101" pitchFamily="49" charset="-122"/>
              </a:rPr>
              <a:t>我们希望，</a:t>
            </a:r>
            <a:r>
              <a:rPr lang="zh-CN" altLang="en-US" sz="1600" dirty="0">
                <a:latin typeface="仿宋" panose="02010609060101010101" pitchFamily="49" charset="-122"/>
                <a:ea typeface="仿宋" panose="02010609060101010101" pitchFamily="49" charset="-122"/>
              </a:rPr>
              <a:t>耗时的卷积都尽量移到前面共享的</a:t>
            </a:r>
            <a:r>
              <a:rPr lang="en-US" altLang="zh-CN" sz="1600" dirty="0">
                <a:latin typeface="仿宋" panose="02010609060101010101" pitchFamily="49" charset="-122"/>
                <a:ea typeface="仿宋" panose="02010609060101010101" pitchFamily="49" charset="-122"/>
              </a:rPr>
              <a:t>subnetwork</a:t>
            </a:r>
            <a:r>
              <a:rPr lang="zh-CN" altLang="en-US" sz="1600" dirty="0">
                <a:latin typeface="仿宋" panose="02010609060101010101" pitchFamily="49" charset="-122"/>
                <a:ea typeface="仿宋" panose="02010609060101010101" pitchFamily="49" charset="-122"/>
              </a:rPr>
              <a:t>上。因此，和</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中用的</a:t>
            </a:r>
            <a:r>
              <a:rPr lang="en-US" altLang="zh-CN" sz="1600" dirty="0" err="1">
                <a:latin typeface="仿宋" panose="02010609060101010101" pitchFamily="49" charset="-122"/>
                <a:ea typeface="仿宋" panose="02010609060101010101" pitchFamily="49" charset="-122"/>
              </a:rPr>
              <a:t>ResNet</a:t>
            </a:r>
            <a:r>
              <a:rPr lang="zh-CN" altLang="en-US" sz="1600" dirty="0">
                <a:latin typeface="仿宋" panose="02010609060101010101" pitchFamily="49" charset="-122"/>
                <a:ea typeface="仿宋" panose="02010609060101010101" pitchFamily="49" charset="-122"/>
              </a:rPr>
              <a:t>（前</a:t>
            </a:r>
            <a:r>
              <a:rPr lang="en-US" altLang="zh-CN" sz="1600" dirty="0">
                <a:latin typeface="仿宋" panose="02010609060101010101" pitchFamily="49" charset="-122"/>
                <a:ea typeface="仿宋" panose="02010609060101010101" pitchFamily="49" charset="-122"/>
              </a:rPr>
              <a:t>91</a:t>
            </a:r>
            <a:r>
              <a:rPr lang="zh-CN" altLang="en-US" sz="1600" dirty="0">
                <a:latin typeface="仿宋" panose="02010609060101010101" pitchFamily="49" charset="-122"/>
                <a:ea typeface="仿宋" panose="02010609060101010101" pitchFamily="49" charset="-122"/>
              </a:rPr>
              <a:t>层共享，插入</a:t>
            </a:r>
            <a:r>
              <a:rPr lang="en-US" altLang="zh-CN" sz="1600" dirty="0">
                <a:latin typeface="仿宋" panose="02010609060101010101" pitchFamily="49" charset="-122"/>
                <a:ea typeface="仿宋" panose="02010609060101010101" pitchFamily="49" charset="-122"/>
              </a:rPr>
              <a:t>ROI pooling</a:t>
            </a:r>
            <a:r>
              <a:rPr lang="zh-CN" altLang="en-US" sz="1600" dirty="0">
                <a:latin typeface="仿宋" panose="02010609060101010101" pitchFamily="49" charset="-122"/>
                <a:ea typeface="仿宋" panose="02010609060101010101" pitchFamily="49" charset="-122"/>
              </a:rPr>
              <a:t>，后</a:t>
            </a:r>
            <a:r>
              <a:rPr lang="en-US" altLang="zh-CN" sz="1600" dirty="0">
                <a:latin typeface="仿宋" panose="02010609060101010101" pitchFamily="49" charset="-122"/>
                <a:ea typeface="仿宋" panose="02010609060101010101" pitchFamily="49" charset="-122"/>
              </a:rPr>
              <a:t>10</a:t>
            </a:r>
            <a:r>
              <a:rPr lang="zh-CN" altLang="en-US" sz="1600" dirty="0">
                <a:latin typeface="仿宋" panose="02010609060101010101" pitchFamily="49" charset="-122"/>
                <a:ea typeface="仿宋" panose="02010609060101010101" pitchFamily="49" charset="-122"/>
              </a:rPr>
              <a:t>层不共享）策略不同，本文</a:t>
            </a:r>
            <a:r>
              <a:rPr lang="zh-CN" altLang="en-US" sz="1600" dirty="0">
                <a:solidFill>
                  <a:srgbClr val="00B0F0"/>
                </a:solidFill>
                <a:latin typeface="仿宋" panose="02010609060101010101" pitchFamily="49" charset="-122"/>
                <a:ea typeface="仿宋" panose="02010609060101010101" pitchFamily="49" charset="-122"/>
              </a:rPr>
              <a:t>把所有的</a:t>
            </a:r>
            <a:r>
              <a:rPr lang="en-US" altLang="zh-CN" sz="1600" dirty="0">
                <a:solidFill>
                  <a:srgbClr val="00B0F0"/>
                </a:solidFill>
                <a:latin typeface="仿宋" panose="02010609060101010101" pitchFamily="49" charset="-122"/>
                <a:ea typeface="仿宋" panose="02010609060101010101" pitchFamily="49" charset="-122"/>
              </a:rPr>
              <a:t>101</a:t>
            </a:r>
            <a:r>
              <a:rPr lang="zh-CN" altLang="en-US" sz="1600" dirty="0">
                <a:solidFill>
                  <a:srgbClr val="00B0F0"/>
                </a:solidFill>
                <a:latin typeface="仿宋" panose="02010609060101010101" pitchFamily="49" charset="-122"/>
                <a:ea typeface="仿宋" panose="02010609060101010101" pitchFamily="49" charset="-122"/>
              </a:rPr>
              <a:t>层都放在了前面共享的</a:t>
            </a:r>
            <a:r>
              <a:rPr lang="en-US" altLang="zh-CN" sz="1600" dirty="0">
                <a:solidFill>
                  <a:srgbClr val="00B0F0"/>
                </a:solidFill>
                <a:latin typeface="仿宋" panose="02010609060101010101" pitchFamily="49" charset="-122"/>
                <a:ea typeface="仿宋" panose="02010609060101010101" pitchFamily="49" charset="-122"/>
              </a:rPr>
              <a:t>subnetwork</a:t>
            </a:r>
            <a:r>
              <a:rPr lang="zh-CN" altLang="en-US" sz="1600" dirty="0">
                <a:solidFill>
                  <a:srgbClr val="00B0F0"/>
                </a:solidFill>
                <a:latin typeface="仿宋" panose="02010609060101010101" pitchFamily="49" charset="-122"/>
                <a:ea typeface="仿宋" panose="02010609060101010101" pitchFamily="49" charset="-122"/>
              </a:rPr>
              <a:t>。最后用来</a:t>
            </a:r>
            <a:r>
              <a:rPr lang="en-US" altLang="zh-CN" sz="1600" dirty="0">
                <a:solidFill>
                  <a:srgbClr val="00B0F0"/>
                </a:solidFill>
                <a:latin typeface="仿宋" panose="02010609060101010101" pitchFamily="49" charset="-122"/>
                <a:ea typeface="仿宋" panose="02010609060101010101" pitchFamily="49" charset="-122"/>
              </a:rPr>
              <a:t>prediction</a:t>
            </a:r>
            <a:r>
              <a:rPr lang="zh-CN" altLang="en-US" sz="1600" dirty="0">
                <a:solidFill>
                  <a:srgbClr val="00B0F0"/>
                </a:solidFill>
                <a:latin typeface="仿宋" panose="02010609060101010101" pitchFamily="49" charset="-122"/>
                <a:ea typeface="仿宋" panose="02010609060101010101" pitchFamily="49" charset="-122"/>
              </a:rPr>
              <a:t>的卷积只有</a:t>
            </a:r>
            <a:r>
              <a:rPr lang="en-US" altLang="zh-CN" sz="1600" dirty="0">
                <a:solidFill>
                  <a:srgbClr val="00B0F0"/>
                </a:solidFill>
                <a:latin typeface="仿宋" panose="02010609060101010101" pitchFamily="49" charset="-122"/>
                <a:ea typeface="仿宋" panose="02010609060101010101" pitchFamily="49" charset="-122"/>
              </a:rPr>
              <a:t>1</a:t>
            </a:r>
            <a:r>
              <a:rPr lang="zh-CN" altLang="en-US" sz="1600" dirty="0">
                <a:solidFill>
                  <a:srgbClr val="00B0F0"/>
                </a:solidFill>
                <a:latin typeface="仿宋" panose="02010609060101010101" pitchFamily="49" charset="-122"/>
                <a:ea typeface="仿宋" panose="02010609060101010101" pitchFamily="49" charset="-122"/>
              </a:rPr>
              <a:t>层，大大减少了计算量。</a:t>
            </a:r>
          </a:p>
        </p:txBody>
      </p:sp>
      <p:pic>
        <p:nvPicPr>
          <p:cNvPr id="8" name="图片 7"/>
          <p:cNvPicPr>
            <a:picLocks noChangeAspect="1"/>
          </p:cNvPicPr>
          <p:nvPr/>
        </p:nvPicPr>
        <p:blipFill>
          <a:blip r:embed="rId4"/>
          <a:stretch>
            <a:fillRect/>
          </a:stretch>
        </p:blipFill>
        <p:spPr>
          <a:xfrm>
            <a:off x="4459857" y="5684019"/>
            <a:ext cx="7076190" cy="1009524"/>
          </a:xfrm>
          <a:prstGeom prst="rect">
            <a:avLst/>
          </a:prstGeom>
        </p:spPr>
      </p:pic>
      <p:sp>
        <p:nvSpPr>
          <p:cNvPr id="2" name="矩形 1"/>
          <p:cNvSpPr/>
          <p:nvPr/>
        </p:nvSpPr>
        <p:spPr>
          <a:xfrm>
            <a:off x="678802" y="2331217"/>
            <a:ext cx="1310295" cy="369332"/>
          </a:xfrm>
          <a:prstGeom prst="rect">
            <a:avLst/>
          </a:prstGeom>
        </p:spPr>
        <p:txBody>
          <a:bodyPr wrap="none">
            <a:spAutoFit/>
          </a:bodyPr>
          <a:lstStyle/>
          <a:p>
            <a:r>
              <a:rPr lang="en-US" altLang="zh-CN" b="1" dirty="0">
                <a:solidFill>
                  <a:srgbClr val="00B0F0"/>
                </a:solidFill>
                <a:latin typeface="Microsoft YaHei" panose="020B0503020204020204" pitchFamily="34" charset="-122"/>
                <a:ea typeface="Microsoft YaHei" panose="020B0503020204020204" pitchFamily="34" charset="-122"/>
              </a:rPr>
              <a:t>Fast-</a:t>
            </a:r>
            <a:r>
              <a:rPr lang="en-US" altLang="zh-CN" b="1" dirty="0" err="1">
                <a:solidFill>
                  <a:srgbClr val="00B0F0"/>
                </a:solidFill>
                <a:latin typeface="Microsoft YaHei" panose="020B0503020204020204" pitchFamily="34" charset="-122"/>
                <a:ea typeface="Microsoft YaHei" panose="020B0503020204020204" pitchFamily="34" charset="-122"/>
              </a:rPr>
              <a:t>Rcnn</a:t>
            </a:r>
            <a:endParaRPr lang="zh-CN" altLang="en-US" dirty="0"/>
          </a:p>
        </p:txBody>
      </p:sp>
      <p:sp>
        <p:nvSpPr>
          <p:cNvPr id="9" name="矩形 8"/>
          <p:cNvSpPr/>
          <p:nvPr/>
        </p:nvSpPr>
        <p:spPr>
          <a:xfrm>
            <a:off x="1741996" y="6471138"/>
            <a:ext cx="1540293" cy="369332"/>
          </a:xfrm>
          <a:prstGeom prst="rect">
            <a:avLst/>
          </a:prstGeom>
        </p:spPr>
        <p:txBody>
          <a:bodyPr wrap="none">
            <a:spAutoFit/>
          </a:bodyPr>
          <a:lstStyle/>
          <a:p>
            <a:r>
              <a:rPr lang="en-US" altLang="zh-CN" b="1" dirty="0" smtClean="0">
                <a:solidFill>
                  <a:srgbClr val="00B0F0"/>
                </a:solidFill>
                <a:latin typeface="Microsoft YaHei" panose="020B0503020204020204" pitchFamily="34" charset="-122"/>
                <a:ea typeface="Microsoft YaHei" panose="020B0503020204020204" pitchFamily="34" charset="-122"/>
              </a:rPr>
              <a:t>Faster-</a:t>
            </a:r>
            <a:r>
              <a:rPr lang="en-US" altLang="zh-CN" b="1" dirty="0" err="1" smtClean="0">
                <a:solidFill>
                  <a:srgbClr val="00B0F0"/>
                </a:solidFill>
                <a:latin typeface="Microsoft YaHei" panose="020B0503020204020204" pitchFamily="34" charset="-122"/>
                <a:ea typeface="Microsoft YaHei" panose="020B0503020204020204" pitchFamily="34" charset="-122"/>
              </a:rPr>
              <a:t>Rcnn</a:t>
            </a:r>
            <a:endParaRPr lang="zh-CN" altLang="en-US" dirty="0"/>
          </a:p>
        </p:txBody>
      </p:sp>
    </p:spTree>
    <p:extLst>
      <p:ext uri="{BB962C8B-B14F-4D97-AF65-F5344CB8AC3E}">
        <p14:creationId xmlns:p14="http://schemas.microsoft.com/office/powerpoint/2010/main" val="174217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2153" y="199382"/>
            <a:ext cx="1848583" cy="461665"/>
          </a:xfrm>
          <a:prstGeom prst="rect">
            <a:avLst/>
          </a:prstGeom>
        </p:spPr>
        <p:txBody>
          <a:bodyPr wrap="none">
            <a:spAutoFit/>
          </a:bodyPr>
          <a:lstStyle/>
          <a:p>
            <a:r>
              <a:rPr lang="en-US" altLang="zh-CN" sz="2400" b="1" dirty="0">
                <a:solidFill>
                  <a:srgbClr val="00B0F0"/>
                </a:solidFill>
                <a:latin typeface="Arial" panose="020B0604020202020204" pitchFamily="34" charset="0"/>
              </a:rPr>
              <a:t>4.  </a:t>
            </a:r>
            <a:r>
              <a:rPr lang="zh-CN" altLang="en-US" sz="2400" b="1" dirty="0" smtClean="0">
                <a:solidFill>
                  <a:srgbClr val="00B0F0"/>
                </a:solidFill>
                <a:latin typeface="Arial" panose="020B0604020202020204" pitchFamily="34" charset="0"/>
              </a:rPr>
              <a:t>图像放缩</a:t>
            </a:r>
            <a:endParaRPr lang="en-US" altLang="zh-CN" sz="2400" b="1" dirty="0">
              <a:solidFill>
                <a:srgbClr val="00B0F0"/>
              </a:solidFill>
              <a:latin typeface="Arial" panose="020B0604020202020204" pitchFamily="34" charset="0"/>
            </a:endParaRPr>
          </a:p>
        </p:txBody>
      </p:sp>
      <p:sp>
        <p:nvSpPr>
          <p:cNvPr id="6" name="矩形 5"/>
          <p:cNvSpPr/>
          <p:nvPr/>
        </p:nvSpPr>
        <p:spPr>
          <a:xfrm>
            <a:off x="1892136" y="810691"/>
            <a:ext cx="9812184" cy="369332"/>
          </a:xfrm>
          <a:prstGeom prst="rect">
            <a:avLst/>
          </a:prstGeom>
        </p:spPr>
        <p:txBody>
          <a:bodyPr wrap="square">
            <a:spAutoFit/>
          </a:bodyPr>
          <a:lstStyle/>
          <a:p>
            <a:r>
              <a:rPr lang="zh-CN" altLang="en-US" dirty="0">
                <a:latin typeface="Arial" panose="020B0604020202020204" pitchFamily="34" charset="0"/>
              </a:rPr>
              <a:t>搜出的候选框是矩形的，而且是大小各不相同。然而</a:t>
            </a:r>
            <a:r>
              <a:rPr lang="en-US" altLang="zh-CN" dirty="0">
                <a:latin typeface="Arial" panose="020B0604020202020204" pitchFamily="34" charset="0"/>
              </a:rPr>
              <a:t>CNN</a:t>
            </a:r>
            <a:r>
              <a:rPr lang="zh-CN" altLang="en-US" dirty="0">
                <a:latin typeface="Arial" panose="020B0604020202020204" pitchFamily="34" charset="0"/>
              </a:rPr>
              <a:t>对输入图片的大小</a:t>
            </a:r>
            <a:r>
              <a:rPr lang="zh-CN" altLang="en-US" dirty="0" smtClean="0">
                <a:latin typeface="Arial" panose="020B0604020202020204" pitchFamily="34" charset="0"/>
              </a:rPr>
              <a:t>是固定</a:t>
            </a:r>
            <a:r>
              <a:rPr lang="en-US" altLang="zh-CN" dirty="0" smtClean="0">
                <a:latin typeface="Arial" panose="020B0604020202020204" pitchFamily="34" charset="0"/>
              </a:rPr>
              <a:t>227</a:t>
            </a:r>
            <a:r>
              <a:rPr lang="zh-CN" altLang="en-US" dirty="0" smtClean="0">
                <a:latin typeface="Arial" panose="020B0604020202020204" pitchFamily="34" charset="0"/>
              </a:rPr>
              <a:t>*</a:t>
            </a:r>
            <a:r>
              <a:rPr lang="en-US" altLang="zh-CN" dirty="0" smtClean="0">
                <a:latin typeface="Arial" panose="020B0604020202020204" pitchFamily="34" charset="0"/>
              </a:rPr>
              <a:t>227</a:t>
            </a:r>
            <a:r>
              <a:rPr lang="zh-CN" altLang="en-US" dirty="0" smtClean="0">
                <a:latin typeface="Arial" panose="020B0604020202020204" pitchFamily="34" charset="0"/>
              </a:rPr>
              <a:t>的。</a:t>
            </a:r>
            <a:endParaRPr lang="zh-CN" altLang="en-US" dirty="0"/>
          </a:p>
        </p:txBody>
      </p:sp>
      <p:sp>
        <p:nvSpPr>
          <p:cNvPr id="7" name="矩形 6"/>
          <p:cNvSpPr/>
          <p:nvPr/>
        </p:nvSpPr>
        <p:spPr>
          <a:xfrm>
            <a:off x="4617720" y="1329667"/>
            <a:ext cx="7315200" cy="923330"/>
          </a:xfrm>
          <a:prstGeom prst="rect">
            <a:avLst/>
          </a:prstGeom>
        </p:spPr>
        <p:txBody>
          <a:bodyPr wrap="square">
            <a:spAutoFit/>
          </a:bodyPr>
          <a:lstStyle/>
          <a:p>
            <a:pPr marL="285750" indent="-285750">
              <a:buFont typeface="Wingdings" panose="05000000000000000000" pitchFamily="2" charset="2"/>
              <a:buChar char="l"/>
            </a:pPr>
            <a:r>
              <a:rPr lang="zh-CN" altLang="en-US" b="1" dirty="0" smtClean="0">
                <a:latin typeface="Arial" panose="020B0604020202020204" pitchFamily="34" charset="0"/>
              </a:rPr>
              <a:t>各向异性</a:t>
            </a:r>
            <a:r>
              <a:rPr lang="zh-CN" altLang="en-US" b="1" dirty="0">
                <a:latin typeface="Arial" panose="020B0604020202020204" pitchFamily="34" charset="0"/>
              </a:rPr>
              <a:t>缩放</a:t>
            </a:r>
            <a:endParaRPr lang="zh-CN" altLang="en-US" dirty="0"/>
          </a:p>
          <a:p>
            <a:r>
              <a:rPr lang="zh-CN" altLang="en-US" dirty="0" smtClean="0">
                <a:latin typeface="Arial" panose="020B0604020202020204" pitchFamily="34" charset="0"/>
              </a:rPr>
              <a:t>     不管</a:t>
            </a:r>
            <a:r>
              <a:rPr lang="zh-CN" altLang="en-US" dirty="0">
                <a:latin typeface="Arial" panose="020B0604020202020204" pitchFamily="34" charset="0"/>
              </a:rPr>
              <a:t>图片的长宽比例，管它是否扭曲，进行缩放就是了，全部缩放到</a:t>
            </a:r>
            <a:r>
              <a:rPr lang="en-US" altLang="zh-CN" dirty="0">
                <a:latin typeface="Arial" panose="020B0604020202020204" pitchFamily="34" charset="0"/>
              </a:rPr>
              <a:t>CNN</a:t>
            </a:r>
            <a:r>
              <a:rPr lang="zh-CN" altLang="en-US" dirty="0">
                <a:latin typeface="Arial" panose="020B0604020202020204" pitchFamily="34" charset="0"/>
              </a:rPr>
              <a:t>输入的</a:t>
            </a:r>
            <a:r>
              <a:rPr lang="zh-CN" altLang="en-US" dirty="0" smtClean="0">
                <a:latin typeface="Arial" panose="020B0604020202020204" pitchFamily="34" charset="0"/>
              </a:rPr>
              <a:t>大小</a:t>
            </a:r>
            <a:r>
              <a:rPr lang="en-US" altLang="zh-CN" dirty="0" smtClean="0">
                <a:latin typeface="Arial" panose="020B0604020202020204" pitchFamily="34" charset="0"/>
              </a:rPr>
              <a:t>227</a:t>
            </a:r>
            <a:r>
              <a:rPr lang="zh-CN" altLang="en-US" dirty="0" smtClean="0">
                <a:latin typeface="Arial" panose="020B0604020202020204" pitchFamily="34" charset="0"/>
              </a:rPr>
              <a:t>*</a:t>
            </a:r>
            <a:r>
              <a:rPr lang="en-US" altLang="zh-CN" dirty="0" smtClean="0">
                <a:latin typeface="Arial" panose="020B0604020202020204" pitchFamily="34" charset="0"/>
              </a:rPr>
              <a:t>227</a:t>
            </a:r>
            <a:r>
              <a:rPr lang="zh-CN" altLang="en-US" dirty="0" smtClean="0">
                <a:latin typeface="Arial" panose="020B0604020202020204" pitchFamily="34" charset="0"/>
              </a:rPr>
              <a:t>。</a:t>
            </a:r>
            <a:endParaRPr lang="zh-CN" altLang="en-US" dirty="0"/>
          </a:p>
        </p:txBody>
      </p:sp>
      <p:sp>
        <p:nvSpPr>
          <p:cNvPr id="8" name="矩形 7"/>
          <p:cNvSpPr/>
          <p:nvPr/>
        </p:nvSpPr>
        <p:spPr>
          <a:xfrm>
            <a:off x="4617720" y="2402641"/>
            <a:ext cx="1867819" cy="369332"/>
          </a:xfrm>
          <a:prstGeom prst="rect">
            <a:avLst/>
          </a:prstGeom>
        </p:spPr>
        <p:txBody>
          <a:bodyPr wrap="none">
            <a:spAutoFit/>
          </a:bodyPr>
          <a:lstStyle/>
          <a:p>
            <a:pPr marL="285750" indent="-285750">
              <a:buFont typeface="Wingdings" panose="05000000000000000000" pitchFamily="2" charset="2"/>
              <a:buChar char="l"/>
            </a:pPr>
            <a:r>
              <a:rPr lang="zh-CN" altLang="en-US" b="1" dirty="0">
                <a:latin typeface="Arial" panose="020B0604020202020204" pitchFamily="34" charset="0"/>
              </a:rPr>
              <a:t>各向同性缩放</a:t>
            </a:r>
            <a:endParaRPr lang="zh-CN" altLang="en-US"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823" y="1594675"/>
            <a:ext cx="3634841" cy="4431221"/>
          </a:xfrm>
          <a:prstGeom prst="rect">
            <a:avLst/>
          </a:prstGeom>
        </p:spPr>
      </p:pic>
      <p:sp>
        <p:nvSpPr>
          <p:cNvPr id="10" name="矩形 9"/>
          <p:cNvSpPr/>
          <p:nvPr/>
        </p:nvSpPr>
        <p:spPr>
          <a:xfrm>
            <a:off x="4617720" y="2839321"/>
            <a:ext cx="7086600" cy="2031325"/>
          </a:xfrm>
          <a:prstGeom prst="rect">
            <a:avLst/>
          </a:prstGeom>
        </p:spPr>
        <p:txBody>
          <a:bodyPr wrap="square">
            <a:spAutoFit/>
          </a:bodyPr>
          <a:lstStyle/>
          <a:p>
            <a:r>
              <a:rPr lang="en-US" altLang="zh-CN" dirty="0" smtClean="0">
                <a:latin typeface="Arial" panose="020B0604020202020204" pitchFamily="34" charset="0"/>
              </a:rPr>
              <a:t>    1</a:t>
            </a:r>
            <a:r>
              <a:rPr lang="zh-CN" altLang="en-US" dirty="0" smtClean="0">
                <a:latin typeface="Arial" panose="020B0604020202020204" pitchFamily="34" charset="0"/>
              </a:rPr>
              <a:t>）直接</a:t>
            </a:r>
            <a:r>
              <a:rPr lang="zh-CN" altLang="en-US" dirty="0">
                <a:latin typeface="Arial" panose="020B0604020202020204" pitchFamily="34" charset="0"/>
              </a:rPr>
              <a:t>在原始图片中，把</a:t>
            </a:r>
            <a:r>
              <a:rPr lang="en-US" altLang="zh-CN" dirty="0">
                <a:latin typeface="Arial" panose="020B0604020202020204" pitchFamily="34" charset="0"/>
              </a:rPr>
              <a:t>bounding box</a:t>
            </a:r>
            <a:r>
              <a:rPr lang="zh-CN" altLang="en-US" dirty="0">
                <a:latin typeface="Arial" panose="020B0604020202020204" pitchFamily="34" charset="0"/>
              </a:rPr>
              <a:t>的边界进行扩展延伸成正方形，然后再进行裁剪；如果已经延伸到了原始图片的外边界，那么就用</a:t>
            </a:r>
            <a:r>
              <a:rPr lang="en-US" altLang="zh-CN" dirty="0">
                <a:latin typeface="Arial" panose="020B0604020202020204" pitchFamily="34" charset="0"/>
              </a:rPr>
              <a:t>bounding box</a:t>
            </a:r>
            <a:r>
              <a:rPr lang="zh-CN" altLang="en-US" dirty="0">
                <a:latin typeface="Arial" panose="020B0604020202020204" pitchFamily="34" charset="0"/>
              </a:rPr>
              <a:t>中的颜色均值</a:t>
            </a:r>
            <a:r>
              <a:rPr lang="zh-CN" altLang="en-US" dirty="0" smtClean="0">
                <a:latin typeface="Arial" panose="020B0604020202020204" pitchFamily="34" charset="0"/>
              </a:rPr>
              <a:t>填充，如下</a:t>
            </a:r>
            <a:r>
              <a:rPr lang="zh-CN" altLang="en-US" dirty="0">
                <a:latin typeface="Arial" panose="020B0604020202020204" pitchFamily="34" charset="0"/>
              </a:rPr>
              <a:t>图</a:t>
            </a:r>
            <a:r>
              <a:rPr lang="en-US" altLang="zh-CN" dirty="0">
                <a:latin typeface="Arial" panose="020B0604020202020204" pitchFamily="34" charset="0"/>
              </a:rPr>
              <a:t>(B)</a:t>
            </a:r>
            <a:r>
              <a:rPr lang="zh-CN" altLang="en-US" dirty="0">
                <a:latin typeface="Arial" panose="020B0604020202020204" pitchFamily="34" charset="0"/>
              </a:rPr>
              <a:t>所</a:t>
            </a:r>
            <a:r>
              <a:rPr lang="zh-CN" altLang="en-US" dirty="0" smtClean="0">
                <a:latin typeface="Arial" panose="020B0604020202020204" pitchFamily="34" charset="0"/>
              </a:rPr>
              <a:t>示</a:t>
            </a:r>
            <a:r>
              <a:rPr lang="zh-CN" altLang="en-US" dirty="0">
                <a:latin typeface="Arial" panose="020B0604020202020204" pitchFamily="34" charset="0"/>
              </a:rPr>
              <a:t>：</a:t>
            </a:r>
            <a:endParaRPr lang="en-US" altLang="zh-CN" dirty="0" smtClean="0">
              <a:latin typeface="Arial" panose="020B0604020202020204" pitchFamily="34" charset="0"/>
            </a:endParaRPr>
          </a:p>
          <a:p>
            <a:endParaRPr lang="zh-CN" altLang="en-US" dirty="0"/>
          </a:p>
          <a:p>
            <a:r>
              <a:rPr lang="en-US" altLang="zh-CN" dirty="0" smtClean="0">
                <a:latin typeface="Arial" panose="020B0604020202020204" pitchFamily="34" charset="0"/>
              </a:rPr>
              <a:t>    2</a:t>
            </a:r>
            <a:r>
              <a:rPr lang="zh-CN" altLang="en-US" dirty="0" smtClean="0">
                <a:latin typeface="Arial" panose="020B0604020202020204" pitchFamily="34" charset="0"/>
              </a:rPr>
              <a:t>）先</a:t>
            </a:r>
            <a:r>
              <a:rPr lang="zh-CN" altLang="en-US" dirty="0">
                <a:latin typeface="Arial" panose="020B0604020202020204" pitchFamily="34" charset="0"/>
              </a:rPr>
              <a:t>把</a:t>
            </a:r>
            <a:r>
              <a:rPr lang="en-US" altLang="zh-CN" dirty="0">
                <a:latin typeface="Arial" panose="020B0604020202020204" pitchFamily="34" charset="0"/>
              </a:rPr>
              <a:t>bounding box</a:t>
            </a:r>
            <a:r>
              <a:rPr lang="zh-CN" altLang="en-US" dirty="0">
                <a:latin typeface="Arial" panose="020B0604020202020204" pitchFamily="34" charset="0"/>
              </a:rPr>
              <a:t>图片裁剪出来，然后用固定的背景颜色填充成正方形图片</a:t>
            </a:r>
            <a:r>
              <a:rPr lang="en-US" altLang="zh-CN" dirty="0">
                <a:latin typeface="Arial" panose="020B0604020202020204" pitchFamily="34" charset="0"/>
              </a:rPr>
              <a:t>(</a:t>
            </a:r>
            <a:r>
              <a:rPr lang="zh-CN" altLang="en-US" dirty="0">
                <a:latin typeface="Arial" panose="020B0604020202020204" pitchFamily="34" charset="0"/>
              </a:rPr>
              <a:t>背景颜色也是采用</a:t>
            </a:r>
            <a:r>
              <a:rPr lang="en-US" altLang="zh-CN" dirty="0">
                <a:latin typeface="Arial" panose="020B0604020202020204" pitchFamily="34" charset="0"/>
              </a:rPr>
              <a:t>bounding box</a:t>
            </a:r>
            <a:r>
              <a:rPr lang="zh-CN" altLang="en-US" dirty="0">
                <a:latin typeface="Arial" panose="020B0604020202020204" pitchFamily="34" charset="0"/>
              </a:rPr>
              <a:t>的像素颜色均值</a:t>
            </a:r>
            <a:r>
              <a:rPr lang="en-US" altLang="zh-CN" dirty="0">
                <a:latin typeface="Arial" panose="020B0604020202020204" pitchFamily="34" charset="0"/>
              </a:rPr>
              <a:t>),</a:t>
            </a:r>
            <a:r>
              <a:rPr lang="zh-CN" altLang="en-US" dirty="0">
                <a:latin typeface="Arial" panose="020B0604020202020204" pitchFamily="34" charset="0"/>
              </a:rPr>
              <a:t>如下图</a:t>
            </a:r>
            <a:r>
              <a:rPr lang="en-US" altLang="zh-CN" dirty="0">
                <a:latin typeface="Arial" panose="020B0604020202020204" pitchFamily="34" charset="0"/>
              </a:rPr>
              <a:t>(C)</a:t>
            </a:r>
            <a:r>
              <a:rPr lang="zh-CN" altLang="en-US" dirty="0">
                <a:latin typeface="Arial" panose="020B0604020202020204" pitchFamily="34" charset="0"/>
              </a:rPr>
              <a:t>所</a:t>
            </a:r>
            <a:r>
              <a:rPr lang="zh-CN" altLang="en-US" dirty="0" smtClean="0">
                <a:latin typeface="Arial" panose="020B0604020202020204" pitchFamily="34" charset="0"/>
              </a:rPr>
              <a:t>示：</a:t>
            </a:r>
            <a:endParaRPr lang="zh-CN" altLang="en-US" dirty="0">
              <a:effectLst/>
            </a:endParaRPr>
          </a:p>
        </p:txBody>
      </p:sp>
      <p:sp>
        <p:nvSpPr>
          <p:cNvPr id="11" name="矩形 10"/>
          <p:cNvSpPr/>
          <p:nvPr/>
        </p:nvSpPr>
        <p:spPr>
          <a:xfrm>
            <a:off x="4617720" y="4995305"/>
            <a:ext cx="7086600" cy="923330"/>
          </a:xfrm>
          <a:prstGeom prst="rect">
            <a:avLst/>
          </a:prstGeom>
        </p:spPr>
        <p:txBody>
          <a:bodyPr wrap="square">
            <a:spAutoFit/>
          </a:bodyPr>
          <a:lstStyle/>
          <a:p>
            <a:r>
              <a:rPr lang="zh-CN" altLang="en-US" dirty="0" smtClean="0">
                <a:latin typeface="Arial" panose="020B0604020202020204" pitchFamily="34" charset="0"/>
              </a:rPr>
              <a:t>       同时，对第</a:t>
            </a:r>
            <a:r>
              <a:rPr lang="en-US" altLang="zh-CN"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3</a:t>
            </a:r>
            <a:r>
              <a:rPr lang="zh-CN" altLang="en-US" dirty="0">
                <a:latin typeface="Arial" panose="020B0604020202020204" pitchFamily="34" charset="0"/>
              </a:rPr>
              <a:t>行就是结合了</a:t>
            </a:r>
            <a:r>
              <a:rPr lang="en-US" altLang="zh-CN" dirty="0">
                <a:latin typeface="Arial" panose="020B0604020202020204" pitchFamily="34" charset="0"/>
              </a:rPr>
              <a:t>padding=0,</a:t>
            </a:r>
            <a:r>
              <a:rPr lang="zh-CN" altLang="en-US" dirty="0">
                <a:latin typeface="Arial" panose="020B0604020202020204" pitchFamily="34" charset="0"/>
              </a:rPr>
              <a:t>第</a:t>
            </a:r>
            <a:r>
              <a:rPr lang="en-US" altLang="zh-CN" dirty="0">
                <a:latin typeface="Arial" panose="020B0604020202020204" pitchFamily="34" charset="0"/>
              </a:rPr>
              <a:t>2</a:t>
            </a:r>
            <a:r>
              <a:rPr lang="zh-CN" altLang="en-US" dirty="0">
                <a:latin typeface="Arial" panose="020B0604020202020204" pitchFamily="34" charset="0"/>
              </a:rPr>
              <a:t>、</a:t>
            </a:r>
            <a:r>
              <a:rPr lang="en-US" altLang="zh-CN" dirty="0">
                <a:latin typeface="Arial" panose="020B0604020202020204" pitchFamily="34" charset="0"/>
              </a:rPr>
              <a:t>4</a:t>
            </a:r>
            <a:r>
              <a:rPr lang="zh-CN" altLang="en-US" dirty="0">
                <a:latin typeface="Arial" panose="020B0604020202020204" pitchFamily="34" charset="0"/>
              </a:rPr>
              <a:t>行结果图采用</a:t>
            </a:r>
            <a:r>
              <a:rPr lang="en-US" altLang="zh-CN" dirty="0">
                <a:latin typeface="Arial" panose="020B0604020202020204" pitchFamily="34" charset="0"/>
              </a:rPr>
              <a:t>padding=16</a:t>
            </a:r>
            <a:r>
              <a:rPr lang="zh-CN" altLang="en-US" dirty="0">
                <a:latin typeface="Arial" panose="020B0604020202020204" pitchFamily="34" charset="0"/>
              </a:rPr>
              <a:t>的结果。</a:t>
            </a:r>
            <a:r>
              <a:rPr lang="zh-CN" altLang="en-US" dirty="0" smtClean="0">
                <a:latin typeface="Arial" panose="020B0604020202020204" pitchFamily="34" charset="0"/>
              </a:rPr>
              <a:t>经过试验，采用</a:t>
            </a:r>
            <a:r>
              <a:rPr lang="zh-CN" altLang="en-US" dirty="0">
                <a:latin typeface="Arial" panose="020B0604020202020204" pitchFamily="34" charset="0"/>
              </a:rPr>
              <a:t>各向异性缩放、</a:t>
            </a:r>
            <a:r>
              <a:rPr lang="en-US" altLang="zh-CN" dirty="0">
                <a:latin typeface="Arial" panose="020B0604020202020204" pitchFamily="34" charset="0"/>
              </a:rPr>
              <a:t>padding=16</a:t>
            </a:r>
            <a:r>
              <a:rPr lang="zh-CN" altLang="en-US" dirty="0">
                <a:latin typeface="Arial" panose="020B0604020202020204" pitchFamily="34" charset="0"/>
              </a:rPr>
              <a:t>的精度</a:t>
            </a:r>
            <a:r>
              <a:rPr lang="zh-CN" altLang="en-US" dirty="0" smtClean="0">
                <a:latin typeface="Arial" panose="020B0604020202020204" pitchFamily="34" charset="0"/>
              </a:rPr>
              <a:t>最高。</a:t>
            </a:r>
            <a:endParaRPr lang="zh-CN" altLang="en-US" dirty="0"/>
          </a:p>
        </p:txBody>
      </p:sp>
      <p:sp>
        <p:nvSpPr>
          <p:cNvPr id="12" name="矩形 11"/>
          <p:cNvSpPr/>
          <p:nvPr/>
        </p:nvSpPr>
        <p:spPr>
          <a:xfrm>
            <a:off x="4517136" y="6091481"/>
            <a:ext cx="7187184" cy="646331"/>
          </a:xfrm>
          <a:prstGeom prst="rect">
            <a:avLst/>
          </a:prstGeom>
        </p:spPr>
        <p:txBody>
          <a:bodyPr wrap="square">
            <a:spAutoFit/>
          </a:bodyPr>
          <a:lstStyle/>
          <a:p>
            <a:r>
              <a:rPr lang="zh-CN" altLang="en-US" dirty="0" smtClean="0">
                <a:latin typeface="Arial" panose="020B0604020202020204" pitchFamily="34" charset="0"/>
              </a:rPr>
              <a:t>       最后，利用</a:t>
            </a:r>
            <a:r>
              <a:rPr lang="en-US" altLang="zh-CN" dirty="0" smtClean="0">
                <a:latin typeface="Arial" panose="020B0604020202020204" pitchFamily="34" charset="0"/>
              </a:rPr>
              <a:t>IOU</a:t>
            </a:r>
            <a:r>
              <a:rPr lang="zh-CN" altLang="en-US" dirty="0">
                <a:latin typeface="Arial" panose="020B0604020202020204" pitchFamily="34" charset="0"/>
              </a:rPr>
              <a:t>为</a:t>
            </a:r>
            <a:r>
              <a:rPr lang="en-US" altLang="zh-CN" dirty="0">
                <a:latin typeface="Arial" panose="020B0604020202020204" pitchFamily="34" charset="0"/>
              </a:rPr>
              <a:t>2000</a:t>
            </a:r>
            <a:r>
              <a:rPr lang="zh-CN" altLang="en-US" dirty="0">
                <a:latin typeface="Arial" panose="020B0604020202020204" pitchFamily="34" charset="0"/>
              </a:rPr>
              <a:t>个</a:t>
            </a:r>
            <a:r>
              <a:rPr lang="en-US" altLang="zh-CN" dirty="0">
                <a:latin typeface="Arial" panose="020B0604020202020204" pitchFamily="34" charset="0"/>
              </a:rPr>
              <a:t>bounding box</a:t>
            </a:r>
            <a:r>
              <a:rPr lang="zh-CN" altLang="en-US" dirty="0">
                <a:latin typeface="Arial" panose="020B0604020202020204" pitchFamily="34" charset="0"/>
              </a:rPr>
              <a:t>打标签</a:t>
            </a:r>
            <a:r>
              <a:rPr lang="zh-CN" altLang="en-US" dirty="0" smtClean="0">
                <a:latin typeface="Arial" panose="020B0604020202020204" pitchFamily="34" charset="0"/>
              </a:rPr>
              <a:t>，</a:t>
            </a:r>
            <a:r>
              <a:rPr lang="en-US" altLang="zh-CN" dirty="0" err="1" smtClean="0">
                <a:latin typeface="Arial" panose="020B0604020202020204" pitchFamily="34" charset="0"/>
              </a:rPr>
              <a:t>IoU</a:t>
            </a:r>
            <a:r>
              <a:rPr lang="zh-CN" altLang="en-US" dirty="0">
                <a:latin typeface="Arial" panose="020B0604020202020204" pitchFamily="34" charset="0"/>
              </a:rPr>
              <a:t>大于</a:t>
            </a:r>
            <a:r>
              <a:rPr lang="en-US" altLang="zh-CN" dirty="0">
                <a:latin typeface="Arial" panose="020B0604020202020204" pitchFamily="34" charset="0"/>
              </a:rPr>
              <a:t>0.5</a:t>
            </a:r>
            <a:r>
              <a:rPr lang="zh-CN" altLang="en-US" dirty="0" smtClean="0">
                <a:latin typeface="Arial" panose="020B0604020202020204" pitchFamily="34" charset="0"/>
              </a:rPr>
              <a:t>，候选</a:t>
            </a:r>
            <a:r>
              <a:rPr lang="zh-CN" altLang="en-US" dirty="0">
                <a:latin typeface="Arial" panose="020B0604020202020204" pitchFamily="34" charset="0"/>
              </a:rPr>
              <a:t>框标注成物体类别，否则我们就把它当做背景类别。</a:t>
            </a:r>
            <a:endParaRPr lang="zh-CN" altLang="en-US" dirty="0"/>
          </a:p>
        </p:txBody>
      </p:sp>
    </p:spTree>
    <p:extLst>
      <p:ext uri="{BB962C8B-B14F-4D97-AF65-F5344CB8AC3E}">
        <p14:creationId xmlns:p14="http://schemas.microsoft.com/office/powerpoint/2010/main" val="3607625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557" y="181094"/>
            <a:ext cx="1755609" cy="461665"/>
          </a:xfrm>
          <a:prstGeom prst="rect">
            <a:avLst/>
          </a:prstGeom>
        </p:spPr>
        <p:txBody>
          <a:bodyPr wrap="none">
            <a:spAutoFit/>
          </a:bodyPr>
          <a:lstStyle/>
          <a:p>
            <a:r>
              <a:rPr lang="en-US" altLang="zh-CN" sz="2400" dirty="0" smtClean="0">
                <a:solidFill>
                  <a:srgbClr val="7030A0"/>
                </a:solidFill>
              </a:rPr>
              <a:t>4. </a:t>
            </a:r>
            <a:r>
              <a:rPr lang="zh-CN" altLang="en-US" sz="2400" dirty="0" smtClean="0">
                <a:solidFill>
                  <a:srgbClr val="7030A0"/>
                </a:solidFill>
              </a:rPr>
              <a:t>实现方法</a:t>
            </a:r>
            <a:endParaRPr lang="zh-CN" altLang="en-US" sz="2400" dirty="0">
              <a:solidFill>
                <a:srgbClr val="7030A0"/>
              </a:solidFill>
            </a:endParaRPr>
          </a:p>
        </p:txBody>
      </p:sp>
      <p:pic>
        <p:nvPicPr>
          <p:cNvPr id="5" name="图片 4"/>
          <p:cNvPicPr>
            <a:picLocks noChangeAspect="1"/>
          </p:cNvPicPr>
          <p:nvPr/>
        </p:nvPicPr>
        <p:blipFill>
          <a:blip r:embed="rId3"/>
          <a:stretch>
            <a:fillRect/>
          </a:stretch>
        </p:blipFill>
        <p:spPr>
          <a:xfrm>
            <a:off x="142405" y="716029"/>
            <a:ext cx="6596723" cy="3051299"/>
          </a:xfrm>
          <a:prstGeom prst="rect">
            <a:avLst/>
          </a:prstGeom>
        </p:spPr>
      </p:pic>
      <p:sp>
        <p:nvSpPr>
          <p:cNvPr id="6" name="矩形 5"/>
          <p:cNvSpPr/>
          <p:nvPr/>
        </p:nvSpPr>
        <p:spPr>
          <a:xfrm>
            <a:off x="6812280" y="716029"/>
            <a:ext cx="5230368" cy="1077218"/>
          </a:xfrm>
          <a:prstGeom prst="rect">
            <a:avLst/>
          </a:prstGeom>
        </p:spPr>
        <p:txBody>
          <a:bodyPr wrap="square">
            <a:spAutoFit/>
          </a:bodyPr>
          <a:lstStyle/>
          <a:p>
            <a:pPr marL="342900" indent="-342900">
              <a:buFont typeface="+mj-ea"/>
              <a:buAutoNum type="circleNumDbPlain"/>
            </a:pPr>
            <a:r>
              <a:rPr lang="en-US" altLang="zh-CN" sz="1600" b="1" dirty="0">
                <a:solidFill>
                  <a:srgbClr val="000080"/>
                </a:solidFill>
                <a:latin typeface="仿宋" panose="02010609060101010101" pitchFamily="49" charset="-122"/>
                <a:ea typeface="仿宋" panose="02010609060101010101" pitchFamily="49" charset="-122"/>
              </a:rPr>
              <a:t>Backbone architecture:</a:t>
            </a:r>
            <a:r>
              <a:rPr lang="en-US" altLang="zh-CN" sz="1600" dirty="0">
                <a:latin typeface="仿宋" panose="02010609060101010101" pitchFamily="49" charset="-122"/>
                <a:ea typeface="仿宋" panose="02010609060101010101" pitchFamily="49" charset="-122"/>
              </a:rPr>
              <a:t> </a:t>
            </a:r>
            <a:r>
              <a:rPr lang="en-US" altLang="zh-CN" sz="1600" dirty="0" err="1">
                <a:latin typeface="仿宋" panose="02010609060101010101" pitchFamily="49" charset="-122"/>
                <a:ea typeface="仿宋" panose="02010609060101010101" pitchFamily="49" charset="-122"/>
              </a:rPr>
              <a:t>ResNet</a:t>
            </a:r>
            <a:r>
              <a:rPr lang="en-US" altLang="zh-CN" sz="1600" dirty="0">
                <a:latin typeface="仿宋" panose="02010609060101010101" pitchFamily="49" charset="-122"/>
                <a:ea typeface="仿宋" panose="02010609060101010101" pitchFamily="49" charset="-122"/>
              </a:rPr>
              <a:t> 101</a:t>
            </a:r>
            <a:r>
              <a:rPr lang="en-US" altLang="zh-CN" sz="1600" dirty="0" smtClean="0">
                <a:latin typeface="仿宋" panose="02010609060101010101" pitchFamily="49" charset="-122"/>
                <a:ea typeface="仿宋" panose="02010609060101010101" pitchFamily="49" charset="-122"/>
              </a:rPr>
              <a:t>—</a:t>
            </a:r>
            <a:r>
              <a:rPr lang="zh-CN" altLang="en-US" sz="1600" dirty="0" smtClean="0">
                <a:latin typeface="仿宋" panose="02010609060101010101" pitchFamily="49" charset="-122"/>
                <a:ea typeface="仿宋" panose="02010609060101010101" pitchFamily="49" charset="-122"/>
              </a:rPr>
              <a:t>去掉</a:t>
            </a:r>
            <a:r>
              <a:rPr lang="zh-CN" altLang="en-US" sz="1600" dirty="0">
                <a:latin typeface="仿宋" panose="02010609060101010101" pitchFamily="49" charset="-122"/>
                <a:ea typeface="仿宋" panose="02010609060101010101" pitchFamily="49" charset="-122"/>
              </a:rPr>
              <a:t>原始</a:t>
            </a:r>
            <a:r>
              <a:rPr lang="en-US" altLang="zh-CN" sz="1600" dirty="0">
                <a:latin typeface="仿宋" panose="02010609060101010101" pitchFamily="49" charset="-122"/>
                <a:ea typeface="仿宋" panose="02010609060101010101" pitchFamily="49" charset="-122"/>
              </a:rPr>
              <a:t>ResNet101</a:t>
            </a:r>
            <a:r>
              <a:rPr lang="zh-CN" altLang="en-US" sz="1600" dirty="0">
                <a:latin typeface="仿宋" panose="02010609060101010101" pitchFamily="49" charset="-122"/>
                <a:ea typeface="仿宋" panose="02010609060101010101" pitchFamily="49" charset="-122"/>
              </a:rPr>
              <a:t>的最后一层全连接层，保留前</a:t>
            </a:r>
            <a:r>
              <a:rPr lang="en-US" altLang="zh-CN" sz="1600" dirty="0">
                <a:latin typeface="仿宋" panose="02010609060101010101" pitchFamily="49" charset="-122"/>
                <a:ea typeface="仿宋" panose="02010609060101010101" pitchFamily="49" charset="-122"/>
              </a:rPr>
              <a:t>100</a:t>
            </a:r>
            <a:r>
              <a:rPr lang="zh-CN" altLang="en-US" sz="1600" dirty="0">
                <a:latin typeface="仿宋" panose="02010609060101010101" pitchFamily="49" charset="-122"/>
                <a:ea typeface="仿宋" panose="02010609060101010101" pitchFamily="49" charset="-122"/>
              </a:rPr>
              <a:t>层，再接一个</a:t>
            </a:r>
            <a:r>
              <a:rPr lang="en-US" altLang="zh-CN" sz="1600" dirty="0">
                <a:latin typeface="仿宋" panose="02010609060101010101" pitchFamily="49" charset="-122"/>
                <a:ea typeface="仿宋" panose="02010609060101010101" pitchFamily="49" charset="-122"/>
              </a:rPr>
              <a:t>1*1*1024</a:t>
            </a:r>
            <a:r>
              <a:rPr lang="zh-CN" altLang="en-US" sz="1600" dirty="0">
                <a:latin typeface="仿宋" panose="02010609060101010101" pitchFamily="49" charset="-122"/>
                <a:ea typeface="仿宋" panose="02010609060101010101" pitchFamily="49" charset="-122"/>
              </a:rPr>
              <a:t>的全卷积层（</a:t>
            </a:r>
            <a:r>
              <a:rPr lang="en-US" altLang="zh-CN" sz="1600" dirty="0">
                <a:latin typeface="仿宋" panose="02010609060101010101" pitchFamily="49" charset="-122"/>
                <a:ea typeface="仿宋" panose="02010609060101010101" pitchFamily="49" charset="-122"/>
              </a:rPr>
              <a:t>100</a:t>
            </a:r>
            <a:r>
              <a:rPr lang="zh-CN" altLang="en-US" sz="1600" dirty="0">
                <a:latin typeface="仿宋" panose="02010609060101010101" pitchFamily="49" charset="-122"/>
                <a:ea typeface="仿宋" panose="02010609060101010101" pitchFamily="49" charset="-122"/>
              </a:rPr>
              <a:t>层输出是</a:t>
            </a:r>
            <a:r>
              <a:rPr lang="en-US" altLang="zh-CN" sz="1600" dirty="0">
                <a:latin typeface="仿宋" panose="02010609060101010101" pitchFamily="49" charset="-122"/>
                <a:ea typeface="仿宋" panose="02010609060101010101" pitchFamily="49" charset="-122"/>
              </a:rPr>
              <a:t>2048</a:t>
            </a:r>
            <a:r>
              <a:rPr lang="zh-CN" altLang="en-US" sz="1600" dirty="0">
                <a:latin typeface="仿宋" panose="02010609060101010101" pitchFamily="49" charset="-122"/>
                <a:ea typeface="仿宋" panose="02010609060101010101" pitchFamily="49" charset="-122"/>
              </a:rPr>
              <a:t>，为了降</a:t>
            </a:r>
            <a:r>
              <a:rPr lang="zh-CN" altLang="en-US" sz="1600" dirty="0" smtClean="0">
                <a:latin typeface="仿宋" panose="02010609060101010101" pitchFamily="49" charset="-122"/>
                <a:ea typeface="仿宋" panose="02010609060101010101" pitchFamily="49" charset="-122"/>
              </a:rPr>
              <a:t>维</a:t>
            </a:r>
            <a:r>
              <a:rPr lang="en-US" altLang="zh-CN" sz="1600" dirty="0" smtClean="0">
                <a:latin typeface="仿宋" panose="02010609060101010101" pitchFamily="49" charset="-122"/>
                <a:ea typeface="仿宋" panose="02010609060101010101" pitchFamily="49" charset="-122"/>
              </a:rPr>
              <a:t>1024</a:t>
            </a:r>
            <a:r>
              <a:rPr lang="zh-CN" altLang="en-US" sz="1600" dirty="0" smtClean="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再引入了一个</a:t>
            </a:r>
            <a:r>
              <a:rPr lang="en-US" altLang="zh-CN" sz="1600" dirty="0">
                <a:latin typeface="仿宋" panose="02010609060101010101" pitchFamily="49" charset="-122"/>
                <a:ea typeface="仿宋" panose="02010609060101010101" pitchFamily="49" charset="-122"/>
              </a:rPr>
              <a:t>1*1</a:t>
            </a:r>
            <a:r>
              <a:rPr lang="zh-CN" altLang="en-US" sz="1600" dirty="0">
                <a:latin typeface="仿宋" panose="02010609060101010101" pitchFamily="49" charset="-122"/>
                <a:ea typeface="仿宋" panose="02010609060101010101" pitchFamily="49" charset="-122"/>
              </a:rPr>
              <a:t>的卷积层）。</a:t>
            </a:r>
          </a:p>
        </p:txBody>
      </p:sp>
      <p:sp>
        <p:nvSpPr>
          <p:cNvPr id="7" name="矩形 6"/>
          <p:cNvSpPr/>
          <p:nvPr/>
        </p:nvSpPr>
        <p:spPr>
          <a:xfrm>
            <a:off x="6812280" y="1859228"/>
            <a:ext cx="5239512" cy="1815882"/>
          </a:xfrm>
          <a:prstGeom prst="rect">
            <a:avLst/>
          </a:prstGeom>
        </p:spPr>
        <p:txBody>
          <a:bodyPr wrap="square">
            <a:spAutoFit/>
          </a:bodyPr>
          <a:lstStyle/>
          <a:p>
            <a:pPr marL="342900" indent="-342900">
              <a:buFont typeface="+mj-ea"/>
              <a:buAutoNum type="circleNumDbPlain" startAt="2"/>
            </a:pPr>
            <a:r>
              <a:rPr lang="en-US" altLang="zh-CN" sz="1600" b="1" dirty="0">
                <a:solidFill>
                  <a:srgbClr val="000080"/>
                </a:solidFill>
                <a:latin typeface="仿宋" panose="02010609060101010101" pitchFamily="49" charset="-122"/>
                <a:ea typeface="仿宋" panose="02010609060101010101" pitchFamily="49" charset="-122"/>
              </a:rPr>
              <a:t>k^2(C+1)</a:t>
            </a:r>
            <a:r>
              <a:rPr lang="zh-CN" altLang="en-US" sz="1600" b="1" dirty="0">
                <a:solidFill>
                  <a:srgbClr val="000080"/>
                </a:solidFill>
                <a:latin typeface="仿宋" panose="02010609060101010101" pitchFamily="49" charset="-122"/>
                <a:ea typeface="仿宋" panose="02010609060101010101" pitchFamily="49" charset="-122"/>
              </a:rPr>
              <a:t>的</a:t>
            </a:r>
            <a:r>
              <a:rPr lang="en-US" altLang="zh-CN" sz="1600" b="1" dirty="0" err="1" smtClean="0">
                <a:solidFill>
                  <a:srgbClr val="000080"/>
                </a:solidFill>
                <a:latin typeface="仿宋" panose="02010609060101010101" pitchFamily="49" charset="-122"/>
                <a:ea typeface="仿宋" panose="02010609060101010101" pitchFamily="49" charset="-122"/>
              </a:rPr>
              <a:t>conv</a:t>
            </a:r>
            <a:r>
              <a:rPr lang="en-US" altLang="zh-CN" sz="1600" b="1" dirty="0" smtClean="0">
                <a:solidFill>
                  <a:srgbClr val="000080"/>
                </a:solidFill>
                <a:latin typeface="仿宋" panose="02010609060101010101" pitchFamily="49" charset="-122"/>
                <a:ea typeface="仿宋" panose="02010609060101010101" pitchFamily="49" charset="-122"/>
              </a:rPr>
              <a:t> :</a:t>
            </a:r>
            <a:r>
              <a:rPr lang="en-US" altLang="zh-CN" sz="1600" b="1" dirty="0" smtClean="0">
                <a:latin typeface="仿宋" panose="02010609060101010101" pitchFamily="49" charset="-122"/>
                <a:ea typeface="仿宋" panose="02010609060101010101" pitchFamily="49" charset="-122"/>
              </a:rPr>
              <a:t> </a:t>
            </a:r>
            <a:r>
              <a:rPr lang="en-US" altLang="zh-CN" sz="1600" dirty="0">
                <a:latin typeface="仿宋" panose="02010609060101010101" pitchFamily="49" charset="-122"/>
                <a:ea typeface="仿宋" panose="02010609060101010101" pitchFamily="49" charset="-122"/>
              </a:rPr>
              <a:t>ResNet101</a:t>
            </a:r>
            <a:r>
              <a:rPr lang="zh-CN" altLang="en-US" sz="1600" dirty="0">
                <a:latin typeface="仿宋" panose="02010609060101010101" pitchFamily="49" charset="-122"/>
                <a:ea typeface="仿宋" panose="02010609060101010101" pitchFamily="49" charset="-122"/>
              </a:rPr>
              <a:t>的输出是</a:t>
            </a:r>
            <a:r>
              <a:rPr lang="en-US" altLang="zh-CN" sz="1600" dirty="0">
                <a:latin typeface="仿宋" panose="02010609060101010101" pitchFamily="49" charset="-122"/>
                <a:ea typeface="仿宋" panose="02010609060101010101" pitchFamily="49" charset="-122"/>
              </a:rPr>
              <a:t>W*H*1024</a:t>
            </a:r>
            <a:r>
              <a:rPr lang="zh-CN" altLang="en-US" sz="1600" dirty="0">
                <a:latin typeface="仿宋" panose="02010609060101010101" pitchFamily="49" charset="-122"/>
                <a:ea typeface="仿宋" panose="02010609060101010101" pitchFamily="49" charset="-122"/>
              </a:rPr>
              <a:t>，用</a:t>
            </a:r>
            <a:r>
              <a:rPr lang="en-US" altLang="zh-CN" sz="1600" dirty="0">
                <a:latin typeface="仿宋" panose="02010609060101010101" pitchFamily="49" charset="-122"/>
                <a:ea typeface="仿宋" panose="02010609060101010101" pitchFamily="49" charset="-122"/>
              </a:rPr>
              <a:t>K^2(C+1)</a:t>
            </a:r>
            <a:r>
              <a:rPr lang="zh-CN" altLang="en-US" sz="1600" dirty="0">
                <a:latin typeface="仿宋" panose="02010609060101010101" pitchFamily="49" charset="-122"/>
                <a:ea typeface="仿宋" panose="02010609060101010101" pitchFamily="49" charset="-122"/>
              </a:rPr>
              <a:t>个</a:t>
            </a:r>
            <a:r>
              <a:rPr lang="en-US" altLang="zh-CN" sz="1600" dirty="0">
                <a:latin typeface="仿宋" panose="02010609060101010101" pitchFamily="49" charset="-122"/>
                <a:ea typeface="仿宋" panose="02010609060101010101" pitchFamily="49" charset="-122"/>
              </a:rPr>
              <a:t>1024*1*1</a:t>
            </a:r>
            <a:r>
              <a:rPr lang="zh-CN" altLang="en-US" sz="1600" dirty="0">
                <a:latin typeface="仿宋" panose="02010609060101010101" pitchFamily="49" charset="-122"/>
                <a:ea typeface="仿宋" panose="02010609060101010101" pitchFamily="49" charset="-122"/>
              </a:rPr>
              <a:t>的卷积核去卷积即可得到</a:t>
            </a:r>
            <a:r>
              <a:rPr lang="en-US" altLang="zh-CN" sz="1600" dirty="0">
                <a:latin typeface="仿宋" panose="02010609060101010101" pitchFamily="49" charset="-122"/>
                <a:ea typeface="仿宋" panose="02010609060101010101" pitchFamily="49" charset="-122"/>
              </a:rPr>
              <a:t>K^2(C+1)</a:t>
            </a:r>
            <a:r>
              <a:rPr lang="zh-CN" altLang="en-US" sz="1600" dirty="0">
                <a:latin typeface="仿宋" panose="02010609060101010101" pitchFamily="49" charset="-122"/>
                <a:ea typeface="仿宋" panose="02010609060101010101" pitchFamily="49" charset="-122"/>
              </a:rPr>
              <a:t>个大小为</a:t>
            </a:r>
            <a:r>
              <a:rPr lang="en-US" altLang="zh-CN" sz="1600" dirty="0">
                <a:latin typeface="仿宋" panose="02010609060101010101" pitchFamily="49" charset="-122"/>
                <a:ea typeface="仿宋" panose="02010609060101010101" pitchFamily="49" charset="-122"/>
              </a:rPr>
              <a:t>W*H</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position sensitive</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score map</a:t>
            </a:r>
            <a:r>
              <a:rPr lang="zh-CN" altLang="en-US" sz="1600" dirty="0">
                <a:latin typeface="仿宋" panose="02010609060101010101" pitchFamily="49" charset="-122"/>
                <a:ea typeface="仿宋" panose="02010609060101010101" pitchFamily="49" charset="-122"/>
              </a:rPr>
              <a:t>。这步的卷积操作就是在做</a:t>
            </a:r>
            <a:r>
              <a:rPr lang="en-US" altLang="zh-CN" sz="1600" dirty="0">
                <a:latin typeface="仿宋" panose="02010609060101010101" pitchFamily="49" charset="-122"/>
                <a:ea typeface="仿宋" panose="02010609060101010101" pitchFamily="49" charset="-122"/>
              </a:rPr>
              <a:t>prediction</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k = 3</a:t>
            </a:r>
            <a:r>
              <a:rPr lang="zh-CN" altLang="en-US" sz="1600" dirty="0">
                <a:latin typeface="仿宋" panose="02010609060101010101" pitchFamily="49" charset="-122"/>
                <a:ea typeface="仿宋" panose="02010609060101010101" pitchFamily="49" charset="-122"/>
              </a:rPr>
              <a:t>，表示把一个</a:t>
            </a:r>
            <a:r>
              <a:rPr lang="en-US" altLang="zh-CN" sz="1600" dirty="0">
                <a:latin typeface="仿宋" panose="02010609060101010101" pitchFamily="49" charset="-122"/>
                <a:ea typeface="仿宋" panose="02010609060101010101" pitchFamily="49" charset="-122"/>
              </a:rPr>
              <a:t>ROI</a:t>
            </a:r>
            <a:r>
              <a:rPr lang="zh-CN" altLang="en-US" sz="1600" dirty="0">
                <a:latin typeface="仿宋" panose="02010609060101010101" pitchFamily="49" charset="-122"/>
                <a:ea typeface="仿宋" panose="02010609060101010101" pitchFamily="49" charset="-122"/>
              </a:rPr>
              <a:t>划分成</a:t>
            </a:r>
            <a:r>
              <a:rPr lang="en-US" altLang="zh-CN" sz="1600" dirty="0">
                <a:latin typeface="仿宋" panose="02010609060101010101" pitchFamily="49" charset="-122"/>
                <a:ea typeface="仿宋" panose="02010609060101010101" pitchFamily="49" charset="-122"/>
              </a:rPr>
              <a:t>3*3</a:t>
            </a:r>
            <a:r>
              <a:rPr lang="zh-CN" altLang="en-US" sz="1600" dirty="0">
                <a:latin typeface="仿宋" panose="02010609060101010101" pitchFamily="49" charset="-122"/>
                <a:ea typeface="仿宋" panose="02010609060101010101" pitchFamily="49" charset="-122"/>
              </a:rPr>
              <a:t>，对应的</a:t>
            </a:r>
            <a:r>
              <a:rPr lang="en-US" altLang="zh-CN" sz="1600" dirty="0">
                <a:latin typeface="仿宋" panose="02010609060101010101" pitchFamily="49" charset="-122"/>
                <a:ea typeface="仿宋" panose="02010609060101010101" pitchFamily="49" charset="-122"/>
              </a:rPr>
              <a:t>9</a:t>
            </a:r>
            <a:r>
              <a:rPr lang="zh-CN" altLang="en-US" sz="1600" dirty="0">
                <a:latin typeface="仿宋" panose="02010609060101010101" pitchFamily="49" charset="-122"/>
                <a:ea typeface="仿宋" panose="02010609060101010101" pitchFamily="49" charset="-122"/>
              </a:rPr>
              <a:t>个位置分别是：上左（左上角），上中，上右，中左，中中，中右，下左，下中，下右（右下角），如图</a:t>
            </a:r>
            <a:r>
              <a:rPr lang="en-US" altLang="zh-CN" sz="1600" dirty="0" err="1">
                <a:latin typeface="仿宋" panose="02010609060101010101" pitchFamily="49" charset="-122"/>
                <a:ea typeface="仿宋" panose="02010609060101010101" pitchFamily="49" charset="-122"/>
              </a:rPr>
              <a:t>Figuire</a:t>
            </a:r>
            <a:r>
              <a:rPr lang="en-US" altLang="zh-CN" sz="1600" dirty="0">
                <a:latin typeface="仿宋" panose="02010609060101010101" pitchFamily="49" charset="-122"/>
                <a:ea typeface="仿宋" panose="02010609060101010101" pitchFamily="49" charset="-122"/>
              </a:rPr>
              <a:t> 3</a:t>
            </a:r>
            <a:r>
              <a:rPr lang="zh-CN" altLang="en-US" sz="1600" dirty="0">
                <a:latin typeface="仿宋" panose="02010609060101010101" pitchFamily="49" charset="-122"/>
                <a:ea typeface="仿宋" panose="02010609060101010101" pitchFamily="49" charset="-122"/>
              </a:rPr>
              <a:t>。</a:t>
            </a:r>
          </a:p>
        </p:txBody>
      </p:sp>
      <p:pic>
        <p:nvPicPr>
          <p:cNvPr id="8" name="图片 7"/>
          <p:cNvPicPr>
            <a:picLocks noChangeAspect="1"/>
          </p:cNvPicPr>
          <p:nvPr/>
        </p:nvPicPr>
        <p:blipFill>
          <a:blip r:embed="rId4"/>
          <a:stretch>
            <a:fillRect/>
          </a:stretch>
        </p:blipFill>
        <p:spPr>
          <a:xfrm>
            <a:off x="142404" y="3765882"/>
            <a:ext cx="6596723" cy="3092117"/>
          </a:xfrm>
          <a:prstGeom prst="rect">
            <a:avLst/>
          </a:prstGeom>
        </p:spPr>
      </p:pic>
      <p:sp>
        <p:nvSpPr>
          <p:cNvPr id="9" name="矩形 8"/>
          <p:cNvSpPr/>
          <p:nvPr/>
        </p:nvSpPr>
        <p:spPr>
          <a:xfrm>
            <a:off x="6812280" y="3694593"/>
            <a:ext cx="5242560" cy="2800767"/>
          </a:xfrm>
          <a:prstGeom prst="rect">
            <a:avLst/>
          </a:prstGeom>
        </p:spPr>
        <p:txBody>
          <a:bodyPr wrap="square">
            <a:spAutoFit/>
          </a:bodyPr>
          <a:lstStyle/>
          <a:p>
            <a:pPr marL="342900" indent="-342900">
              <a:buFont typeface="+mj-ea"/>
              <a:buAutoNum type="circleNumDbPlain" startAt="3"/>
            </a:pPr>
            <a:r>
              <a:rPr lang="en-US" altLang="zh-CN" sz="1600" b="1" dirty="0">
                <a:solidFill>
                  <a:srgbClr val="000080"/>
                </a:solidFill>
                <a:latin typeface="仿宋" panose="02010609060101010101" pitchFamily="49" charset="-122"/>
                <a:ea typeface="仿宋" panose="02010609060101010101" pitchFamily="49" charset="-122"/>
              </a:rPr>
              <a:t>k^2(C+1)</a:t>
            </a:r>
            <a:r>
              <a:rPr lang="zh-CN" altLang="en-US" sz="1600" b="1" dirty="0">
                <a:solidFill>
                  <a:srgbClr val="000080"/>
                </a:solidFill>
                <a:latin typeface="仿宋" panose="02010609060101010101" pitchFamily="49" charset="-122"/>
                <a:ea typeface="仿宋" panose="02010609060101010101" pitchFamily="49" charset="-122"/>
              </a:rPr>
              <a:t>个</a:t>
            </a:r>
            <a:r>
              <a:rPr lang="en-US" altLang="zh-CN" sz="1600" b="1" dirty="0">
                <a:solidFill>
                  <a:srgbClr val="000080"/>
                </a:solidFill>
                <a:latin typeface="仿宋" panose="02010609060101010101" pitchFamily="49" charset="-122"/>
                <a:ea typeface="仿宋" panose="02010609060101010101" pitchFamily="49" charset="-122"/>
              </a:rPr>
              <a:t>feature map</a:t>
            </a:r>
            <a:r>
              <a:rPr lang="zh-CN" altLang="en-US" sz="1600" b="1" dirty="0">
                <a:solidFill>
                  <a:srgbClr val="000080"/>
                </a:solidFill>
                <a:latin typeface="仿宋" panose="02010609060101010101" pitchFamily="49" charset="-122"/>
                <a:ea typeface="仿宋" panose="02010609060101010101" pitchFamily="49" charset="-122"/>
              </a:rPr>
              <a:t>的物理意义</a:t>
            </a:r>
            <a:r>
              <a:rPr lang="en-US" altLang="zh-CN" sz="1600" b="1" dirty="0">
                <a:solidFill>
                  <a:srgbClr val="000080"/>
                </a:solidFill>
                <a:latin typeface="仿宋" panose="02010609060101010101" pitchFamily="49" charset="-122"/>
                <a:ea typeface="仿宋" panose="02010609060101010101" pitchFamily="49" charset="-122"/>
              </a:rPr>
              <a:t>:</a:t>
            </a:r>
            <a:r>
              <a:rPr lang="zh-CN" altLang="en-US" sz="1600" dirty="0">
                <a:solidFill>
                  <a:srgbClr val="000080"/>
                </a:solidFill>
                <a:latin typeface="仿宋" panose="02010609060101010101" pitchFamily="49" charset="-122"/>
                <a:ea typeface="仿宋" panose="02010609060101010101" pitchFamily="49" charset="-122"/>
              </a:rPr>
              <a:t> </a:t>
            </a:r>
            <a:r>
              <a:rPr lang="zh-CN" altLang="en-US" sz="1600" dirty="0">
                <a:solidFill>
                  <a:srgbClr val="000000"/>
                </a:solidFill>
                <a:latin typeface="仿宋" panose="02010609060101010101" pitchFamily="49" charset="-122"/>
                <a:ea typeface="仿宋" panose="02010609060101010101" pitchFamily="49" charset="-122"/>
              </a:rPr>
              <a:t>共有</a:t>
            </a:r>
            <a:r>
              <a:rPr lang="en-US" altLang="zh-CN" sz="1600" dirty="0">
                <a:solidFill>
                  <a:srgbClr val="000000"/>
                </a:solidFill>
                <a:latin typeface="仿宋" panose="02010609060101010101" pitchFamily="49" charset="-122"/>
                <a:ea typeface="仿宋" panose="02010609060101010101" pitchFamily="49" charset="-122"/>
              </a:rPr>
              <a:t>k*k = 9</a:t>
            </a:r>
            <a:r>
              <a:rPr lang="zh-CN" altLang="en-US" sz="1600" dirty="0">
                <a:solidFill>
                  <a:srgbClr val="000000"/>
                </a:solidFill>
                <a:latin typeface="仿宋" panose="02010609060101010101" pitchFamily="49" charset="-122"/>
                <a:ea typeface="仿宋" panose="02010609060101010101" pitchFamily="49" charset="-122"/>
              </a:rPr>
              <a:t>个颜色，每个颜色的立体块（</a:t>
            </a:r>
            <a:r>
              <a:rPr lang="en-US" altLang="zh-CN" sz="1600" dirty="0">
                <a:solidFill>
                  <a:srgbClr val="000000"/>
                </a:solidFill>
                <a:latin typeface="仿宋" panose="02010609060101010101" pitchFamily="49" charset="-122"/>
                <a:ea typeface="仿宋" panose="02010609060101010101" pitchFamily="49" charset="-122"/>
              </a:rPr>
              <a:t>W*H*(C+1</a:t>
            </a:r>
            <a:r>
              <a:rPr lang="en-US" altLang="zh-CN" sz="1600" dirty="0" smtClean="0">
                <a:solidFill>
                  <a:srgbClr val="000000"/>
                </a:solidFill>
                <a:latin typeface="仿宋" panose="02010609060101010101" pitchFamily="49" charset="-122"/>
                <a:ea typeface="仿宋" panose="02010609060101010101" pitchFamily="49" charset="-122"/>
              </a:rPr>
              <a:t>)</a:t>
            </a:r>
            <a:r>
              <a:rPr lang="zh-CN" altLang="en-US" sz="1600" dirty="0" smtClean="0">
                <a:solidFill>
                  <a:srgbClr val="000000"/>
                </a:solidFill>
                <a:latin typeface="仿宋" panose="02010609060101010101" pitchFamily="49" charset="-122"/>
                <a:ea typeface="仿宋" panose="02010609060101010101" pitchFamily="49" charset="-122"/>
              </a:rPr>
              <a:t>表示</a:t>
            </a:r>
            <a:r>
              <a:rPr lang="zh-CN" altLang="en-US" sz="1600" dirty="0">
                <a:solidFill>
                  <a:srgbClr val="000000"/>
                </a:solidFill>
                <a:latin typeface="仿宋" panose="02010609060101010101" pitchFamily="49" charset="-122"/>
                <a:ea typeface="仿宋" panose="02010609060101010101" pitchFamily="49" charset="-122"/>
              </a:rPr>
              <a:t>的是不同位置存在目标的概率</a:t>
            </a:r>
            <a:r>
              <a:rPr lang="zh-CN" altLang="en-US" sz="1600" dirty="0" smtClean="0">
                <a:solidFill>
                  <a:srgbClr val="000000"/>
                </a:solidFill>
                <a:latin typeface="仿宋" panose="02010609060101010101" pitchFamily="49" charset="-122"/>
                <a:ea typeface="仿宋" panose="02010609060101010101" pitchFamily="49" charset="-122"/>
              </a:rPr>
              <a:t>值。</a:t>
            </a:r>
            <a:r>
              <a:rPr lang="zh-CN" altLang="en-US" sz="1600" dirty="0">
                <a:solidFill>
                  <a:srgbClr val="000000"/>
                </a:solidFill>
                <a:latin typeface="仿宋" panose="02010609060101010101" pitchFamily="49" charset="-122"/>
                <a:ea typeface="仿宋" panose="02010609060101010101" pitchFamily="49" charset="-122"/>
              </a:rPr>
              <a:t>共有</a:t>
            </a:r>
            <a:r>
              <a:rPr lang="en-US" altLang="zh-CN" sz="1600" dirty="0">
                <a:solidFill>
                  <a:srgbClr val="000000"/>
                </a:solidFill>
                <a:latin typeface="仿宋" panose="02010609060101010101" pitchFamily="49" charset="-122"/>
                <a:ea typeface="仿宋" panose="02010609060101010101" pitchFamily="49" charset="-122"/>
              </a:rPr>
              <a:t>k^2*(C+1)</a:t>
            </a:r>
            <a:r>
              <a:rPr lang="zh-CN" altLang="en-US" sz="1600" dirty="0">
                <a:solidFill>
                  <a:srgbClr val="000000"/>
                </a:solidFill>
                <a:latin typeface="仿宋" panose="02010609060101010101" pitchFamily="49" charset="-122"/>
                <a:ea typeface="仿宋" panose="02010609060101010101" pitchFamily="49" charset="-122"/>
              </a:rPr>
              <a:t>个</a:t>
            </a:r>
            <a:r>
              <a:rPr lang="en-US" altLang="zh-CN" sz="1600" dirty="0">
                <a:solidFill>
                  <a:srgbClr val="000000"/>
                </a:solidFill>
                <a:latin typeface="仿宋" panose="02010609060101010101" pitchFamily="49" charset="-122"/>
                <a:ea typeface="仿宋" panose="02010609060101010101" pitchFamily="49" charset="-122"/>
              </a:rPr>
              <a:t>feature map</a:t>
            </a:r>
            <a:r>
              <a:rPr lang="zh-CN" altLang="en-US" sz="1600" dirty="0">
                <a:solidFill>
                  <a:srgbClr val="000000"/>
                </a:solidFill>
                <a:latin typeface="仿宋" panose="02010609060101010101" pitchFamily="49" charset="-122"/>
                <a:ea typeface="仿宋" panose="02010609060101010101" pitchFamily="49" charset="-122"/>
              </a:rPr>
              <a:t>。</a:t>
            </a:r>
            <a:r>
              <a:rPr lang="zh-CN" altLang="en-US" sz="1600" dirty="0">
                <a:solidFill>
                  <a:srgbClr val="00B0F0"/>
                </a:solidFill>
                <a:latin typeface="仿宋" panose="02010609060101010101" pitchFamily="49" charset="-122"/>
                <a:ea typeface="仿宋" panose="02010609060101010101" pitchFamily="49" charset="-122"/>
              </a:rPr>
              <a:t>每个</a:t>
            </a:r>
            <a:r>
              <a:rPr lang="en-US" altLang="zh-CN" sz="1600" dirty="0">
                <a:solidFill>
                  <a:srgbClr val="00B0F0"/>
                </a:solidFill>
                <a:latin typeface="仿宋" panose="02010609060101010101" pitchFamily="49" charset="-122"/>
                <a:ea typeface="仿宋" panose="02010609060101010101" pitchFamily="49" charset="-122"/>
              </a:rPr>
              <a:t>feature map</a:t>
            </a:r>
            <a:r>
              <a:rPr lang="zh-CN" altLang="en-US" sz="1600" dirty="0">
                <a:solidFill>
                  <a:srgbClr val="00B0F0"/>
                </a:solidFill>
                <a:latin typeface="仿宋" panose="02010609060101010101" pitchFamily="49" charset="-122"/>
                <a:ea typeface="仿宋" panose="02010609060101010101" pitchFamily="49" charset="-122"/>
              </a:rPr>
              <a:t>，</a:t>
            </a:r>
            <a:r>
              <a:rPr lang="en-US" altLang="zh-CN" sz="1600" dirty="0">
                <a:solidFill>
                  <a:srgbClr val="00B0F0"/>
                </a:solidFill>
                <a:latin typeface="仿宋" panose="02010609060101010101" pitchFamily="49" charset="-122"/>
                <a:ea typeface="仿宋" panose="02010609060101010101" pitchFamily="49" charset="-122"/>
              </a:rPr>
              <a:t>z(</a:t>
            </a:r>
            <a:r>
              <a:rPr lang="en-US" altLang="zh-CN" sz="1600" dirty="0" err="1">
                <a:solidFill>
                  <a:srgbClr val="00B0F0"/>
                </a:solidFill>
                <a:latin typeface="仿宋" panose="02010609060101010101" pitchFamily="49" charset="-122"/>
                <a:ea typeface="仿宋" panose="02010609060101010101" pitchFamily="49" charset="-122"/>
              </a:rPr>
              <a:t>i,j,c</a:t>
            </a:r>
            <a:r>
              <a:rPr lang="en-US" altLang="zh-CN" sz="1600" dirty="0">
                <a:solidFill>
                  <a:srgbClr val="00B0F0"/>
                </a:solidFill>
                <a:latin typeface="仿宋" panose="02010609060101010101" pitchFamily="49" charset="-122"/>
                <a:ea typeface="仿宋" panose="02010609060101010101" pitchFamily="49" charset="-122"/>
              </a:rPr>
              <a:t>)</a:t>
            </a:r>
            <a:r>
              <a:rPr lang="zh-CN" altLang="en-US" sz="1600" dirty="0">
                <a:solidFill>
                  <a:srgbClr val="00B0F0"/>
                </a:solidFill>
                <a:latin typeface="仿宋" panose="02010609060101010101" pitchFamily="49" charset="-122"/>
                <a:ea typeface="仿宋" panose="02010609060101010101" pitchFamily="49" charset="-122"/>
              </a:rPr>
              <a:t>是第</a:t>
            </a:r>
            <a:r>
              <a:rPr lang="en-US" altLang="zh-CN" sz="1600" dirty="0" err="1">
                <a:solidFill>
                  <a:srgbClr val="00B0F0"/>
                </a:solidFill>
                <a:latin typeface="仿宋" panose="02010609060101010101" pitchFamily="49" charset="-122"/>
                <a:ea typeface="仿宋" panose="02010609060101010101" pitchFamily="49" charset="-122"/>
              </a:rPr>
              <a:t>i+k</a:t>
            </a:r>
            <a:r>
              <a:rPr lang="en-US" altLang="zh-CN" sz="1600" dirty="0">
                <a:solidFill>
                  <a:srgbClr val="00B0F0"/>
                </a:solidFill>
                <a:latin typeface="仿宋" panose="02010609060101010101" pitchFamily="49" charset="-122"/>
                <a:ea typeface="仿宋" panose="02010609060101010101" pitchFamily="49" charset="-122"/>
              </a:rPr>
              <a:t>(j-1)</a:t>
            </a:r>
            <a:r>
              <a:rPr lang="zh-CN" altLang="en-US" sz="1600" dirty="0">
                <a:solidFill>
                  <a:srgbClr val="00B0F0"/>
                </a:solidFill>
                <a:latin typeface="仿宋" panose="02010609060101010101" pitchFamily="49" charset="-122"/>
                <a:ea typeface="仿宋" panose="02010609060101010101" pitchFamily="49" charset="-122"/>
              </a:rPr>
              <a:t>个立体块上的第</a:t>
            </a:r>
            <a:r>
              <a:rPr lang="en-US" altLang="zh-CN" sz="1600" dirty="0">
                <a:solidFill>
                  <a:srgbClr val="00B0F0"/>
                </a:solidFill>
                <a:latin typeface="仿宋" panose="02010609060101010101" pitchFamily="49" charset="-122"/>
                <a:ea typeface="仿宋" panose="02010609060101010101" pitchFamily="49" charset="-122"/>
              </a:rPr>
              <a:t>c</a:t>
            </a:r>
            <a:r>
              <a:rPr lang="zh-CN" altLang="en-US" sz="1600" dirty="0">
                <a:solidFill>
                  <a:srgbClr val="00B0F0"/>
                </a:solidFill>
                <a:latin typeface="仿宋" panose="02010609060101010101" pitchFamily="49" charset="-122"/>
                <a:ea typeface="仿宋" panose="02010609060101010101" pitchFamily="49" charset="-122"/>
              </a:rPr>
              <a:t>个</a:t>
            </a:r>
            <a:r>
              <a:rPr lang="en-US" altLang="zh-CN" sz="1600" dirty="0">
                <a:solidFill>
                  <a:srgbClr val="00B0F0"/>
                </a:solidFill>
                <a:latin typeface="仿宋" panose="02010609060101010101" pitchFamily="49" charset="-122"/>
                <a:ea typeface="仿宋" panose="02010609060101010101" pitchFamily="49" charset="-122"/>
              </a:rPr>
              <a:t>map</a:t>
            </a:r>
            <a:r>
              <a:rPr lang="zh-CN" altLang="en-US" sz="1600" dirty="0">
                <a:solidFill>
                  <a:srgbClr val="00B0F0"/>
                </a:solidFill>
                <a:latin typeface="仿宋" panose="02010609060101010101" pitchFamily="49" charset="-122"/>
                <a:ea typeface="仿宋" panose="02010609060101010101" pitchFamily="49" charset="-122"/>
              </a:rPr>
              <a:t>（</a:t>
            </a:r>
            <a:r>
              <a:rPr lang="en-US" altLang="zh-CN" sz="1600" dirty="0">
                <a:solidFill>
                  <a:srgbClr val="00B0F0"/>
                </a:solidFill>
                <a:latin typeface="仿宋" panose="02010609060101010101" pitchFamily="49" charset="-122"/>
                <a:ea typeface="仿宋" panose="02010609060101010101" pitchFamily="49" charset="-122"/>
              </a:rPr>
              <a:t>1&lt;= </a:t>
            </a:r>
            <a:r>
              <a:rPr lang="en-US" altLang="zh-CN" sz="1600" dirty="0" err="1">
                <a:solidFill>
                  <a:srgbClr val="00B0F0"/>
                </a:solidFill>
                <a:latin typeface="仿宋" panose="02010609060101010101" pitchFamily="49" charset="-122"/>
                <a:ea typeface="仿宋" panose="02010609060101010101" pitchFamily="49" charset="-122"/>
              </a:rPr>
              <a:t>i,j</a:t>
            </a:r>
            <a:r>
              <a:rPr lang="en-US" altLang="zh-CN" sz="1600" dirty="0">
                <a:solidFill>
                  <a:srgbClr val="00B0F0"/>
                </a:solidFill>
                <a:latin typeface="仿宋" panose="02010609060101010101" pitchFamily="49" charset="-122"/>
                <a:ea typeface="仿宋" panose="02010609060101010101" pitchFamily="49" charset="-122"/>
              </a:rPr>
              <a:t> &lt;=3</a:t>
            </a:r>
            <a:r>
              <a:rPr lang="zh-CN" altLang="en-US" sz="1600" dirty="0">
                <a:solidFill>
                  <a:srgbClr val="00B0F0"/>
                </a:solidFill>
                <a:latin typeface="仿宋" panose="02010609060101010101" pitchFamily="49" charset="-122"/>
                <a:ea typeface="仿宋" panose="02010609060101010101" pitchFamily="49" charset="-122"/>
              </a:rPr>
              <a:t>）。</a:t>
            </a:r>
            <a:r>
              <a:rPr lang="en-US" altLang="zh-CN" sz="1600" dirty="0">
                <a:solidFill>
                  <a:srgbClr val="00B0F0"/>
                </a:solidFill>
                <a:latin typeface="仿宋" panose="02010609060101010101" pitchFamily="49" charset="-122"/>
                <a:ea typeface="仿宋" panose="02010609060101010101" pitchFamily="49" charset="-122"/>
              </a:rPr>
              <a:t>(</a:t>
            </a:r>
            <a:r>
              <a:rPr lang="en-US" altLang="zh-CN" sz="1600" dirty="0" err="1">
                <a:solidFill>
                  <a:srgbClr val="00B0F0"/>
                </a:solidFill>
                <a:latin typeface="仿宋" panose="02010609060101010101" pitchFamily="49" charset="-122"/>
                <a:ea typeface="仿宋" panose="02010609060101010101" pitchFamily="49" charset="-122"/>
              </a:rPr>
              <a:t>i,j</a:t>
            </a:r>
            <a:r>
              <a:rPr lang="en-US" altLang="zh-CN" sz="1600" dirty="0">
                <a:solidFill>
                  <a:srgbClr val="00B0F0"/>
                </a:solidFill>
                <a:latin typeface="仿宋" panose="02010609060101010101" pitchFamily="49" charset="-122"/>
                <a:ea typeface="仿宋" panose="02010609060101010101" pitchFamily="49" charset="-122"/>
              </a:rPr>
              <a:t>)</a:t>
            </a:r>
            <a:r>
              <a:rPr lang="zh-CN" altLang="en-US" sz="1600" dirty="0">
                <a:solidFill>
                  <a:srgbClr val="00B0F0"/>
                </a:solidFill>
                <a:latin typeface="仿宋" panose="02010609060101010101" pitchFamily="49" charset="-122"/>
                <a:ea typeface="仿宋" panose="02010609060101010101" pitchFamily="49" charset="-122"/>
              </a:rPr>
              <a:t>决定了</a:t>
            </a:r>
            <a:r>
              <a:rPr lang="en-US" altLang="zh-CN" sz="1600" dirty="0">
                <a:solidFill>
                  <a:srgbClr val="00B0F0"/>
                </a:solidFill>
                <a:latin typeface="仿宋" panose="02010609060101010101" pitchFamily="49" charset="-122"/>
                <a:ea typeface="仿宋" panose="02010609060101010101" pitchFamily="49" charset="-122"/>
              </a:rPr>
              <a:t>9</a:t>
            </a:r>
            <a:r>
              <a:rPr lang="zh-CN" altLang="en-US" sz="1600" dirty="0">
                <a:solidFill>
                  <a:srgbClr val="00B0F0"/>
                </a:solidFill>
                <a:latin typeface="仿宋" panose="02010609060101010101" pitchFamily="49" charset="-122"/>
                <a:ea typeface="仿宋" panose="02010609060101010101" pitchFamily="49" charset="-122"/>
              </a:rPr>
              <a:t>种位置的某一种位置，假设为左上角位置（</a:t>
            </a:r>
            <a:r>
              <a:rPr lang="en-US" altLang="zh-CN" sz="1600" dirty="0" err="1">
                <a:solidFill>
                  <a:srgbClr val="00B0F0"/>
                </a:solidFill>
                <a:latin typeface="仿宋" panose="02010609060101010101" pitchFamily="49" charset="-122"/>
                <a:ea typeface="仿宋" panose="02010609060101010101" pitchFamily="49" charset="-122"/>
              </a:rPr>
              <a:t>i</a:t>
            </a:r>
            <a:r>
              <a:rPr lang="en-US" altLang="zh-CN" sz="1600" dirty="0">
                <a:solidFill>
                  <a:srgbClr val="00B0F0"/>
                </a:solidFill>
                <a:latin typeface="仿宋" panose="02010609060101010101" pitchFamily="49" charset="-122"/>
                <a:ea typeface="仿宋" panose="02010609060101010101" pitchFamily="49" charset="-122"/>
              </a:rPr>
              <a:t>=j=1</a:t>
            </a:r>
            <a:r>
              <a:rPr lang="zh-CN" altLang="en-US" sz="1600" dirty="0">
                <a:solidFill>
                  <a:srgbClr val="00B0F0"/>
                </a:solidFill>
                <a:latin typeface="仿宋" panose="02010609060101010101" pitchFamily="49" charset="-122"/>
                <a:ea typeface="仿宋" panose="02010609060101010101" pitchFamily="49" charset="-122"/>
              </a:rPr>
              <a:t>），</a:t>
            </a:r>
            <a:r>
              <a:rPr lang="en-US" altLang="zh-CN" sz="1600" dirty="0">
                <a:solidFill>
                  <a:srgbClr val="00B0F0"/>
                </a:solidFill>
                <a:latin typeface="仿宋" panose="02010609060101010101" pitchFamily="49" charset="-122"/>
                <a:ea typeface="仿宋" panose="02010609060101010101" pitchFamily="49" charset="-122"/>
              </a:rPr>
              <a:t>c</a:t>
            </a:r>
            <a:r>
              <a:rPr lang="zh-CN" altLang="en-US" sz="1600" dirty="0">
                <a:solidFill>
                  <a:srgbClr val="00B0F0"/>
                </a:solidFill>
                <a:latin typeface="仿宋" panose="02010609060101010101" pitchFamily="49" charset="-122"/>
                <a:ea typeface="仿宋" panose="02010609060101010101" pitchFamily="49" charset="-122"/>
              </a:rPr>
              <a:t>决定了哪一类，假设为</a:t>
            </a:r>
            <a:r>
              <a:rPr lang="en-US" altLang="zh-CN" sz="1600" dirty="0">
                <a:solidFill>
                  <a:srgbClr val="00B0F0"/>
                </a:solidFill>
                <a:latin typeface="仿宋" panose="02010609060101010101" pitchFamily="49" charset="-122"/>
                <a:ea typeface="仿宋" panose="02010609060101010101" pitchFamily="49" charset="-122"/>
              </a:rPr>
              <a:t>person</a:t>
            </a:r>
            <a:r>
              <a:rPr lang="zh-CN" altLang="en-US" sz="1600" dirty="0">
                <a:solidFill>
                  <a:srgbClr val="00B0F0"/>
                </a:solidFill>
                <a:latin typeface="仿宋" panose="02010609060101010101" pitchFamily="49" charset="-122"/>
                <a:ea typeface="仿宋" panose="02010609060101010101" pitchFamily="49" charset="-122"/>
              </a:rPr>
              <a:t>类。在</a:t>
            </a:r>
            <a:r>
              <a:rPr lang="en-US" altLang="zh-CN" sz="1600" dirty="0">
                <a:solidFill>
                  <a:srgbClr val="00B0F0"/>
                </a:solidFill>
                <a:latin typeface="仿宋" panose="02010609060101010101" pitchFamily="49" charset="-122"/>
                <a:ea typeface="仿宋" panose="02010609060101010101" pitchFamily="49" charset="-122"/>
              </a:rPr>
              <a:t>z(</a:t>
            </a:r>
            <a:r>
              <a:rPr lang="en-US" altLang="zh-CN" sz="1600" dirty="0" err="1">
                <a:solidFill>
                  <a:srgbClr val="00B0F0"/>
                </a:solidFill>
                <a:latin typeface="仿宋" panose="02010609060101010101" pitchFamily="49" charset="-122"/>
                <a:ea typeface="仿宋" panose="02010609060101010101" pitchFamily="49" charset="-122"/>
              </a:rPr>
              <a:t>i,j,c</a:t>
            </a:r>
            <a:r>
              <a:rPr lang="en-US" altLang="zh-CN" sz="1600" dirty="0">
                <a:solidFill>
                  <a:srgbClr val="00B0F0"/>
                </a:solidFill>
                <a:latin typeface="仿宋" panose="02010609060101010101" pitchFamily="49" charset="-122"/>
                <a:ea typeface="仿宋" panose="02010609060101010101" pitchFamily="49" charset="-122"/>
              </a:rPr>
              <a:t>)</a:t>
            </a:r>
            <a:r>
              <a:rPr lang="zh-CN" altLang="en-US" sz="1600" dirty="0">
                <a:solidFill>
                  <a:srgbClr val="00B0F0"/>
                </a:solidFill>
                <a:latin typeface="仿宋" panose="02010609060101010101" pitchFamily="49" charset="-122"/>
                <a:ea typeface="仿宋" panose="02010609060101010101" pitchFamily="49" charset="-122"/>
              </a:rPr>
              <a:t>这个</a:t>
            </a:r>
            <a:r>
              <a:rPr lang="en-US" altLang="zh-CN" sz="1600" dirty="0">
                <a:solidFill>
                  <a:srgbClr val="00B0F0"/>
                </a:solidFill>
                <a:latin typeface="仿宋" panose="02010609060101010101" pitchFamily="49" charset="-122"/>
                <a:ea typeface="仿宋" panose="02010609060101010101" pitchFamily="49" charset="-122"/>
              </a:rPr>
              <a:t>feature map</a:t>
            </a:r>
            <a:r>
              <a:rPr lang="zh-CN" altLang="en-US" sz="1600" dirty="0">
                <a:solidFill>
                  <a:srgbClr val="00B0F0"/>
                </a:solidFill>
                <a:latin typeface="仿宋" panose="02010609060101010101" pitchFamily="49" charset="-122"/>
                <a:ea typeface="仿宋" panose="02010609060101010101" pitchFamily="49" charset="-122"/>
              </a:rPr>
              <a:t>上的某一个像素的位置是（</a:t>
            </a:r>
            <a:r>
              <a:rPr lang="en-US" altLang="zh-CN" sz="1600" dirty="0" err="1">
                <a:solidFill>
                  <a:srgbClr val="00B0F0"/>
                </a:solidFill>
                <a:latin typeface="仿宋" panose="02010609060101010101" pitchFamily="49" charset="-122"/>
                <a:ea typeface="仿宋" panose="02010609060101010101" pitchFamily="49" charset="-122"/>
              </a:rPr>
              <a:t>x,y</a:t>
            </a:r>
            <a:r>
              <a:rPr lang="zh-CN" altLang="en-US" sz="1600" dirty="0">
                <a:solidFill>
                  <a:srgbClr val="00B0F0"/>
                </a:solidFill>
                <a:latin typeface="仿宋" panose="02010609060101010101" pitchFamily="49" charset="-122"/>
                <a:ea typeface="仿宋" panose="02010609060101010101" pitchFamily="49" charset="-122"/>
              </a:rPr>
              <a:t>），像素值是</a:t>
            </a:r>
            <a:r>
              <a:rPr lang="en-US" altLang="zh-CN" sz="1600" dirty="0">
                <a:solidFill>
                  <a:srgbClr val="00B0F0"/>
                </a:solidFill>
                <a:latin typeface="仿宋" panose="02010609060101010101" pitchFamily="49" charset="-122"/>
                <a:ea typeface="仿宋" panose="02010609060101010101" pitchFamily="49" charset="-122"/>
              </a:rPr>
              <a:t>value</a:t>
            </a:r>
            <a:r>
              <a:rPr lang="zh-CN" altLang="en-US" sz="1600" dirty="0">
                <a:solidFill>
                  <a:srgbClr val="00B0F0"/>
                </a:solidFill>
                <a:latin typeface="仿宋" panose="02010609060101010101" pitchFamily="49" charset="-122"/>
                <a:ea typeface="仿宋" panose="02010609060101010101" pitchFamily="49" charset="-122"/>
              </a:rPr>
              <a:t>，则</a:t>
            </a:r>
            <a:r>
              <a:rPr lang="en-US" altLang="zh-CN" sz="1600" dirty="0">
                <a:solidFill>
                  <a:srgbClr val="00B0F0"/>
                </a:solidFill>
                <a:latin typeface="仿宋" panose="02010609060101010101" pitchFamily="49" charset="-122"/>
                <a:ea typeface="仿宋" panose="02010609060101010101" pitchFamily="49" charset="-122"/>
              </a:rPr>
              <a:t>value</a:t>
            </a:r>
            <a:r>
              <a:rPr lang="zh-CN" altLang="en-US" sz="1600" dirty="0">
                <a:solidFill>
                  <a:srgbClr val="00B0F0"/>
                </a:solidFill>
                <a:latin typeface="仿宋" panose="02010609060101010101" pitchFamily="49" charset="-122"/>
                <a:ea typeface="仿宋" panose="02010609060101010101" pitchFamily="49" charset="-122"/>
              </a:rPr>
              <a:t>表示的是原图对应的</a:t>
            </a:r>
            <a:r>
              <a:rPr lang="en-US" altLang="zh-CN" sz="1600" dirty="0">
                <a:solidFill>
                  <a:srgbClr val="00B0F0"/>
                </a:solidFill>
                <a:latin typeface="仿宋" panose="02010609060101010101" pitchFamily="49" charset="-122"/>
                <a:ea typeface="仿宋" panose="02010609060101010101" pitchFamily="49" charset="-122"/>
              </a:rPr>
              <a:t>(</a:t>
            </a:r>
            <a:r>
              <a:rPr lang="en-US" altLang="zh-CN" sz="1600" dirty="0" err="1">
                <a:solidFill>
                  <a:srgbClr val="00B0F0"/>
                </a:solidFill>
                <a:latin typeface="仿宋" panose="02010609060101010101" pitchFamily="49" charset="-122"/>
                <a:ea typeface="仿宋" panose="02010609060101010101" pitchFamily="49" charset="-122"/>
              </a:rPr>
              <a:t>x,y</a:t>
            </a:r>
            <a:r>
              <a:rPr lang="en-US" altLang="zh-CN" sz="1600" dirty="0">
                <a:solidFill>
                  <a:srgbClr val="00B0F0"/>
                </a:solidFill>
                <a:latin typeface="仿宋" panose="02010609060101010101" pitchFamily="49" charset="-122"/>
                <a:ea typeface="仿宋" panose="02010609060101010101" pitchFamily="49" charset="-122"/>
              </a:rPr>
              <a:t>)</a:t>
            </a:r>
            <a:r>
              <a:rPr lang="zh-CN" altLang="en-US" sz="1600" dirty="0">
                <a:solidFill>
                  <a:srgbClr val="00B0F0"/>
                </a:solidFill>
                <a:latin typeface="仿宋" panose="02010609060101010101" pitchFamily="49" charset="-122"/>
                <a:ea typeface="仿宋" panose="02010609060101010101" pitchFamily="49" charset="-122"/>
              </a:rPr>
              <a:t>这个位置上可能是人（</a:t>
            </a:r>
            <a:r>
              <a:rPr lang="en-US" altLang="zh-CN" sz="1600" dirty="0">
                <a:solidFill>
                  <a:srgbClr val="00B0F0"/>
                </a:solidFill>
                <a:latin typeface="仿宋" panose="02010609060101010101" pitchFamily="49" charset="-122"/>
                <a:ea typeface="仿宋" panose="02010609060101010101" pitchFamily="49" charset="-122"/>
              </a:rPr>
              <a:t>c=‘person’</a:t>
            </a:r>
            <a:r>
              <a:rPr lang="zh-CN" altLang="en-US" sz="1600" dirty="0">
                <a:solidFill>
                  <a:srgbClr val="00B0F0"/>
                </a:solidFill>
                <a:latin typeface="仿宋" panose="02010609060101010101" pitchFamily="49" charset="-122"/>
                <a:ea typeface="仿宋" panose="02010609060101010101" pitchFamily="49" charset="-122"/>
              </a:rPr>
              <a:t>）且是人的左上部位（</a:t>
            </a:r>
            <a:r>
              <a:rPr lang="en-US" altLang="zh-CN" sz="1600" dirty="0" err="1">
                <a:solidFill>
                  <a:srgbClr val="00B0F0"/>
                </a:solidFill>
                <a:latin typeface="仿宋" panose="02010609060101010101" pitchFamily="49" charset="-122"/>
                <a:ea typeface="仿宋" panose="02010609060101010101" pitchFamily="49" charset="-122"/>
              </a:rPr>
              <a:t>i</a:t>
            </a:r>
            <a:r>
              <a:rPr lang="en-US" altLang="zh-CN" sz="1600" dirty="0">
                <a:solidFill>
                  <a:srgbClr val="00B0F0"/>
                </a:solidFill>
                <a:latin typeface="仿宋" panose="02010609060101010101" pitchFamily="49" charset="-122"/>
                <a:ea typeface="仿宋" panose="02010609060101010101" pitchFamily="49" charset="-122"/>
              </a:rPr>
              <a:t>=j=1</a:t>
            </a:r>
            <a:r>
              <a:rPr lang="zh-CN" altLang="en-US" sz="1600" dirty="0">
                <a:solidFill>
                  <a:srgbClr val="00B0F0"/>
                </a:solidFill>
                <a:latin typeface="仿宋" panose="02010609060101010101" pitchFamily="49" charset="-122"/>
                <a:ea typeface="仿宋" panose="02010609060101010101" pitchFamily="49" charset="-122"/>
              </a:rPr>
              <a:t>）的概率值。</a:t>
            </a:r>
          </a:p>
        </p:txBody>
      </p:sp>
    </p:spTree>
    <p:extLst>
      <p:ext uri="{BB962C8B-B14F-4D97-AF65-F5344CB8AC3E}">
        <p14:creationId xmlns:p14="http://schemas.microsoft.com/office/powerpoint/2010/main" val="1275015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76216" y="290126"/>
            <a:ext cx="7056120" cy="5755422"/>
          </a:xfrm>
          <a:prstGeom prst="rect">
            <a:avLst/>
          </a:prstGeom>
        </p:spPr>
        <p:txBody>
          <a:bodyPr wrap="square">
            <a:spAutoFit/>
          </a:bodyPr>
          <a:lstStyle/>
          <a:p>
            <a:pPr marL="342900" indent="-342900">
              <a:buFont typeface="+mj-ea"/>
              <a:buAutoNum type="circleNumDbPlain" startAt="4"/>
            </a:pPr>
            <a:r>
              <a:rPr lang="en-US" altLang="zh-CN" sz="1600" b="1" dirty="0">
                <a:solidFill>
                  <a:srgbClr val="000080"/>
                </a:solidFill>
                <a:latin typeface="仿宋" panose="02010609060101010101" pitchFamily="49" charset="-122"/>
                <a:ea typeface="仿宋" panose="02010609060101010101" pitchFamily="49" charset="-122"/>
              </a:rPr>
              <a:t>ROI pooling</a:t>
            </a:r>
            <a:r>
              <a:rPr lang="en-US" altLang="zh-CN" sz="1600" b="1" dirty="0">
                <a:latin typeface="仿宋" panose="02010609060101010101" pitchFamily="49" charset="-122"/>
                <a:ea typeface="仿宋" panose="02010609060101010101" pitchFamily="49" charset="-122"/>
              </a:rPr>
              <a:t>: </a:t>
            </a:r>
            <a:r>
              <a:rPr lang="zh-CN" altLang="en-US" sz="1600" dirty="0">
                <a:solidFill>
                  <a:srgbClr val="000000"/>
                </a:solidFill>
                <a:latin typeface="仿宋" panose="02010609060101010101" pitchFamily="49" charset="-122"/>
                <a:ea typeface="仿宋" panose="02010609060101010101" pitchFamily="49" charset="-122"/>
              </a:rPr>
              <a:t>就是</a:t>
            </a:r>
            <a:r>
              <a:rPr lang="en-US" altLang="zh-CN" sz="1600" dirty="0">
                <a:solidFill>
                  <a:srgbClr val="000000"/>
                </a:solidFill>
                <a:latin typeface="仿宋" panose="02010609060101010101" pitchFamily="49" charset="-122"/>
                <a:ea typeface="仿宋" panose="02010609060101010101" pitchFamily="49" charset="-122"/>
              </a:rPr>
              <a:t>faster RCNN</a:t>
            </a:r>
            <a:r>
              <a:rPr lang="zh-CN" altLang="en-US" sz="1600" dirty="0">
                <a:solidFill>
                  <a:srgbClr val="000000"/>
                </a:solidFill>
                <a:latin typeface="仿宋" panose="02010609060101010101" pitchFamily="49" charset="-122"/>
                <a:ea typeface="仿宋" panose="02010609060101010101" pitchFamily="49" charset="-122"/>
              </a:rPr>
              <a:t>中的</a:t>
            </a:r>
            <a:r>
              <a:rPr lang="en-US" altLang="zh-CN" sz="1600" dirty="0">
                <a:solidFill>
                  <a:srgbClr val="000000"/>
                </a:solidFill>
                <a:latin typeface="仿宋" panose="02010609060101010101" pitchFamily="49" charset="-122"/>
                <a:ea typeface="仿宋" panose="02010609060101010101" pitchFamily="49" charset="-122"/>
              </a:rPr>
              <a:t>ROI pooling</a:t>
            </a:r>
            <a:r>
              <a:rPr lang="zh-CN" altLang="en-US" sz="1600" dirty="0">
                <a:solidFill>
                  <a:srgbClr val="000000"/>
                </a:solidFill>
                <a:latin typeface="仿宋" panose="02010609060101010101" pitchFamily="49" charset="-122"/>
                <a:ea typeface="仿宋" panose="02010609060101010101" pitchFamily="49" charset="-122"/>
              </a:rPr>
              <a:t>，也就是一层的</a:t>
            </a:r>
            <a:r>
              <a:rPr lang="en-US" altLang="zh-CN" sz="1600" dirty="0">
                <a:solidFill>
                  <a:srgbClr val="000000"/>
                </a:solidFill>
                <a:latin typeface="仿宋" panose="02010609060101010101" pitchFamily="49" charset="-122"/>
                <a:ea typeface="仿宋" panose="02010609060101010101" pitchFamily="49" charset="-122"/>
              </a:rPr>
              <a:t>SPP</a:t>
            </a:r>
            <a:r>
              <a:rPr lang="zh-CN" altLang="en-US" sz="1600" dirty="0">
                <a:solidFill>
                  <a:srgbClr val="000000"/>
                </a:solidFill>
                <a:latin typeface="仿宋" panose="02010609060101010101" pitchFamily="49" charset="-122"/>
                <a:ea typeface="仿宋" panose="02010609060101010101" pitchFamily="49" charset="-122"/>
              </a:rPr>
              <a:t>结构。主要用来将不同大小的</a:t>
            </a:r>
            <a:r>
              <a:rPr lang="en-US" altLang="zh-CN" sz="1600" dirty="0">
                <a:solidFill>
                  <a:srgbClr val="000000"/>
                </a:solidFill>
                <a:latin typeface="仿宋" panose="02010609060101010101" pitchFamily="49" charset="-122"/>
                <a:ea typeface="仿宋" panose="02010609060101010101" pitchFamily="49" charset="-122"/>
              </a:rPr>
              <a:t>ROI</a:t>
            </a:r>
            <a:r>
              <a:rPr lang="zh-CN" altLang="en-US" sz="1600" dirty="0">
                <a:solidFill>
                  <a:srgbClr val="000000"/>
                </a:solidFill>
                <a:latin typeface="仿宋" panose="02010609060101010101" pitchFamily="49" charset="-122"/>
                <a:ea typeface="仿宋" panose="02010609060101010101" pitchFamily="49" charset="-122"/>
              </a:rPr>
              <a:t>对应的</a:t>
            </a:r>
            <a:r>
              <a:rPr lang="en-US" altLang="zh-CN" sz="1600" dirty="0">
                <a:solidFill>
                  <a:srgbClr val="000000"/>
                </a:solidFill>
                <a:latin typeface="仿宋" panose="02010609060101010101" pitchFamily="49" charset="-122"/>
                <a:ea typeface="仿宋" panose="02010609060101010101" pitchFamily="49" charset="-122"/>
              </a:rPr>
              <a:t>feature map</a:t>
            </a:r>
            <a:r>
              <a:rPr lang="zh-CN" altLang="en-US" sz="1600" dirty="0">
                <a:solidFill>
                  <a:srgbClr val="000000"/>
                </a:solidFill>
                <a:latin typeface="仿宋" panose="02010609060101010101" pitchFamily="49" charset="-122"/>
                <a:ea typeface="仿宋" panose="02010609060101010101" pitchFamily="49" charset="-122"/>
              </a:rPr>
              <a:t>映射成同样维度的特征，思路是不论对多大的</a:t>
            </a:r>
            <a:r>
              <a:rPr lang="en-US" altLang="zh-CN" sz="1600" dirty="0">
                <a:solidFill>
                  <a:srgbClr val="000000"/>
                </a:solidFill>
                <a:latin typeface="仿宋" panose="02010609060101010101" pitchFamily="49" charset="-122"/>
                <a:ea typeface="仿宋" panose="02010609060101010101" pitchFamily="49" charset="-122"/>
              </a:rPr>
              <a:t>ROI</a:t>
            </a:r>
            <a:r>
              <a:rPr lang="zh-CN" altLang="en-US" sz="1600" dirty="0">
                <a:solidFill>
                  <a:srgbClr val="000000"/>
                </a:solidFill>
                <a:latin typeface="仿宋" panose="02010609060101010101" pitchFamily="49" charset="-122"/>
                <a:ea typeface="仿宋" panose="02010609060101010101" pitchFamily="49" charset="-122"/>
              </a:rPr>
              <a:t>，规定在上面画一个</a:t>
            </a:r>
            <a:r>
              <a:rPr lang="en-US" altLang="zh-CN" sz="1600" dirty="0">
                <a:solidFill>
                  <a:srgbClr val="000000"/>
                </a:solidFill>
                <a:latin typeface="仿宋" panose="02010609060101010101" pitchFamily="49" charset="-122"/>
                <a:ea typeface="仿宋" panose="02010609060101010101" pitchFamily="49" charset="-122"/>
              </a:rPr>
              <a:t>n*n </a:t>
            </a:r>
            <a:r>
              <a:rPr lang="zh-CN" altLang="en-US" sz="1600" dirty="0">
                <a:solidFill>
                  <a:srgbClr val="000000"/>
                </a:solidFill>
                <a:latin typeface="仿宋" panose="02010609060101010101" pitchFamily="49" charset="-122"/>
                <a:ea typeface="仿宋" panose="02010609060101010101" pitchFamily="49" charset="-122"/>
              </a:rPr>
              <a:t>个</a:t>
            </a:r>
            <a:r>
              <a:rPr lang="en-US" altLang="zh-CN" sz="1600" dirty="0">
                <a:solidFill>
                  <a:srgbClr val="000000"/>
                </a:solidFill>
                <a:latin typeface="仿宋" panose="02010609060101010101" pitchFamily="49" charset="-122"/>
                <a:ea typeface="仿宋" panose="02010609060101010101" pitchFamily="49" charset="-122"/>
              </a:rPr>
              <a:t>bin</a:t>
            </a:r>
            <a:r>
              <a:rPr lang="zh-CN" altLang="en-US" sz="1600" dirty="0">
                <a:solidFill>
                  <a:srgbClr val="000000"/>
                </a:solidFill>
                <a:latin typeface="仿宋" panose="02010609060101010101" pitchFamily="49" charset="-122"/>
                <a:ea typeface="仿宋" panose="02010609060101010101" pitchFamily="49" charset="-122"/>
              </a:rPr>
              <a:t>的网格，每个网格里的所有像素值做一个</a:t>
            </a:r>
            <a:r>
              <a:rPr lang="en-US" altLang="zh-CN" sz="1600" dirty="0">
                <a:solidFill>
                  <a:srgbClr val="000000"/>
                </a:solidFill>
                <a:latin typeface="仿宋" panose="02010609060101010101" pitchFamily="49" charset="-122"/>
                <a:ea typeface="仿宋" panose="02010609060101010101" pitchFamily="49" charset="-122"/>
              </a:rPr>
              <a:t>pooling</a:t>
            </a:r>
            <a:r>
              <a:rPr lang="zh-CN" altLang="en-US" sz="1600" dirty="0">
                <a:solidFill>
                  <a:srgbClr val="000000"/>
                </a:solidFill>
                <a:latin typeface="仿宋" panose="02010609060101010101" pitchFamily="49" charset="-122"/>
                <a:ea typeface="仿宋" panose="02010609060101010101" pitchFamily="49" charset="-122"/>
              </a:rPr>
              <a:t>（平均），这样不论图像多大，</a:t>
            </a:r>
            <a:r>
              <a:rPr lang="en-US" altLang="zh-CN" sz="1600" dirty="0">
                <a:solidFill>
                  <a:srgbClr val="000000"/>
                </a:solidFill>
                <a:latin typeface="仿宋" panose="02010609060101010101" pitchFamily="49" charset="-122"/>
                <a:ea typeface="仿宋" panose="02010609060101010101" pitchFamily="49" charset="-122"/>
              </a:rPr>
              <a:t>pooling</a:t>
            </a:r>
            <a:r>
              <a:rPr lang="zh-CN" altLang="en-US" sz="1600" dirty="0">
                <a:solidFill>
                  <a:srgbClr val="000000"/>
                </a:solidFill>
                <a:latin typeface="仿宋" panose="02010609060101010101" pitchFamily="49" charset="-122"/>
                <a:ea typeface="仿宋" panose="02010609060101010101" pitchFamily="49" charset="-122"/>
              </a:rPr>
              <a:t>后的</a:t>
            </a:r>
            <a:r>
              <a:rPr lang="en-US" altLang="zh-CN" sz="1600" dirty="0">
                <a:solidFill>
                  <a:srgbClr val="000000"/>
                </a:solidFill>
                <a:latin typeface="仿宋" panose="02010609060101010101" pitchFamily="49" charset="-122"/>
                <a:ea typeface="仿宋" panose="02010609060101010101" pitchFamily="49" charset="-122"/>
              </a:rPr>
              <a:t>ROI</a:t>
            </a:r>
            <a:r>
              <a:rPr lang="zh-CN" altLang="en-US" sz="1600" dirty="0">
                <a:solidFill>
                  <a:srgbClr val="000000"/>
                </a:solidFill>
                <a:latin typeface="仿宋" panose="02010609060101010101" pitchFamily="49" charset="-122"/>
                <a:ea typeface="仿宋" panose="02010609060101010101" pitchFamily="49" charset="-122"/>
              </a:rPr>
              <a:t>特征维度都是</a:t>
            </a:r>
            <a:r>
              <a:rPr lang="en-US" altLang="zh-CN" sz="1600" dirty="0">
                <a:solidFill>
                  <a:srgbClr val="000000"/>
                </a:solidFill>
                <a:latin typeface="仿宋" panose="02010609060101010101" pitchFamily="49" charset="-122"/>
                <a:ea typeface="仿宋" panose="02010609060101010101" pitchFamily="49" charset="-122"/>
              </a:rPr>
              <a:t>n*n</a:t>
            </a:r>
            <a:r>
              <a:rPr lang="zh-CN" altLang="en-US" sz="1600" dirty="0">
                <a:solidFill>
                  <a:srgbClr val="000000"/>
                </a:solidFill>
                <a:latin typeface="仿宋" panose="02010609060101010101" pitchFamily="49" charset="-122"/>
                <a:ea typeface="仿宋" panose="02010609060101010101" pitchFamily="49" charset="-122"/>
              </a:rPr>
              <a:t>。注意一点</a:t>
            </a:r>
            <a:r>
              <a:rPr lang="en-US" altLang="zh-CN" sz="1600" dirty="0">
                <a:solidFill>
                  <a:srgbClr val="000000"/>
                </a:solidFill>
                <a:latin typeface="仿宋" panose="02010609060101010101" pitchFamily="49" charset="-122"/>
                <a:ea typeface="仿宋" panose="02010609060101010101" pitchFamily="49" charset="-122"/>
              </a:rPr>
              <a:t>ROI pooling</a:t>
            </a:r>
            <a:r>
              <a:rPr lang="zh-CN" altLang="en-US" sz="1600" dirty="0">
                <a:solidFill>
                  <a:srgbClr val="000000"/>
                </a:solidFill>
                <a:latin typeface="仿宋" panose="02010609060101010101" pitchFamily="49" charset="-122"/>
                <a:ea typeface="仿宋" panose="02010609060101010101" pitchFamily="49" charset="-122"/>
              </a:rPr>
              <a:t>是每个</a:t>
            </a:r>
            <a:r>
              <a:rPr lang="en-US" altLang="zh-CN" sz="1600" dirty="0">
                <a:solidFill>
                  <a:srgbClr val="000000"/>
                </a:solidFill>
                <a:latin typeface="仿宋" panose="02010609060101010101" pitchFamily="49" charset="-122"/>
                <a:ea typeface="仿宋" panose="02010609060101010101" pitchFamily="49" charset="-122"/>
              </a:rPr>
              <a:t>feature map</a:t>
            </a:r>
            <a:r>
              <a:rPr lang="zh-CN" altLang="en-US" sz="1600" dirty="0">
                <a:solidFill>
                  <a:srgbClr val="000000"/>
                </a:solidFill>
                <a:latin typeface="仿宋" panose="02010609060101010101" pitchFamily="49" charset="-122"/>
                <a:ea typeface="仿宋" panose="02010609060101010101" pitchFamily="49" charset="-122"/>
              </a:rPr>
              <a:t>单独做，不是多个</a:t>
            </a:r>
            <a:r>
              <a:rPr lang="en-US" altLang="zh-CN" sz="1600" dirty="0">
                <a:solidFill>
                  <a:srgbClr val="000000"/>
                </a:solidFill>
                <a:latin typeface="仿宋" panose="02010609060101010101" pitchFamily="49" charset="-122"/>
                <a:ea typeface="仿宋" panose="02010609060101010101" pitchFamily="49" charset="-122"/>
              </a:rPr>
              <a:t>channel</a:t>
            </a:r>
            <a:r>
              <a:rPr lang="zh-CN" altLang="en-US" sz="1600" dirty="0">
                <a:solidFill>
                  <a:srgbClr val="000000"/>
                </a:solidFill>
                <a:latin typeface="仿宋" panose="02010609060101010101" pitchFamily="49" charset="-122"/>
                <a:ea typeface="仿宋" panose="02010609060101010101" pitchFamily="49" charset="-122"/>
              </a:rPr>
              <a:t>一起的。</a:t>
            </a:r>
            <a:br>
              <a:rPr lang="zh-CN" altLang="en-US" sz="1600" dirty="0">
                <a:solidFill>
                  <a:srgbClr val="000000"/>
                </a:solidFill>
                <a:latin typeface="仿宋" panose="02010609060101010101" pitchFamily="49" charset="-122"/>
                <a:ea typeface="仿宋" panose="02010609060101010101" pitchFamily="49" charset="-122"/>
              </a:rPr>
            </a:br>
            <a:endParaRPr lang="zh-CN" altLang="en-US" sz="1600" dirty="0">
              <a:latin typeface="仿宋" panose="02010609060101010101" pitchFamily="49" charset="-122"/>
              <a:ea typeface="仿宋" panose="02010609060101010101" pitchFamily="49" charset="-122"/>
            </a:endParaRPr>
          </a:p>
          <a:p>
            <a:pPr marL="342900" indent="-342900">
              <a:buFont typeface="+mj-ea"/>
              <a:buAutoNum type="circleNumDbPlain" startAt="4"/>
            </a:pPr>
            <a:r>
              <a:rPr lang="en-US" altLang="zh-CN" sz="1600" b="1" dirty="0">
                <a:solidFill>
                  <a:srgbClr val="000080"/>
                </a:solidFill>
                <a:latin typeface="仿宋" panose="02010609060101010101" pitchFamily="49" charset="-122"/>
                <a:ea typeface="仿宋" panose="02010609060101010101" pitchFamily="49" charset="-122"/>
              </a:rPr>
              <a:t>ROI pooling</a:t>
            </a:r>
            <a:r>
              <a:rPr lang="zh-CN" altLang="en-US" sz="1600" b="1" dirty="0">
                <a:solidFill>
                  <a:srgbClr val="000080"/>
                </a:solidFill>
                <a:latin typeface="仿宋" panose="02010609060101010101" pitchFamily="49" charset="-122"/>
                <a:ea typeface="仿宋" panose="02010609060101010101" pitchFamily="49" charset="-122"/>
              </a:rPr>
              <a:t>的输入和输出：</a:t>
            </a:r>
            <a:r>
              <a:rPr lang="en-US" altLang="zh-CN" sz="1600" dirty="0">
                <a:solidFill>
                  <a:srgbClr val="000000"/>
                </a:solidFill>
                <a:latin typeface="仿宋" panose="02010609060101010101" pitchFamily="49" charset="-122"/>
                <a:ea typeface="仿宋" panose="02010609060101010101" pitchFamily="49" charset="-122"/>
              </a:rPr>
              <a:t>ROI pooling</a:t>
            </a:r>
            <a:r>
              <a:rPr lang="zh-CN" altLang="en-US" sz="1600" dirty="0">
                <a:solidFill>
                  <a:srgbClr val="000000"/>
                </a:solidFill>
                <a:latin typeface="仿宋" panose="02010609060101010101" pitchFamily="49" charset="-122"/>
                <a:ea typeface="仿宋" panose="02010609060101010101" pitchFamily="49" charset="-122"/>
              </a:rPr>
              <a:t>操作的输入（对于</a:t>
            </a:r>
            <a:r>
              <a:rPr lang="en-US" altLang="zh-CN" sz="1600" dirty="0">
                <a:solidFill>
                  <a:srgbClr val="000000"/>
                </a:solidFill>
                <a:latin typeface="仿宋" panose="02010609060101010101" pitchFamily="49" charset="-122"/>
                <a:ea typeface="仿宋" panose="02010609060101010101" pitchFamily="49" charset="-122"/>
              </a:rPr>
              <a:t>C+1</a:t>
            </a:r>
            <a:r>
              <a:rPr lang="zh-CN" altLang="en-US" sz="1600" dirty="0">
                <a:solidFill>
                  <a:srgbClr val="000000"/>
                </a:solidFill>
                <a:latin typeface="仿宋" panose="02010609060101010101" pitchFamily="49" charset="-122"/>
                <a:ea typeface="仿宋" panose="02010609060101010101" pitchFamily="49" charset="-122"/>
              </a:rPr>
              <a:t>个类）是</a:t>
            </a:r>
            <a:r>
              <a:rPr lang="en-US" altLang="zh-CN" sz="1600" dirty="0">
                <a:solidFill>
                  <a:srgbClr val="000000"/>
                </a:solidFill>
                <a:latin typeface="仿宋" panose="02010609060101010101" pitchFamily="49" charset="-122"/>
                <a:ea typeface="仿宋" panose="02010609060101010101" pitchFamily="49" charset="-122"/>
              </a:rPr>
              <a:t>k^2*(C+1)*W' *H'</a:t>
            </a:r>
            <a:r>
              <a:rPr lang="zh-CN" altLang="en-US" sz="1600" dirty="0">
                <a:solidFill>
                  <a:srgbClr val="000000"/>
                </a:solidFill>
                <a:latin typeface="仿宋" panose="02010609060101010101" pitchFamily="49" charset="-122"/>
                <a:ea typeface="仿宋" panose="02010609060101010101" pitchFamily="49" charset="-122"/>
              </a:rPr>
              <a:t>（</a:t>
            </a:r>
            <a:r>
              <a:rPr lang="en-US" altLang="zh-CN" sz="1600" dirty="0">
                <a:solidFill>
                  <a:srgbClr val="000000"/>
                </a:solidFill>
                <a:latin typeface="仿宋" panose="02010609060101010101" pitchFamily="49" charset="-122"/>
                <a:ea typeface="仿宋" panose="02010609060101010101" pitchFamily="49" charset="-122"/>
              </a:rPr>
              <a:t>W'</a:t>
            </a:r>
            <a:r>
              <a:rPr lang="zh-CN" altLang="en-US" sz="1600" dirty="0">
                <a:solidFill>
                  <a:srgbClr val="000000"/>
                </a:solidFill>
                <a:latin typeface="仿宋" panose="02010609060101010101" pitchFamily="49" charset="-122"/>
                <a:ea typeface="仿宋" panose="02010609060101010101" pitchFamily="49" charset="-122"/>
              </a:rPr>
              <a:t>和</a:t>
            </a:r>
            <a:r>
              <a:rPr lang="en-US" altLang="zh-CN" sz="1600" dirty="0">
                <a:solidFill>
                  <a:srgbClr val="000000"/>
                </a:solidFill>
                <a:latin typeface="仿宋" panose="02010609060101010101" pitchFamily="49" charset="-122"/>
                <a:ea typeface="仿宋" panose="02010609060101010101" pitchFamily="49" charset="-122"/>
              </a:rPr>
              <a:t>H'</a:t>
            </a:r>
            <a:r>
              <a:rPr lang="zh-CN" altLang="en-US" sz="1600" dirty="0">
                <a:solidFill>
                  <a:srgbClr val="000000"/>
                </a:solidFill>
                <a:latin typeface="仿宋" panose="02010609060101010101" pitchFamily="49" charset="-122"/>
                <a:ea typeface="仿宋" panose="02010609060101010101" pitchFamily="49" charset="-122"/>
              </a:rPr>
              <a:t>是</a:t>
            </a:r>
            <a:r>
              <a:rPr lang="en-US" altLang="zh-CN" sz="1600" dirty="0">
                <a:solidFill>
                  <a:srgbClr val="000000"/>
                </a:solidFill>
                <a:latin typeface="仿宋" panose="02010609060101010101" pitchFamily="49" charset="-122"/>
                <a:ea typeface="仿宋" panose="02010609060101010101" pitchFamily="49" charset="-122"/>
              </a:rPr>
              <a:t>ROI</a:t>
            </a:r>
            <a:r>
              <a:rPr lang="zh-CN" altLang="en-US" sz="1600" dirty="0">
                <a:solidFill>
                  <a:srgbClr val="000000"/>
                </a:solidFill>
                <a:latin typeface="仿宋" panose="02010609060101010101" pitchFamily="49" charset="-122"/>
                <a:ea typeface="仿宋" panose="02010609060101010101" pitchFamily="49" charset="-122"/>
              </a:rPr>
              <a:t>的宽度和高度）的</a:t>
            </a:r>
            <a:r>
              <a:rPr lang="en-US" altLang="zh-CN" sz="1600" dirty="0">
                <a:solidFill>
                  <a:srgbClr val="000000"/>
                </a:solidFill>
                <a:latin typeface="仿宋" panose="02010609060101010101" pitchFamily="49" charset="-122"/>
                <a:ea typeface="仿宋" panose="02010609060101010101" pitchFamily="49" charset="-122"/>
              </a:rPr>
              <a:t>score map</a:t>
            </a:r>
            <a:r>
              <a:rPr lang="zh-CN" altLang="en-US" sz="1600" dirty="0">
                <a:solidFill>
                  <a:srgbClr val="000000"/>
                </a:solidFill>
                <a:latin typeface="仿宋" panose="02010609060101010101" pitchFamily="49" charset="-122"/>
                <a:ea typeface="仿宋" panose="02010609060101010101" pitchFamily="49" charset="-122"/>
              </a:rPr>
              <a:t>上某</a:t>
            </a:r>
            <a:r>
              <a:rPr lang="en-US" altLang="zh-CN" sz="1600" dirty="0">
                <a:solidFill>
                  <a:srgbClr val="000000"/>
                </a:solidFill>
                <a:latin typeface="仿宋" panose="02010609060101010101" pitchFamily="49" charset="-122"/>
                <a:ea typeface="仿宋" panose="02010609060101010101" pitchFamily="49" charset="-122"/>
              </a:rPr>
              <a:t>ROI</a:t>
            </a:r>
            <a:r>
              <a:rPr lang="zh-CN" altLang="en-US" sz="1600" dirty="0">
                <a:solidFill>
                  <a:srgbClr val="000000"/>
                </a:solidFill>
                <a:latin typeface="仿宋" panose="02010609060101010101" pitchFamily="49" charset="-122"/>
                <a:ea typeface="仿宋" panose="02010609060101010101" pitchFamily="49" charset="-122"/>
              </a:rPr>
              <a:t>对应的那个立体块，且该立体块组成一个新的</a:t>
            </a:r>
            <a:r>
              <a:rPr lang="en-US" altLang="zh-CN" sz="1600" dirty="0">
                <a:solidFill>
                  <a:srgbClr val="000000"/>
                </a:solidFill>
                <a:latin typeface="仿宋" panose="02010609060101010101" pitchFamily="49" charset="-122"/>
                <a:ea typeface="仿宋" panose="02010609060101010101" pitchFamily="49" charset="-122"/>
              </a:rPr>
              <a:t>k^2*(C+1)*W' *H'</a:t>
            </a:r>
            <a:r>
              <a:rPr lang="zh-CN" altLang="en-US" sz="1600" dirty="0">
                <a:solidFill>
                  <a:srgbClr val="000000"/>
                </a:solidFill>
                <a:latin typeface="仿宋" panose="02010609060101010101" pitchFamily="49" charset="-122"/>
                <a:ea typeface="仿宋" panose="02010609060101010101" pitchFamily="49" charset="-122"/>
              </a:rPr>
              <a:t>的立体块：每个颜色的立体块（</a:t>
            </a:r>
            <a:r>
              <a:rPr lang="en-US" altLang="zh-CN" sz="1600" dirty="0">
                <a:solidFill>
                  <a:srgbClr val="000000"/>
                </a:solidFill>
                <a:latin typeface="仿宋" panose="02010609060101010101" pitchFamily="49" charset="-122"/>
                <a:ea typeface="仿宋" panose="02010609060101010101" pitchFamily="49" charset="-122"/>
              </a:rPr>
              <a:t>C+1</a:t>
            </a:r>
            <a:r>
              <a:rPr lang="zh-CN" altLang="en-US" sz="1600" dirty="0">
                <a:solidFill>
                  <a:srgbClr val="000000"/>
                </a:solidFill>
                <a:latin typeface="仿宋" panose="02010609060101010101" pitchFamily="49" charset="-122"/>
                <a:ea typeface="仿宋" panose="02010609060101010101" pitchFamily="49" charset="-122"/>
              </a:rPr>
              <a:t>）都只抠出对应位置的一个</a:t>
            </a:r>
            <a:r>
              <a:rPr lang="en-US" altLang="zh-CN" sz="1600" dirty="0">
                <a:solidFill>
                  <a:srgbClr val="000000"/>
                </a:solidFill>
                <a:latin typeface="仿宋" panose="02010609060101010101" pitchFamily="49" charset="-122"/>
                <a:ea typeface="仿宋" panose="02010609060101010101" pitchFamily="49" charset="-122"/>
              </a:rPr>
              <a:t>bin</a:t>
            </a:r>
            <a:r>
              <a:rPr lang="zh-CN" altLang="en-US" sz="1600" dirty="0">
                <a:solidFill>
                  <a:srgbClr val="000000"/>
                </a:solidFill>
                <a:latin typeface="仿宋" panose="02010609060101010101" pitchFamily="49" charset="-122"/>
                <a:ea typeface="仿宋" panose="02010609060101010101" pitchFamily="49" charset="-122"/>
              </a:rPr>
              <a:t>，把这</a:t>
            </a:r>
            <a:r>
              <a:rPr lang="en-US" altLang="zh-CN" sz="1600" dirty="0">
                <a:solidFill>
                  <a:srgbClr val="000000"/>
                </a:solidFill>
                <a:latin typeface="仿宋" panose="02010609060101010101" pitchFamily="49" charset="-122"/>
                <a:ea typeface="仿宋" panose="02010609060101010101" pitchFamily="49" charset="-122"/>
              </a:rPr>
              <a:t>k*k</a:t>
            </a:r>
            <a:r>
              <a:rPr lang="zh-CN" altLang="en-US" sz="1600" dirty="0">
                <a:solidFill>
                  <a:srgbClr val="000000"/>
                </a:solidFill>
                <a:latin typeface="仿宋" panose="02010609060101010101" pitchFamily="49" charset="-122"/>
                <a:ea typeface="仿宋" panose="02010609060101010101" pitchFamily="49" charset="-122"/>
              </a:rPr>
              <a:t>个</a:t>
            </a:r>
            <a:r>
              <a:rPr lang="en-US" altLang="zh-CN" sz="1600" dirty="0">
                <a:solidFill>
                  <a:srgbClr val="000000"/>
                </a:solidFill>
                <a:latin typeface="仿宋" panose="02010609060101010101" pitchFamily="49" charset="-122"/>
                <a:ea typeface="仿宋" panose="02010609060101010101" pitchFamily="49" charset="-122"/>
              </a:rPr>
              <a:t>bin</a:t>
            </a:r>
            <a:r>
              <a:rPr lang="zh-CN" altLang="en-US" sz="1600" dirty="0">
                <a:solidFill>
                  <a:srgbClr val="000000"/>
                </a:solidFill>
                <a:latin typeface="仿宋" panose="02010609060101010101" pitchFamily="49" charset="-122"/>
                <a:ea typeface="仿宋" panose="02010609060101010101" pitchFamily="49" charset="-122"/>
              </a:rPr>
              <a:t>组成新的立体块，大小为（</a:t>
            </a:r>
            <a:r>
              <a:rPr lang="en-US" altLang="zh-CN" sz="1600" dirty="0">
                <a:solidFill>
                  <a:srgbClr val="000000"/>
                </a:solidFill>
                <a:latin typeface="仿宋" panose="02010609060101010101" pitchFamily="49" charset="-122"/>
                <a:ea typeface="仿宋" panose="02010609060101010101" pitchFamily="49" charset="-122"/>
              </a:rPr>
              <a:t>C+1</a:t>
            </a:r>
            <a:r>
              <a:rPr lang="zh-CN" altLang="en-US" sz="1600" dirty="0">
                <a:solidFill>
                  <a:srgbClr val="000000"/>
                </a:solidFill>
                <a:latin typeface="仿宋" panose="02010609060101010101" pitchFamily="49" charset="-122"/>
                <a:ea typeface="仿宋" panose="02010609060101010101" pitchFamily="49" charset="-122"/>
              </a:rPr>
              <a:t>）*</a:t>
            </a:r>
            <a:r>
              <a:rPr lang="en-US" altLang="zh-CN" sz="1600" dirty="0">
                <a:solidFill>
                  <a:srgbClr val="000000"/>
                </a:solidFill>
                <a:latin typeface="仿宋" panose="02010609060101010101" pitchFamily="49" charset="-122"/>
                <a:ea typeface="仿宋" panose="02010609060101010101" pitchFamily="49" charset="-122"/>
              </a:rPr>
              <a:t>W'*H'</a:t>
            </a:r>
            <a:r>
              <a:rPr lang="zh-CN" altLang="en-US" sz="1600" dirty="0">
                <a:solidFill>
                  <a:srgbClr val="000000"/>
                </a:solidFill>
                <a:latin typeface="仿宋" panose="02010609060101010101" pitchFamily="49" charset="-122"/>
                <a:ea typeface="仿宋" panose="02010609060101010101" pitchFamily="49" charset="-122"/>
              </a:rPr>
              <a:t>。例如，下图中的第一块黄色只取左上角的</a:t>
            </a:r>
            <a:r>
              <a:rPr lang="en-US" altLang="zh-CN" sz="1600" dirty="0">
                <a:solidFill>
                  <a:srgbClr val="000000"/>
                </a:solidFill>
                <a:latin typeface="仿宋" panose="02010609060101010101" pitchFamily="49" charset="-122"/>
                <a:ea typeface="仿宋" panose="02010609060101010101" pitchFamily="49" charset="-122"/>
              </a:rPr>
              <a:t>bin</a:t>
            </a:r>
            <a:r>
              <a:rPr lang="zh-CN" altLang="en-US" sz="1600" dirty="0">
                <a:solidFill>
                  <a:srgbClr val="000000"/>
                </a:solidFill>
                <a:latin typeface="仿宋" panose="02010609060101010101" pitchFamily="49" charset="-122"/>
                <a:ea typeface="仿宋" panose="02010609060101010101" pitchFamily="49" charset="-122"/>
              </a:rPr>
              <a:t>，最后一块淡蓝色只取右下角的</a:t>
            </a:r>
            <a:r>
              <a:rPr lang="en-US" altLang="zh-CN" sz="1600" dirty="0">
                <a:solidFill>
                  <a:srgbClr val="000000"/>
                </a:solidFill>
                <a:latin typeface="仿宋" panose="02010609060101010101" pitchFamily="49" charset="-122"/>
                <a:ea typeface="仿宋" panose="02010609060101010101" pitchFamily="49" charset="-122"/>
              </a:rPr>
              <a:t>bin</a:t>
            </a:r>
            <a:r>
              <a:rPr lang="zh-CN" altLang="en-US" sz="1600" dirty="0">
                <a:solidFill>
                  <a:srgbClr val="000000"/>
                </a:solidFill>
                <a:latin typeface="仿宋" panose="02010609060101010101" pitchFamily="49" charset="-122"/>
                <a:ea typeface="仿宋" panose="02010609060101010101" pitchFamily="49" charset="-122"/>
              </a:rPr>
              <a:t>。所有的</a:t>
            </a:r>
            <a:r>
              <a:rPr lang="en-US" altLang="zh-CN" sz="1600" dirty="0">
                <a:solidFill>
                  <a:srgbClr val="000000"/>
                </a:solidFill>
                <a:latin typeface="仿宋" panose="02010609060101010101" pitchFamily="49" charset="-122"/>
                <a:ea typeface="仿宋" panose="02010609060101010101" pitchFamily="49" charset="-122"/>
              </a:rPr>
              <a:t>bin</a:t>
            </a:r>
            <a:r>
              <a:rPr lang="zh-CN" altLang="en-US" sz="1600" dirty="0">
                <a:solidFill>
                  <a:srgbClr val="000000"/>
                </a:solidFill>
                <a:latin typeface="仿宋" panose="02010609060101010101" pitchFamily="49" charset="-122"/>
                <a:ea typeface="仿宋" panose="02010609060101010101" pitchFamily="49" charset="-122"/>
              </a:rPr>
              <a:t>重新组合后就变成了类似右图的那个薄的立体块（图中的这个是池化后的输出，即每个面上的每个</a:t>
            </a:r>
            <a:r>
              <a:rPr lang="en-US" altLang="zh-CN" sz="1600" dirty="0">
                <a:solidFill>
                  <a:srgbClr val="000000"/>
                </a:solidFill>
                <a:latin typeface="仿宋" panose="02010609060101010101" pitchFamily="49" charset="-122"/>
                <a:ea typeface="仿宋" panose="02010609060101010101" pitchFamily="49" charset="-122"/>
              </a:rPr>
              <a:t>bin</a:t>
            </a:r>
            <a:r>
              <a:rPr lang="zh-CN" altLang="en-US" sz="1600" dirty="0">
                <a:solidFill>
                  <a:srgbClr val="000000"/>
                </a:solidFill>
                <a:latin typeface="仿宋" panose="02010609060101010101" pitchFamily="49" charset="-122"/>
                <a:ea typeface="仿宋" panose="02010609060101010101" pitchFamily="49" charset="-122"/>
              </a:rPr>
              <a:t>上已经是一个像素。池化前这个</a:t>
            </a:r>
            <a:r>
              <a:rPr lang="en-US" altLang="zh-CN" sz="1600" dirty="0">
                <a:solidFill>
                  <a:srgbClr val="000000"/>
                </a:solidFill>
                <a:latin typeface="仿宋" panose="02010609060101010101" pitchFamily="49" charset="-122"/>
                <a:ea typeface="仿宋" panose="02010609060101010101" pitchFamily="49" charset="-122"/>
              </a:rPr>
              <a:t>bin</a:t>
            </a:r>
            <a:r>
              <a:rPr lang="zh-CN" altLang="en-US" sz="1600" dirty="0">
                <a:solidFill>
                  <a:srgbClr val="000000"/>
                </a:solidFill>
                <a:latin typeface="仿宋" panose="02010609060101010101" pitchFamily="49" charset="-122"/>
                <a:ea typeface="仿宋" panose="02010609060101010101" pitchFamily="49" charset="-122"/>
              </a:rPr>
              <a:t>对应的是一个区域，是多个像素）。</a:t>
            </a:r>
            <a:r>
              <a:rPr lang="en-US" altLang="zh-CN" sz="1600" dirty="0">
                <a:solidFill>
                  <a:srgbClr val="000000"/>
                </a:solidFill>
                <a:latin typeface="仿宋" panose="02010609060101010101" pitchFamily="49" charset="-122"/>
                <a:ea typeface="仿宋" panose="02010609060101010101" pitchFamily="49" charset="-122"/>
              </a:rPr>
              <a:t>ROI pooling</a:t>
            </a:r>
            <a:r>
              <a:rPr lang="zh-CN" altLang="en-US" sz="1600" dirty="0">
                <a:solidFill>
                  <a:srgbClr val="000000"/>
                </a:solidFill>
                <a:latin typeface="仿宋" panose="02010609060101010101" pitchFamily="49" charset="-122"/>
                <a:ea typeface="仿宋" panose="02010609060101010101" pitchFamily="49" charset="-122"/>
              </a:rPr>
              <a:t>的输出为为一个（</a:t>
            </a:r>
            <a:r>
              <a:rPr lang="en-US" altLang="zh-CN" sz="1600" dirty="0">
                <a:solidFill>
                  <a:srgbClr val="000000"/>
                </a:solidFill>
                <a:latin typeface="仿宋" panose="02010609060101010101" pitchFamily="49" charset="-122"/>
                <a:ea typeface="仿宋" panose="02010609060101010101" pitchFamily="49" charset="-122"/>
              </a:rPr>
              <a:t>C+1</a:t>
            </a:r>
            <a:r>
              <a:rPr lang="zh-CN" altLang="en-US" sz="1600" dirty="0">
                <a:solidFill>
                  <a:srgbClr val="000000"/>
                </a:solidFill>
                <a:latin typeface="仿宋" panose="02010609060101010101" pitchFamily="49" charset="-122"/>
                <a:ea typeface="仿宋" panose="02010609060101010101" pitchFamily="49" charset="-122"/>
              </a:rPr>
              <a:t>）*</a:t>
            </a:r>
            <a:r>
              <a:rPr lang="en-US" altLang="zh-CN" sz="1600" dirty="0">
                <a:solidFill>
                  <a:srgbClr val="000000"/>
                </a:solidFill>
                <a:latin typeface="仿宋" panose="02010609060101010101" pitchFamily="49" charset="-122"/>
                <a:ea typeface="仿宋" panose="02010609060101010101" pitchFamily="49" charset="-122"/>
              </a:rPr>
              <a:t>k*k</a:t>
            </a:r>
            <a:r>
              <a:rPr lang="zh-CN" altLang="en-US" sz="1600" dirty="0">
                <a:solidFill>
                  <a:srgbClr val="000000"/>
                </a:solidFill>
                <a:latin typeface="仿宋" panose="02010609060101010101" pitchFamily="49" charset="-122"/>
                <a:ea typeface="仿宋" panose="02010609060101010101" pitchFamily="49" charset="-122"/>
              </a:rPr>
              <a:t>的立体块，如下图中的右图</a:t>
            </a:r>
            <a:r>
              <a:rPr lang="zh-CN" altLang="en-US" sz="1600" dirty="0" smtClean="0">
                <a:solidFill>
                  <a:srgbClr val="000000"/>
                </a:solidFill>
                <a:latin typeface="仿宋" panose="02010609060101010101" pitchFamily="49" charset="-122"/>
                <a:ea typeface="仿宋" panose="02010609060101010101" pitchFamily="49" charset="-122"/>
              </a:rPr>
              <a:t>。</a:t>
            </a:r>
            <a:endParaRPr lang="en-US" altLang="zh-CN" sz="1600" dirty="0" smtClean="0">
              <a:solidFill>
                <a:srgbClr val="000000"/>
              </a:solidFill>
              <a:latin typeface="仿宋" panose="02010609060101010101" pitchFamily="49" charset="-122"/>
              <a:ea typeface="仿宋" panose="02010609060101010101" pitchFamily="49" charset="-122"/>
            </a:endParaRPr>
          </a:p>
          <a:p>
            <a:pPr marL="342900" indent="-342900">
              <a:buFont typeface="+mj-ea"/>
              <a:buAutoNum type="circleNumDbPlain" startAt="4"/>
            </a:pPr>
            <a:endParaRPr lang="en-US" altLang="zh-CN" sz="1600" dirty="0" smtClean="0">
              <a:solidFill>
                <a:srgbClr val="000000"/>
              </a:solidFill>
              <a:latin typeface="仿宋" panose="02010609060101010101" pitchFamily="49" charset="-122"/>
              <a:ea typeface="仿宋" panose="02010609060101010101" pitchFamily="49" charset="-122"/>
            </a:endParaRPr>
          </a:p>
          <a:p>
            <a:pPr marL="342900" indent="-342900">
              <a:buFont typeface="+mj-ea"/>
              <a:buAutoNum type="circleNumDbPlain" startAt="4"/>
            </a:pPr>
            <a:r>
              <a:rPr lang="en-US" altLang="zh-CN" sz="1600" b="1" dirty="0">
                <a:solidFill>
                  <a:srgbClr val="002060"/>
                </a:solidFill>
                <a:latin typeface="仿宋" panose="02010609060101010101" pitchFamily="49" charset="-122"/>
                <a:ea typeface="仿宋" panose="02010609060101010101" pitchFamily="49" charset="-122"/>
              </a:rPr>
              <a:t>vote</a:t>
            </a:r>
            <a:r>
              <a:rPr lang="zh-CN" altLang="en-US" sz="1600" b="1" dirty="0">
                <a:solidFill>
                  <a:srgbClr val="002060"/>
                </a:solidFill>
                <a:latin typeface="仿宋" panose="02010609060101010101" pitchFamily="49" charset="-122"/>
                <a:ea typeface="仿宋" panose="02010609060101010101" pitchFamily="49" charset="-122"/>
              </a:rPr>
              <a:t>投票：</a:t>
            </a:r>
            <a:r>
              <a:rPr lang="en-US" altLang="zh-CN" sz="1600" dirty="0">
                <a:latin typeface="仿宋" panose="02010609060101010101" pitchFamily="49" charset="-122"/>
                <a:ea typeface="仿宋" panose="02010609060101010101" pitchFamily="49" charset="-122"/>
              </a:rPr>
              <a:t>k*k</a:t>
            </a:r>
            <a:r>
              <a:rPr lang="zh-CN" altLang="en-US" sz="1600" dirty="0">
                <a:latin typeface="仿宋" panose="02010609060101010101" pitchFamily="49" charset="-122"/>
                <a:ea typeface="仿宋" panose="02010609060101010101" pitchFamily="49" charset="-122"/>
              </a:rPr>
              <a:t>个</a:t>
            </a:r>
            <a:r>
              <a:rPr lang="en-US" altLang="zh-CN" sz="1600" dirty="0">
                <a:latin typeface="仿宋" panose="02010609060101010101" pitchFamily="49" charset="-122"/>
                <a:ea typeface="仿宋" panose="02010609060101010101" pitchFamily="49" charset="-122"/>
              </a:rPr>
              <a:t>bin</a:t>
            </a:r>
            <a:r>
              <a:rPr lang="zh-CN" altLang="en-US" sz="1600" dirty="0">
                <a:latin typeface="仿宋" panose="02010609060101010101" pitchFamily="49" charset="-122"/>
                <a:ea typeface="仿宋" panose="02010609060101010101" pitchFamily="49" charset="-122"/>
              </a:rPr>
              <a:t>直接进行求和（每个类单独做）得到每一类的</a:t>
            </a:r>
            <a:r>
              <a:rPr lang="en-US" altLang="zh-CN" sz="1600" dirty="0">
                <a:latin typeface="仿宋" panose="02010609060101010101" pitchFamily="49" charset="-122"/>
                <a:ea typeface="仿宋" panose="02010609060101010101" pitchFamily="49" charset="-122"/>
              </a:rPr>
              <a:t>score</a:t>
            </a:r>
            <a:r>
              <a:rPr lang="zh-CN" altLang="en-US" sz="1600" dirty="0">
                <a:latin typeface="仿宋" panose="02010609060101010101" pitchFamily="49" charset="-122"/>
                <a:ea typeface="仿宋" panose="02010609060101010101" pitchFamily="49" charset="-122"/>
              </a:rPr>
              <a:t>，并进行</a:t>
            </a:r>
            <a:r>
              <a:rPr lang="en-US" altLang="zh-CN" sz="1600" dirty="0" err="1">
                <a:latin typeface="仿宋" panose="02010609060101010101" pitchFamily="49" charset="-122"/>
                <a:ea typeface="仿宋" panose="02010609060101010101" pitchFamily="49" charset="-122"/>
              </a:rPr>
              <a:t>softmax</a:t>
            </a:r>
            <a:r>
              <a:rPr lang="zh-CN" altLang="en-US" sz="1600" dirty="0">
                <a:latin typeface="仿宋" panose="02010609060101010101" pitchFamily="49" charset="-122"/>
                <a:ea typeface="仿宋" panose="02010609060101010101" pitchFamily="49" charset="-122"/>
              </a:rPr>
              <a:t>得到每类的最终得分，并用于计算</a:t>
            </a:r>
            <a:r>
              <a:rPr lang="zh-CN" altLang="en-US" sz="1600" dirty="0" smtClean="0">
                <a:latin typeface="仿宋" panose="02010609060101010101" pitchFamily="49" charset="-122"/>
                <a:ea typeface="仿宋" panose="02010609060101010101" pitchFamily="49" charset="-122"/>
              </a:rPr>
              <a:t>损失</a:t>
            </a:r>
            <a:endParaRPr lang="en-US" altLang="zh-CN" sz="1600" dirty="0" smtClean="0">
              <a:latin typeface="仿宋" panose="02010609060101010101" pitchFamily="49" charset="-122"/>
              <a:ea typeface="仿宋" panose="02010609060101010101" pitchFamily="49" charset="-122"/>
            </a:endParaRPr>
          </a:p>
          <a:p>
            <a:pPr marL="342900" indent="-342900">
              <a:buFont typeface="+mj-ea"/>
              <a:buAutoNum type="circleNumDbPlain" startAt="4"/>
            </a:pPr>
            <a:endParaRPr lang="en-US" altLang="zh-CN" sz="1600" dirty="0" smtClean="0">
              <a:latin typeface="仿宋" panose="02010609060101010101" pitchFamily="49" charset="-122"/>
              <a:ea typeface="仿宋" panose="02010609060101010101" pitchFamily="49" charset="-122"/>
            </a:endParaRPr>
          </a:p>
          <a:p>
            <a:pPr marL="342900" indent="-342900">
              <a:buFont typeface="+mj-ea"/>
              <a:buAutoNum type="circleNumDbPlain" startAt="4"/>
            </a:pPr>
            <a:r>
              <a:rPr lang="zh-CN" altLang="en-US" sz="1600" b="1" dirty="0">
                <a:solidFill>
                  <a:srgbClr val="002060"/>
                </a:solidFill>
                <a:latin typeface="仿宋" panose="02010609060101010101" pitchFamily="49" charset="-122"/>
                <a:ea typeface="仿宋" panose="02010609060101010101" pitchFamily="49" charset="-122"/>
              </a:rPr>
              <a:t>损失函数：</a:t>
            </a:r>
            <a:r>
              <a:rPr lang="zh-CN" altLang="en-US" sz="1600" dirty="0">
                <a:latin typeface="仿宋" panose="02010609060101010101" pitchFamily="49" charset="-122"/>
                <a:ea typeface="仿宋" panose="02010609060101010101" pitchFamily="49" charset="-122"/>
              </a:rPr>
              <a:t>和</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类似，由分类</a:t>
            </a:r>
            <a:r>
              <a:rPr lang="en-US" altLang="zh-CN" sz="1600" dirty="0">
                <a:latin typeface="仿宋" panose="02010609060101010101" pitchFamily="49" charset="-122"/>
                <a:ea typeface="仿宋" panose="02010609060101010101" pitchFamily="49" charset="-122"/>
              </a:rPr>
              <a:t>loss</a:t>
            </a:r>
            <a:r>
              <a:rPr lang="zh-CN" altLang="en-US" sz="1600" dirty="0">
                <a:latin typeface="仿宋" panose="02010609060101010101" pitchFamily="49" charset="-122"/>
                <a:ea typeface="仿宋" panose="02010609060101010101" pitchFamily="49" charset="-122"/>
              </a:rPr>
              <a:t>和回归</a:t>
            </a:r>
            <a:r>
              <a:rPr lang="en-US" altLang="zh-CN" sz="1600" dirty="0">
                <a:latin typeface="仿宋" panose="02010609060101010101" pitchFamily="49" charset="-122"/>
                <a:ea typeface="仿宋" panose="02010609060101010101" pitchFamily="49" charset="-122"/>
              </a:rPr>
              <a:t>loss</a:t>
            </a:r>
            <a:r>
              <a:rPr lang="zh-CN" altLang="en-US" sz="1600" dirty="0">
                <a:latin typeface="仿宋" panose="02010609060101010101" pitchFamily="49" charset="-122"/>
                <a:ea typeface="仿宋" panose="02010609060101010101" pitchFamily="49" charset="-122"/>
              </a:rPr>
              <a:t>组成，分类用交叉熵损失（</a:t>
            </a:r>
            <a:r>
              <a:rPr lang="en-US" altLang="zh-CN" sz="1600" dirty="0">
                <a:latin typeface="仿宋" panose="02010609060101010101" pitchFamily="49" charset="-122"/>
                <a:ea typeface="仿宋" panose="02010609060101010101" pitchFamily="49" charset="-122"/>
              </a:rPr>
              <a:t>log loss</a:t>
            </a:r>
            <a:r>
              <a:rPr lang="zh-CN" altLang="en-US" sz="1600" dirty="0">
                <a:latin typeface="仿宋" panose="02010609060101010101" pitchFamily="49" charset="-122"/>
                <a:ea typeface="仿宋" panose="02010609060101010101" pitchFamily="49" charset="-122"/>
              </a:rPr>
              <a:t>），回归用</a:t>
            </a:r>
            <a:r>
              <a:rPr lang="en-US" altLang="zh-CN" sz="1600" dirty="0">
                <a:latin typeface="仿宋" panose="02010609060101010101" pitchFamily="49" charset="-122"/>
                <a:ea typeface="仿宋" panose="02010609060101010101" pitchFamily="49" charset="-122"/>
              </a:rPr>
              <a:t>L1-smooth</a:t>
            </a:r>
            <a:r>
              <a:rPr lang="zh-CN" altLang="en-US" sz="1600" dirty="0" smtClean="0">
                <a:latin typeface="仿宋" panose="02010609060101010101" pitchFamily="49" charset="-122"/>
                <a:ea typeface="仿宋" panose="02010609060101010101" pitchFamily="49" charset="-122"/>
              </a:rPr>
              <a:t>损失</a:t>
            </a:r>
            <a:r>
              <a:rPr lang="en-US" altLang="zh-CN" sz="1600" dirty="0" smtClean="0">
                <a:latin typeface="仿宋" panose="02010609060101010101" pitchFamily="49" charset="-122"/>
                <a:ea typeface="仿宋" panose="02010609060101010101" pitchFamily="49" charset="-122"/>
              </a:rPr>
              <a:t>:</a:t>
            </a:r>
            <a:endParaRPr lang="zh-CN" altLang="en-US" sz="1600"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682601" y="413921"/>
            <a:ext cx="2814525" cy="3682591"/>
          </a:xfrm>
          <a:prstGeom prst="rect">
            <a:avLst/>
          </a:prstGeom>
        </p:spPr>
      </p:pic>
      <p:pic>
        <p:nvPicPr>
          <p:cNvPr id="6" name="图片 5"/>
          <p:cNvPicPr>
            <a:picLocks noChangeAspect="1"/>
          </p:cNvPicPr>
          <p:nvPr/>
        </p:nvPicPr>
        <p:blipFill>
          <a:blip r:embed="rId3"/>
          <a:stretch>
            <a:fillRect/>
          </a:stretch>
        </p:blipFill>
        <p:spPr>
          <a:xfrm>
            <a:off x="899996" y="4193057"/>
            <a:ext cx="2379733" cy="2290040"/>
          </a:xfrm>
          <a:prstGeom prst="rect">
            <a:avLst/>
          </a:prstGeom>
        </p:spPr>
      </p:pic>
      <p:pic>
        <p:nvPicPr>
          <p:cNvPr id="7" name="图片 6"/>
          <p:cNvPicPr>
            <a:picLocks noChangeAspect="1"/>
          </p:cNvPicPr>
          <p:nvPr/>
        </p:nvPicPr>
        <p:blipFill>
          <a:blip r:embed="rId4"/>
          <a:stretch>
            <a:fillRect/>
          </a:stretch>
        </p:blipFill>
        <p:spPr>
          <a:xfrm>
            <a:off x="5606161" y="6092621"/>
            <a:ext cx="5076190" cy="390476"/>
          </a:xfrm>
          <a:prstGeom prst="rect">
            <a:avLst/>
          </a:prstGeom>
        </p:spPr>
      </p:pic>
    </p:spTree>
    <p:extLst>
      <p:ext uri="{BB962C8B-B14F-4D97-AF65-F5344CB8AC3E}">
        <p14:creationId xmlns:p14="http://schemas.microsoft.com/office/powerpoint/2010/main" val="1285452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556" y="181094"/>
            <a:ext cx="4186761" cy="461665"/>
          </a:xfrm>
          <a:prstGeom prst="rect">
            <a:avLst/>
          </a:prstGeom>
        </p:spPr>
        <p:txBody>
          <a:bodyPr wrap="square">
            <a:spAutoFit/>
          </a:bodyPr>
          <a:lstStyle/>
          <a:p>
            <a:r>
              <a:rPr lang="en-US" altLang="zh-CN" sz="2400" dirty="0" smtClean="0">
                <a:solidFill>
                  <a:srgbClr val="7030A0"/>
                </a:solidFill>
              </a:rPr>
              <a:t>5. </a:t>
            </a:r>
            <a:r>
              <a:rPr lang="en-US" altLang="zh-CN" sz="2400" dirty="0">
                <a:solidFill>
                  <a:srgbClr val="7030A0"/>
                </a:solidFill>
                <a:latin typeface="仿宋" panose="02010609060101010101" pitchFamily="49" charset="-122"/>
                <a:ea typeface="仿宋" panose="02010609060101010101" pitchFamily="49" charset="-122"/>
              </a:rPr>
              <a:t>PASCAL </a:t>
            </a:r>
            <a:r>
              <a:rPr lang="en-US" altLang="zh-CN" sz="2400" dirty="0" smtClean="0">
                <a:solidFill>
                  <a:srgbClr val="7030A0"/>
                </a:solidFill>
                <a:latin typeface="仿宋" panose="02010609060101010101" pitchFamily="49" charset="-122"/>
                <a:ea typeface="仿宋" panose="02010609060101010101" pitchFamily="49" charset="-122"/>
              </a:rPr>
              <a:t>VOC </a:t>
            </a:r>
            <a:r>
              <a:rPr lang="en-US" altLang="zh-CN" sz="2400" dirty="0" smtClean="0">
                <a:solidFill>
                  <a:srgbClr val="7030A0"/>
                </a:solidFill>
              </a:rPr>
              <a:t>Result</a:t>
            </a:r>
            <a:endParaRPr lang="zh-CN" altLang="en-US" sz="2400" dirty="0">
              <a:solidFill>
                <a:srgbClr val="7030A0"/>
              </a:solidFill>
            </a:endParaRPr>
          </a:p>
        </p:txBody>
      </p:sp>
      <p:sp>
        <p:nvSpPr>
          <p:cNvPr id="5" name="矩形 4"/>
          <p:cNvSpPr/>
          <p:nvPr/>
        </p:nvSpPr>
        <p:spPr>
          <a:xfrm>
            <a:off x="2253946" y="2018268"/>
            <a:ext cx="8813779" cy="3046988"/>
          </a:xfrm>
          <a:prstGeom prst="rect">
            <a:avLst/>
          </a:prstGeom>
        </p:spPr>
        <p:txBody>
          <a:bodyPr wrap="square">
            <a:spAutoFit/>
          </a:bodyPr>
          <a:lstStyle/>
          <a:p>
            <a:r>
              <a:rPr lang="pt-BR" altLang="zh-CN" sz="1600" dirty="0" smtClean="0">
                <a:latin typeface="仿宋" panose="02010609060101010101" pitchFamily="49" charset="-122"/>
                <a:ea typeface="仿宋" panose="02010609060101010101" pitchFamily="49" charset="-122"/>
              </a:rPr>
              <a:t>1)R-FCN</a:t>
            </a:r>
            <a:r>
              <a:rPr lang="zh-CN" altLang="pt-BR" sz="1600" dirty="0">
                <a:latin typeface="仿宋" panose="02010609060101010101" pitchFamily="49" charset="-122"/>
                <a:ea typeface="仿宋" panose="02010609060101010101" pitchFamily="49" charset="-122"/>
              </a:rPr>
              <a:t>比</a:t>
            </a:r>
            <a:r>
              <a:rPr lang="pt-BR" altLang="zh-CN" sz="1600" dirty="0">
                <a:latin typeface="仿宋" panose="02010609060101010101" pitchFamily="49" charset="-122"/>
                <a:ea typeface="仿宋" panose="02010609060101010101" pitchFamily="49" charset="-122"/>
              </a:rPr>
              <a:t>Faster RCNN</a:t>
            </a:r>
            <a:r>
              <a:rPr lang="zh-CN" altLang="pt-BR" sz="1600" dirty="0" smtClean="0">
                <a:latin typeface="仿宋" panose="02010609060101010101" pitchFamily="49" charset="-122"/>
                <a:ea typeface="仿宋" panose="02010609060101010101" pitchFamily="49" charset="-122"/>
              </a:rPr>
              <a:t>好</a:t>
            </a:r>
            <a:r>
              <a:rPr lang="en-US" altLang="zh-CN" sz="1600" dirty="0" smtClean="0">
                <a:latin typeface="仿宋" panose="02010609060101010101" pitchFamily="49" charset="-122"/>
                <a:ea typeface="仿宋" panose="02010609060101010101" pitchFamily="49" charset="-122"/>
              </a:rPr>
              <a:t>,</a:t>
            </a:r>
            <a:r>
              <a:rPr lang="zh-CN" altLang="en-US" sz="1600" dirty="0" smtClean="0">
                <a:latin typeface="仿宋" panose="02010609060101010101" pitchFamily="49" charset="-122"/>
                <a:ea typeface="仿宋" panose="02010609060101010101" pitchFamily="49" charset="-122"/>
              </a:rPr>
              <a:t>测试速度更快（约</a:t>
            </a:r>
            <a:r>
              <a:rPr lang="en-US" altLang="zh-CN" sz="1600" dirty="0" smtClean="0">
                <a:latin typeface="仿宋" panose="02010609060101010101" pitchFamily="49" charset="-122"/>
                <a:ea typeface="仿宋" panose="02010609060101010101" pitchFamily="49" charset="-122"/>
              </a:rPr>
              <a:t>2.5-20</a:t>
            </a:r>
            <a:r>
              <a:rPr lang="zh-CN" altLang="en-US" sz="1600" dirty="0" smtClean="0">
                <a:latin typeface="仿宋" panose="02010609060101010101" pitchFamily="49" charset="-122"/>
                <a:ea typeface="仿宋" panose="02010609060101010101" pitchFamily="49" charset="-122"/>
              </a:rPr>
              <a:t>倍</a:t>
            </a:r>
            <a:r>
              <a:rPr lang="zh-CN" altLang="en-US" sz="1600" dirty="0" smtClean="0">
                <a:latin typeface="仿宋" panose="02010609060101010101" pitchFamily="49" charset="-122"/>
                <a:ea typeface="仿宋" panose="02010609060101010101" pitchFamily="49" charset="-122"/>
              </a:rPr>
              <a:t>多）</a:t>
            </a:r>
            <a:endParaRPr lang="pt-BR" altLang="zh-CN" sz="1600" dirty="0">
              <a:latin typeface="仿宋" panose="02010609060101010101" pitchFamily="49" charset="-122"/>
              <a:ea typeface="仿宋" panose="02010609060101010101" pitchFamily="49" charset="-122"/>
            </a:endParaRPr>
          </a:p>
          <a:p>
            <a:endParaRPr lang="en-US" altLang="zh-CN" sz="1600" dirty="0" smtClean="0">
              <a:latin typeface="仿宋" panose="02010609060101010101" pitchFamily="49" charset="-122"/>
              <a:ea typeface="仿宋" panose="02010609060101010101" pitchFamily="49" charset="-122"/>
            </a:endParaRPr>
          </a:p>
          <a:p>
            <a:r>
              <a:rPr lang="en-US" altLang="zh-CN" sz="1600" dirty="0" smtClean="0">
                <a:latin typeface="仿宋" panose="02010609060101010101" pitchFamily="49" charset="-122"/>
                <a:ea typeface="仿宋" panose="02010609060101010101" pitchFamily="49" charset="-122"/>
              </a:rPr>
              <a:t>2)</a:t>
            </a:r>
            <a:r>
              <a:rPr lang="zh-CN" altLang="en-US" sz="1600" dirty="0" smtClean="0">
                <a:latin typeface="仿宋" panose="02010609060101010101" pitchFamily="49" charset="-122"/>
                <a:ea typeface="仿宋" panose="02010609060101010101" pitchFamily="49" charset="-122"/>
              </a:rPr>
              <a:t>结合 </a:t>
            </a:r>
            <a:r>
              <a:rPr lang="en-US" altLang="zh-CN" sz="1600" dirty="0">
                <a:latin typeface="仿宋" panose="02010609060101010101" pitchFamily="49" charset="-122"/>
                <a:ea typeface="仿宋" panose="02010609060101010101" pitchFamily="49" charset="-122"/>
              </a:rPr>
              <a:t>MS COCO </a:t>
            </a:r>
            <a:r>
              <a:rPr lang="zh-CN" altLang="en-US" sz="1600" dirty="0">
                <a:latin typeface="仿宋" panose="02010609060101010101" pitchFamily="49" charset="-122"/>
                <a:ea typeface="仿宋" panose="02010609060101010101" pitchFamily="49" charset="-122"/>
              </a:rPr>
              <a:t>训练后，</a:t>
            </a:r>
            <a:r>
              <a:rPr lang="en-US" altLang="zh-CN" sz="1600" dirty="0">
                <a:latin typeface="仿宋" panose="02010609060101010101" pitchFamily="49" charset="-122"/>
                <a:ea typeface="仿宋" panose="02010609060101010101" pitchFamily="49" charset="-122"/>
              </a:rPr>
              <a:t>R-FCN </a:t>
            </a:r>
            <a:r>
              <a:rPr lang="zh-CN" altLang="en-US" sz="1600" dirty="0">
                <a:latin typeface="仿宋" panose="02010609060101010101" pitchFamily="49" charset="-122"/>
                <a:ea typeface="仿宋" panose="02010609060101010101" pitchFamily="49" charset="-122"/>
              </a:rPr>
              <a:t>仅需多尺度训练 </a:t>
            </a:r>
            <a:r>
              <a:rPr lang="en-US" altLang="zh-CN" sz="1600" dirty="0" err="1">
                <a:latin typeface="仿宋" panose="02010609060101010101" pitchFamily="49" charset="-122"/>
                <a:ea typeface="仿宋" panose="02010609060101010101" pitchFamily="49" charset="-122"/>
              </a:rPr>
              <a:t>mAP</a:t>
            </a:r>
            <a:r>
              <a:rPr lang="en-US" altLang="zh-CN" sz="1600" dirty="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就能到 </a:t>
            </a:r>
            <a:r>
              <a:rPr lang="en-US" altLang="zh-CN" sz="1600" dirty="0">
                <a:solidFill>
                  <a:srgbClr val="00B0F0"/>
                </a:solidFill>
                <a:latin typeface="仿宋" panose="02010609060101010101" pitchFamily="49" charset="-122"/>
                <a:ea typeface="仿宋" panose="02010609060101010101" pitchFamily="49" charset="-122"/>
              </a:rPr>
              <a:t>82%</a:t>
            </a:r>
            <a:r>
              <a:rPr lang="zh-CN" altLang="en-US" sz="1600" dirty="0">
                <a:solidFill>
                  <a:srgbClr val="00B0F0"/>
                </a:solidFill>
                <a:latin typeface="仿宋" panose="02010609060101010101" pitchFamily="49" charset="-122"/>
                <a:ea typeface="仿宋" panose="02010609060101010101" pitchFamily="49" charset="-122"/>
              </a:rPr>
              <a:t>，而暂时最强检测器</a:t>
            </a:r>
            <a:r>
              <a:rPr lang="zh-CN" altLang="en-US" sz="1600" dirty="0">
                <a:latin typeface="仿宋" panose="02010609060101010101" pitchFamily="49" charset="-122"/>
                <a:ea typeface="仿宋" panose="02010609060101010101" pitchFamily="49" charset="-122"/>
              </a:rPr>
              <a:t>，除了多尺度训练，还要迭代盒回归和上下文才比 </a:t>
            </a:r>
            <a:r>
              <a:rPr lang="en-US" altLang="zh-CN" sz="1600" dirty="0">
                <a:latin typeface="仿宋" panose="02010609060101010101" pitchFamily="49" charset="-122"/>
                <a:ea typeface="仿宋" panose="02010609060101010101" pitchFamily="49" charset="-122"/>
              </a:rPr>
              <a:t>R-FCN </a:t>
            </a:r>
            <a:r>
              <a:rPr lang="zh-CN" altLang="en-US" sz="1600" dirty="0">
                <a:latin typeface="仿宋" panose="02010609060101010101" pitchFamily="49" charset="-122"/>
                <a:ea typeface="仿宋" panose="02010609060101010101" pitchFamily="49" charset="-122"/>
              </a:rPr>
              <a:t>多 </a:t>
            </a:r>
            <a:r>
              <a:rPr lang="en-US" altLang="zh-CN" sz="1600" dirty="0">
                <a:latin typeface="仿宋" panose="02010609060101010101" pitchFamily="49" charset="-122"/>
                <a:ea typeface="仿宋" panose="02010609060101010101" pitchFamily="49" charset="-122"/>
              </a:rPr>
              <a:t>2.0% </a:t>
            </a:r>
            <a:r>
              <a:rPr lang="zh-CN" altLang="en-US" sz="1600" dirty="0">
                <a:latin typeface="仿宋" panose="02010609060101010101" pitchFamily="49" charset="-122"/>
                <a:ea typeface="仿宋" panose="02010609060101010101" pitchFamily="49" charset="-122"/>
              </a:rPr>
              <a:t>和 </a:t>
            </a:r>
            <a:r>
              <a:rPr lang="en-US" altLang="zh-CN" sz="1600" dirty="0">
                <a:latin typeface="仿宋" panose="02010609060101010101" pitchFamily="49" charset="-122"/>
                <a:ea typeface="仿宋" panose="02010609060101010101" pitchFamily="49" charset="-122"/>
              </a:rPr>
              <a:t>1.8%</a:t>
            </a:r>
            <a:r>
              <a:rPr lang="zh-CN" altLang="en-US" sz="1600" dirty="0">
                <a:latin typeface="仿宋" panose="02010609060101010101" pitchFamily="49" charset="-122"/>
                <a:ea typeface="仿宋" panose="02010609060101010101" pitchFamily="49" charset="-122"/>
              </a:rPr>
              <a:t>；而且，即使不带 </a:t>
            </a:r>
            <a:r>
              <a:rPr lang="en-US" altLang="zh-CN" sz="1600" dirty="0">
                <a:latin typeface="仿宋" panose="02010609060101010101" pitchFamily="49" charset="-122"/>
                <a:ea typeface="仿宋" panose="02010609060101010101" pitchFamily="49" charset="-122"/>
              </a:rPr>
              <a:t>MS COCO </a:t>
            </a:r>
            <a:r>
              <a:rPr lang="zh-CN" altLang="en-US" sz="1600" dirty="0">
                <a:latin typeface="仿宋" panose="02010609060101010101" pitchFamily="49" charset="-122"/>
                <a:ea typeface="仿宋" panose="02010609060101010101" pitchFamily="49" charset="-122"/>
              </a:rPr>
              <a:t>训练，没有上述附加的”</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工作，</a:t>
            </a:r>
            <a:r>
              <a:rPr lang="en-US" altLang="zh-CN" sz="1600" dirty="0">
                <a:solidFill>
                  <a:srgbClr val="00B0F0"/>
                </a:solidFill>
                <a:latin typeface="仿宋" panose="02010609060101010101" pitchFamily="49" charset="-122"/>
                <a:ea typeface="仿宋" panose="02010609060101010101" pitchFamily="49" charset="-122"/>
              </a:rPr>
              <a:t>R-FCN </a:t>
            </a:r>
            <a:r>
              <a:rPr lang="zh-CN" altLang="en-US" sz="1600" dirty="0">
                <a:solidFill>
                  <a:srgbClr val="00B0F0"/>
                </a:solidFill>
                <a:latin typeface="仿宋" panose="02010609060101010101" pitchFamily="49" charset="-122"/>
                <a:ea typeface="仿宋" panose="02010609060101010101" pitchFamily="49" charset="-122"/>
              </a:rPr>
              <a:t>也比暂时最强检测器的 </a:t>
            </a:r>
            <a:r>
              <a:rPr lang="en-US" altLang="zh-CN" sz="1600" dirty="0" err="1">
                <a:solidFill>
                  <a:srgbClr val="00B0F0"/>
                </a:solidFill>
                <a:latin typeface="仿宋" panose="02010609060101010101" pitchFamily="49" charset="-122"/>
                <a:ea typeface="仿宋" panose="02010609060101010101" pitchFamily="49" charset="-122"/>
              </a:rPr>
              <a:t>mAP</a:t>
            </a:r>
            <a:r>
              <a:rPr lang="en-US" altLang="zh-CN" sz="1600" dirty="0">
                <a:solidFill>
                  <a:srgbClr val="00B0F0"/>
                </a:solidFill>
                <a:latin typeface="仿宋" panose="02010609060101010101" pitchFamily="49" charset="-122"/>
                <a:ea typeface="仿宋" panose="02010609060101010101" pitchFamily="49" charset="-122"/>
              </a:rPr>
              <a:t> </a:t>
            </a:r>
            <a:r>
              <a:rPr lang="zh-CN" altLang="en-US" sz="1600" dirty="0">
                <a:solidFill>
                  <a:srgbClr val="00B0F0"/>
                </a:solidFill>
                <a:latin typeface="仿宋" panose="02010609060101010101" pitchFamily="49" charset="-122"/>
                <a:ea typeface="仿宋" panose="02010609060101010101" pitchFamily="49" charset="-122"/>
              </a:rPr>
              <a:t>还要至少高 </a:t>
            </a:r>
            <a:r>
              <a:rPr lang="en-US" altLang="zh-CN" sz="1600" dirty="0">
                <a:solidFill>
                  <a:srgbClr val="00B0F0"/>
                </a:solidFill>
                <a:latin typeface="仿宋" panose="02010609060101010101" pitchFamily="49" charset="-122"/>
                <a:ea typeface="仿宋" panose="02010609060101010101" pitchFamily="49" charset="-122"/>
              </a:rPr>
              <a:t>3%</a:t>
            </a:r>
            <a:r>
              <a:rPr lang="zh-CN" altLang="en-US" sz="1600" dirty="0">
                <a:latin typeface="仿宋" panose="02010609060101010101" pitchFamily="49" charset="-122"/>
                <a:ea typeface="仿宋" panose="02010609060101010101" pitchFamily="49" charset="-122"/>
              </a:rPr>
              <a:t>。而且，</a:t>
            </a:r>
            <a:r>
              <a:rPr lang="en-US" altLang="zh-CN" sz="1600" dirty="0">
                <a:latin typeface="仿宋" panose="02010609060101010101" pitchFamily="49" charset="-122"/>
                <a:ea typeface="仿宋" panose="02010609060101010101" pitchFamily="49" charset="-122"/>
              </a:rPr>
              <a:t>R-FCN </a:t>
            </a:r>
            <a:r>
              <a:rPr lang="zh-CN" altLang="en-US" sz="1600" dirty="0">
                <a:latin typeface="仿宋" panose="02010609060101010101" pitchFamily="49" charset="-122"/>
                <a:ea typeface="仿宋" panose="02010609060101010101" pitchFamily="49" charset="-122"/>
              </a:rPr>
              <a:t>快得多</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endParaRPr lang="zh-CN" altLang="en-US" sz="1600" dirty="0">
              <a:latin typeface="仿宋" panose="02010609060101010101" pitchFamily="49" charset="-122"/>
              <a:ea typeface="仿宋" panose="02010609060101010101" pitchFamily="49" charset="-122"/>
            </a:endParaRPr>
          </a:p>
          <a:p>
            <a:r>
              <a:rPr lang="en-US" altLang="zh-CN" sz="1600" dirty="0" smtClean="0">
                <a:latin typeface="仿宋" panose="02010609060101010101" pitchFamily="49" charset="-122"/>
                <a:ea typeface="仿宋" panose="02010609060101010101" pitchFamily="49" charset="-122"/>
              </a:rPr>
              <a:t>3)</a:t>
            </a:r>
            <a:r>
              <a:rPr lang="zh-CN" altLang="en-US" sz="1600" dirty="0" smtClean="0">
                <a:latin typeface="仿宋" panose="02010609060101010101" pitchFamily="49" charset="-122"/>
                <a:ea typeface="仿宋" panose="02010609060101010101" pitchFamily="49" charset="-122"/>
              </a:rPr>
              <a:t>深度</a:t>
            </a:r>
            <a:r>
              <a:rPr lang="zh-CN" altLang="en-US" sz="1600" dirty="0">
                <a:latin typeface="仿宋" panose="02010609060101010101" pitchFamily="49" charset="-122"/>
                <a:ea typeface="仿宋" panose="02010609060101010101" pitchFamily="49" charset="-122"/>
              </a:rPr>
              <a:t>为</a:t>
            </a:r>
            <a:r>
              <a:rPr lang="en-US" altLang="zh-CN" sz="1600" dirty="0">
                <a:latin typeface="仿宋" panose="02010609060101010101" pitchFamily="49" charset="-122"/>
                <a:ea typeface="仿宋" panose="02010609060101010101" pitchFamily="49" charset="-122"/>
              </a:rPr>
              <a:t>50~101</a:t>
            </a:r>
            <a:r>
              <a:rPr lang="zh-CN" altLang="en-US" sz="1600" dirty="0" smtClean="0">
                <a:latin typeface="仿宋" panose="02010609060101010101" pitchFamily="49" charset="-122"/>
                <a:ea typeface="仿宋" panose="02010609060101010101" pitchFamily="49" charset="-122"/>
              </a:rPr>
              <a:t>时</a:t>
            </a:r>
            <a:r>
              <a:rPr lang="en-US" altLang="zh-CN" sz="1600" dirty="0" err="1" smtClean="0">
                <a:latin typeface="仿宋" panose="02010609060101010101" pitchFamily="49" charset="-122"/>
                <a:ea typeface="仿宋" panose="02010609060101010101" pitchFamily="49" charset="-122"/>
              </a:rPr>
              <a:t>mAP</a:t>
            </a:r>
            <a:r>
              <a:rPr lang="zh-CN" altLang="en-US" sz="1600" dirty="0" smtClean="0">
                <a:latin typeface="仿宋" panose="02010609060101010101" pitchFamily="49" charset="-122"/>
                <a:ea typeface="仿宋" panose="02010609060101010101" pitchFamily="49" charset="-122"/>
              </a:rPr>
              <a:t>会</a:t>
            </a:r>
            <a:r>
              <a:rPr lang="zh-CN" altLang="en-US" sz="1600" dirty="0">
                <a:latin typeface="仿宋" panose="02010609060101010101" pitchFamily="49" charset="-122"/>
                <a:ea typeface="仿宋" panose="02010609060101010101" pitchFamily="49" charset="-122"/>
              </a:rPr>
              <a:t>增加，到</a:t>
            </a:r>
            <a:r>
              <a:rPr lang="en-US" altLang="zh-CN" sz="1600" dirty="0">
                <a:latin typeface="仿宋" panose="02010609060101010101" pitchFamily="49" charset="-122"/>
                <a:ea typeface="仿宋" panose="02010609060101010101" pitchFamily="49" charset="-122"/>
              </a:rPr>
              <a:t>152</a:t>
            </a:r>
            <a:r>
              <a:rPr lang="zh-CN" altLang="en-US" sz="1600" dirty="0">
                <a:latin typeface="仿宋" panose="02010609060101010101" pitchFamily="49" charset="-122"/>
                <a:ea typeface="仿宋" panose="02010609060101010101" pitchFamily="49" charset="-122"/>
              </a:rPr>
              <a:t>层时饱和</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endParaRPr lang="zh-CN" altLang="en-US" sz="1600" dirty="0">
              <a:latin typeface="仿宋" panose="02010609060101010101" pitchFamily="49" charset="-122"/>
              <a:ea typeface="仿宋" panose="02010609060101010101" pitchFamily="49" charset="-122"/>
            </a:endParaRPr>
          </a:p>
          <a:p>
            <a:r>
              <a:rPr lang="en-US" altLang="zh-CN" sz="1600" dirty="0" smtClean="0">
                <a:latin typeface="仿宋" panose="02010609060101010101" pitchFamily="49" charset="-122"/>
                <a:ea typeface="仿宋" panose="02010609060101010101" pitchFamily="49" charset="-122"/>
              </a:rPr>
              <a:t>4)RPN </a:t>
            </a:r>
            <a:r>
              <a:rPr lang="zh-CN" altLang="en-US" sz="1600" dirty="0">
                <a:latin typeface="仿宋" panose="02010609060101010101" pitchFamily="49" charset="-122"/>
                <a:ea typeface="仿宋" panose="02010609060101010101" pitchFamily="49" charset="-122"/>
              </a:rPr>
              <a:t>即使用选择搜索和边缘盒 </a:t>
            </a:r>
            <a:r>
              <a:rPr lang="en-US" altLang="zh-CN" sz="1600" dirty="0">
                <a:latin typeface="仿宋" panose="02010609060101010101" pitchFamily="49" charset="-122"/>
                <a:ea typeface="仿宋" panose="02010609060101010101" pitchFamily="49" charset="-122"/>
              </a:rPr>
              <a:t>(Edge Boxes) </a:t>
            </a:r>
            <a:r>
              <a:rPr lang="zh-CN" altLang="en-US" sz="1600" dirty="0">
                <a:latin typeface="仿宋" panose="02010609060101010101" pitchFamily="49" charset="-122"/>
                <a:ea typeface="仿宋" panose="02010609060101010101" pitchFamily="49" charset="-122"/>
              </a:rPr>
              <a:t>也有 </a:t>
            </a:r>
            <a:r>
              <a:rPr lang="en-US" altLang="zh-CN" sz="1600" dirty="0">
                <a:latin typeface="仿宋" panose="02010609060101010101" pitchFamily="49" charset="-122"/>
                <a:ea typeface="仿宋" panose="02010609060101010101" pitchFamily="49" charset="-122"/>
              </a:rPr>
              <a:t>77% </a:t>
            </a:r>
            <a:r>
              <a:rPr lang="zh-CN" altLang="en-US" sz="1600" dirty="0">
                <a:latin typeface="仿宋" panose="02010609060101010101" pitchFamily="49" charset="-122"/>
                <a:ea typeface="仿宋" panose="02010609060101010101" pitchFamily="49" charset="-122"/>
              </a:rPr>
              <a:t>以上的 </a:t>
            </a:r>
            <a:r>
              <a:rPr lang="en-US" altLang="zh-CN" sz="1600" dirty="0" err="1">
                <a:latin typeface="仿宋" panose="02010609060101010101" pitchFamily="49" charset="-122"/>
                <a:ea typeface="仿宋" panose="02010609060101010101" pitchFamily="49" charset="-122"/>
              </a:rPr>
              <a:t>mAP</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endParaRPr lang="zh-CN" altLang="en-US" sz="1600" dirty="0">
              <a:latin typeface="仿宋" panose="02010609060101010101" pitchFamily="49" charset="-122"/>
              <a:ea typeface="仿宋" panose="02010609060101010101" pitchFamily="49" charset="-122"/>
            </a:endParaRPr>
          </a:p>
          <a:p>
            <a:r>
              <a:rPr lang="en-US" altLang="zh-CN" sz="1600" dirty="0" smtClean="0">
                <a:latin typeface="仿宋" panose="02010609060101010101" pitchFamily="49" charset="-122"/>
                <a:ea typeface="仿宋" panose="02010609060101010101" pitchFamily="49" charset="-122"/>
              </a:rPr>
              <a:t>5)R-FCN</a:t>
            </a:r>
            <a:r>
              <a:rPr lang="zh-CN" altLang="en-US" sz="1600" dirty="0" smtClean="0">
                <a:latin typeface="仿宋" panose="02010609060101010101" pitchFamily="49" charset="-122"/>
                <a:ea typeface="仿宋" panose="02010609060101010101" pitchFamily="49" charset="-122"/>
              </a:rPr>
              <a:t>在</a:t>
            </a:r>
            <a:r>
              <a:rPr lang="zh-CN" altLang="en-US" sz="1600" dirty="0">
                <a:latin typeface="仿宋" panose="02010609060101010101" pitchFamily="49" charset="-122"/>
                <a:ea typeface="仿宋" panose="02010609060101010101" pitchFamily="49" charset="-122"/>
              </a:rPr>
              <a:t>数据集 </a:t>
            </a:r>
            <a:r>
              <a:rPr lang="en-US" altLang="zh-CN" sz="1600" dirty="0" smtClean="0">
                <a:latin typeface="仿宋" panose="02010609060101010101" pitchFamily="49" charset="-122"/>
                <a:ea typeface="仿宋" panose="02010609060101010101" pitchFamily="49" charset="-122"/>
              </a:rPr>
              <a:t>VOC07</a:t>
            </a:r>
            <a:r>
              <a:rPr lang="zh-CN" altLang="en-US" sz="1600" dirty="0" smtClean="0">
                <a:latin typeface="仿宋" panose="02010609060101010101" pitchFamily="49" charset="-122"/>
                <a:ea typeface="仿宋" panose="02010609060101010101" pitchFamily="49" charset="-122"/>
              </a:rPr>
              <a:t>和</a:t>
            </a:r>
            <a:r>
              <a:rPr lang="en-US" altLang="zh-CN" sz="1600" dirty="0" smtClean="0">
                <a:latin typeface="仿宋" panose="02010609060101010101" pitchFamily="49" charset="-122"/>
                <a:ea typeface="仿宋" panose="02010609060101010101" pitchFamily="49" charset="-122"/>
              </a:rPr>
              <a:t>VOC12</a:t>
            </a:r>
            <a:r>
              <a:rPr lang="zh-CN" altLang="en-US" sz="1600" dirty="0" smtClean="0">
                <a:latin typeface="仿宋" panose="02010609060101010101" pitchFamily="49" charset="-122"/>
                <a:ea typeface="仿宋" panose="02010609060101010101" pitchFamily="49" charset="-122"/>
              </a:rPr>
              <a:t>上</a:t>
            </a:r>
            <a:r>
              <a:rPr lang="zh-CN" altLang="en-US" sz="1600" dirty="0">
                <a:latin typeface="仿宋" panose="02010609060101010101" pitchFamily="49" charset="-122"/>
                <a:ea typeface="仿宋" panose="02010609060101010101" pitchFamily="49" charset="-122"/>
              </a:rPr>
              <a:t>的 </a:t>
            </a:r>
            <a:r>
              <a:rPr lang="en-US" altLang="zh-CN" sz="1600" dirty="0" err="1">
                <a:latin typeface="仿宋" panose="02010609060101010101" pitchFamily="49" charset="-122"/>
                <a:ea typeface="仿宋" panose="02010609060101010101" pitchFamily="49" charset="-122"/>
              </a:rPr>
              <a:t>mAP</a:t>
            </a:r>
            <a:r>
              <a:rPr lang="en-US" altLang="zh-CN" sz="1600" dirty="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分别为 </a:t>
            </a:r>
            <a:r>
              <a:rPr lang="en-US" altLang="zh-CN" sz="1600" dirty="0">
                <a:solidFill>
                  <a:srgbClr val="00B0F0"/>
                </a:solidFill>
                <a:latin typeface="仿宋" panose="02010609060101010101" pitchFamily="49" charset="-122"/>
                <a:ea typeface="仿宋" panose="02010609060101010101" pitchFamily="49" charset="-122"/>
              </a:rPr>
              <a:t>83.6% </a:t>
            </a:r>
            <a:r>
              <a:rPr lang="zh-CN" altLang="en-US" sz="1600" dirty="0">
                <a:solidFill>
                  <a:srgbClr val="00B0F0"/>
                </a:solidFill>
                <a:latin typeface="仿宋" panose="02010609060101010101" pitchFamily="49" charset="-122"/>
                <a:ea typeface="仿宋" panose="02010609060101010101" pitchFamily="49" charset="-122"/>
              </a:rPr>
              <a:t>和 </a:t>
            </a:r>
            <a:r>
              <a:rPr lang="en-US" altLang="zh-CN" sz="1600" dirty="0">
                <a:solidFill>
                  <a:srgbClr val="00B0F0"/>
                </a:solidFill>
                <a:latin typeface="仿宋" panose="02010609060101010101" pitchFamily="49" charset="-122"/>
                <a:ea typeface="仿宋" panose="02010609060101010101" pitchFamily="49" charset="-122"/>
              </a:rPr>
              <a:t>82%</a:t>
            </a:r>
            <a:r>
              <a:rPr lang="zh-CN" altLang="en-US" sz="1600" dirty="0">
                <a:latin typeface="仿宋" panose="02010609060101010101" pitchFamily="49" charset="-122"/>
                <a:ea typeface="仿宋" panose="02010609060101010101" pitchFamily="49" charset="-122"/>
              </a:rPr>
              <a:t>，测试时每张图像耗时 </a:t>
            </a:r>
            <a:r>
              <a:rPr lang="en-US" altLang="zh-CN" sz="1600" dirty="0">
                <a:latin typeface="仿宋" panose="02010609060101010101" pitchFamily="49" charset="-122"/>
                <a:ea typeface="仿宋" panose="02010609060101010101" pitchFamily="49" charset="-122"/>
              </a:rPr>
              <a:t>170ms</a:t>
            </a:r>
            <a:r>
              <a:rPr lang="zh-CN" altLang="en-US" sz="1600" dirty="0">
                <a:latin typeface="仿宋" panose="02010609060101010101" pitchFamily="49" charset="-122"/>
                <a:ea typeface="仿宋" panose="02010609060101010101" pitchFamily="49" charset="-122"/>
              </a:rPr>
              <a:t>。</a:t>
            </a:r>
          </a:p>
        </p:txBody>
      </p:sp>
      <p:sp>
        <p:nvSpPr>
          <p:cNvPr id="6" name="矩形 5"/>
          <p:cNvSpPr/>
          <p:nvPr/>
        </p:nvSpPr>
        <p:spPr>
          <a:xfrm>
            <a:off x="4537435" y="319593"/>
            <a:ext cx="6671035" cy="369332"/>
          </a:xfrm>
          <a:prstGeom prst="rect">
            <a:avLst/>
          </a:prstGeom>
        </p:spPr>
        <p:txBody>
          <a:bodyPr wrap="square">
            <a:spAutoFit/>
          </a:bodyPr>
          <a:lstStyle/>
          <a:p>
            <a:r>
              <a:rPr lang="zh-CN" altLang="en-US" dirty="0">
                <a:latin typeface="仿宋" panose="02010609060101010101" pitchFamily="49" charset="-122"/>
                <a:ea typeface="仿宋" panose="02010609060101010101" pitchFamily="49" charset="-122"/>
              </a:rPr>
              <a:t>训练</a:t>
            </a:r>
            <a:r>
              <a:rPr lang="en-US" altLang="zh-CN" dirty="0">
                <a:latin typeface="仿宋" panose="02010609060101010101" pitchFamily="49" charset="-122"/>
                <a:ea typeface="仿宋" panose="02010609060101010101" pitchFamily="49" charset="-122"/>
              </a:rPr>
              <a:t>VOC 07 </a:t>
            </a:r>
            <a:r>
              <a:rPr lang="en-US" altLang="zh-CN" dirty="0" err="1">
                <a:latin typeface="仿宋" panose="02010609060101010101" pitchFamily="49" charset="-122"/>
                <a:ea typeface="仿宋" panose="02010609060101010101" pitchFamily="49" charset="-122"/>
              </a:rPr>
              <a:t>trainval</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和 </a:t>
            </a:r>
            <a:r>
              <a:rPr lang="en-US" altLang="zh-CN" dirty="0">
                <a:latin typeface="仿宋" panose="02010609060101010101" pitchFamily="49" charset="-122"/>
                <a:ea typeface="仿宋" panose="02010609060101010101" pitchFamily="49" charset="-122"/>
              </a:rPr>
              <a:t>VOC 12 </a:t>
            </a:r>
            <a:r>
              <a:rPr lang="en-US" altLang="zh-CN" dirty="0" err="1">
                <a:latin typeface="仿宋" panose="02010609060101010101" pitchFamily="49" charset="-122"/>
                <a:ea typeface="仿宋" panose="02010609060101010101" pitchFamily="49" charset="-122"/>
              </a:rPr>
              <a:t>trainval</a:t>
            </a:r>
            <a:r>
              <a:rPr lang="zh-CN" altLang="en-US" dirty="0">
                <a:latin typeface="仿宋" panose="02010609060101010101" pitchFamily="49" charset="-122"/>
                <a:ea typeface="仿宋" panose="02010609060101010101" pitchFamily="49" charset="-122"/>
              </a:rPr>
              <a:t>，测试</a:t>
            </a:r>
            <a:r>
              <a:rPr lang="en-US" altLang="zh-CN" dirty="0">
                <a:latin typeface="仿宋" panose="02010609060101010101" pitchFamily="49" charset="-122"/>
                <a:ea typeface="仿宋" panose="02010609060101010101" pitchFamily="49" charset="-122"/>
              </a:rPr>
              <a:t>VOC 07 </a:t>
            </a:r>
            <a:r>
              <a:rPr lang="en-US" altLang="zh-CN" dirty="0" smtClean="0">
                <a:latin typeface="仿宋" panose="02010609060101010101" pitchFamily="49" charset="-122"/>
                <a:ea typeface="仿宋" panose="02010609060101010101" pitchFamily="49" charset="-122"/>
              </a:rPr>
              <a:t>test</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960326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43612" y="5648393"/>
            <a:ext cx="8919587" cy="861774"/>
          </a:xfrm>
          <a:prstGeom prst="rect">
            <a:avLst/>
          </a:prstGeom>
        </p:spPr>
        <p:txBody>
          <a:bodyPr wrap="square">
            <a:spAutoFit/>
          </a:bodyPr>
          <a:lstStyle/>
          <a:p>
            <a:r>
              <a:rPr lang="en-US" altLang="zh-CN" b="1" dirty="0" smtClean="0"/>
              <a:t>2. voc2007 89.8%</a:t>
            </a:r>
            <a:r>
              <a:rPr lang="zh-CN" altLang="en-US" b="1" dirty="0" smtClean="0"/>
              <a:t>最高</a:t>
            </a:r>
            <a:endParaRPr lang="en-US" altLang="zh-CN" b="1" dirty="0" smtClean="0"/>
          </a:p>
          <a:p>
            <a:r>
              <a:rPr lang="en-US" altLang="zh-CN" sz="1600" dirty="0" smtClean="0">
                <a:latin typeface="+mj-ea"/>
                <a:ea typeface="+mj-ea"/>
              </a:rPr>
              <a:t>PVANET</a:t>
            </a:r>
            <a:r>
              <a:rPr lang="en-US" altLang="zh-CN" sz="1600" dirty="0">
                <a:latin typeface="+mj-ea"/>
                <a:ea typeface="+mj-ea"/>
              </a:rPr>
              <a:t>: Deep but Lightweight Neural Networks for Real-time Object Detection</a:t>
            </a:r>
            <a:endParaRPr lang="en-US" altLang="zh-CN" sz="1600" dirty="0" smtClean="0">
              <a:solidFill>
                <a:srgbClr val="000000"/>
              </a:solidFill>
              <a:latin typeface="+mj-ea"/>
              <a:ea typeface="+mj-ea"/>
            </a:endParaRPr>
          </a:p>
          <a:p>
            <a:r>
              <a:rPr lang="en-US" altLang="zh-CN" sz="1600" dirty="0" err="1" smtClean="0">
                <a:solidFill>
                  <a:srgbClr val="000000"/>
                </a:solidFill>
                <a:latin typeface="+mj-ea"/>
                <a:ea typeface="+mj-ea"/>
              </a:rPr>
              <a:t>PVANet</a:t>
            </a:r>
            <a:r>
              <a:rPr lang="en-US" altLang="zh-CN" sz="1600" dirty="0">
                <a:solidFill>
                  <a:srgbClr val="000000"/>
                </a:solidFill>
                <a:latin typeface="+mj-ea"/>
                <a:ea typeface="+mj-ea"/>
              </a:rPr>
              <a:t>: Lightweight Deep Neural Networks for Real-time Object Detection</a:t>
            </a:r>
            <a:endParaRPr lang="en-US" altLang="zh-CN" sz="1600" i="0" dirty="0">
              <a:solidFill>
                <a:srgbClr val="000000"/>
              </a:solidFill>
              <a:effectLst/>
              <a:latin typeface="+mj-ea"/>
              <a:ea typeface="+mj-ea"/>
            </a:endParaRPr>
          </a:p>
        </p:txBody>
      </p:sp>
      <p:sp>
        <p:nvSpPr>
          <p:cNvPr id="5" name="矩形 4"/>
          <p:cNvSpPr/>
          <p:nvPr/>
        </p:nvSpPr>
        <p:spPr>
          <a:xfrm>
            <a:off x="1235947" y="1437808"/>
            <a:ext cx="9515789" cy="646331"/>
          </a:xfrm>
          <a:prstGeom prst="rect">
            <a:avLst/>
          </a:prstGeom>
        </p:spPr>
        <p:txBody>
          <a:bodyPr wrap="square">
            <a:spAutoFit/>
          </a:bodyPr>
          <a:lstStyle/>
          <a:p>
            <a:r>
              <a:rPr lang="en-US" altLang="zh-CN" dirty="0" smtClean="0">
                <a:solidFill>
                  <a:srgbClr val="91736B"/>
                </a:solidFill>
                <a:latin typeface="Georgia" panose="02040502050405020303" pitchFamily="18" charset="0"/>
                <a:hlinkClick r:id="rId2"/>
              </a:rPr>
              <a:t>1. VOC2012</a:t>
            </a:r>
            <a:r>
              <a:rPr lang="zh-CN" altLang="en-US" dirty="0" smtClean="0">
                <a:solidFill>
                  <a:srgbClr val="91736B"/>
                </a:solidFill>
                <a:latin typeface="Georgia" panose="02040502050405020303" pitchFamily="18" charset="0"/>
                <a:hlinkClick r:id="rId2"/>
              </a:rPr>
              <a:t>检测排行榜：</a:t>
            </a:r>
            <a:r>
              <a:rPr lang="en-US" altLang="zh-CN" dirty="0" smtClean="0">
                <a:solidFill>
                  <a:srgbClr val="91736B"/>
                </a:solidFill>
                <a:latin typeface="Georgia" panose="02040502050405020303" pitchFamily="18" charset="0"/>
                <a:hlinkClick r:id="rId2"/>
              </a:rPr>
              <a:t>http</a:t>
            </a:r>
            <a:r>
              <a:rPr lang="en-US" altLang="zh-CN" dirty="0">
                <a:solidFill>
                  <a:srgbClr val="91736B"/>
                </a:solidFill>
                <a:latin typeface="Georgia" panose="02040502050405020303" pitchFamily="18" charset="0"/>
                <a:hlinkClick r:id="rId2"/>
              </a:rPr>
              <a:t>://host.robots.ox.ac.uk:8080/leaderboard/displaylb.php?challengeid=11&amp;compid=4</a:t>
            </a:r>
            <a:endParaRPr lang="zh-CN" altLang="en-US" dirty="0"/>
          </a:p>
        </p:txBody>
      </p:sp>
      <p:pic>
        <p:nvPicPr>
          <p:cNvPr id="6" name="图片 5"/>
          <p:cNvPicPr>
            <a:picLocks noChangeAspect="1"/>
          </p:cNvPicPr>
          <p:nvPr/>
        </p:nvPicPr>
        <p:blipFill>
          <a:blip r:embed="rId3"/>
          <a:stretch>
            <a:fillRect/>
          </a:stretch>
        </p:blipFill>
        <p:spPr>
          <a:xfrm>
            <a:off x="1353177" y="2168505"/>
            <a:ext cx="4790476" cy="3304762"/>
          </a:xfrm>
          <a:prstGeom prst="rect">
            <a:avLst/>
          </a:prstGeom>
        </p:spPr>
      </p:pic>
      <p:sp>
        <p:nvSpPr>
          <p:cNvPr id="7" name="文本框 6"/>
          <p:cNvSpPr txBox="1"/>
          <p:nvPr/>
        </p:nvSpPr>
        <p:spPr>
          <a:xfrm>
            <a:off x="6219928" y="2792479"/>
            <a:ext cx="1055077" cy="523220"/>
          </a:xfrm>
          <a:prstGeom prst="rect">
            <a:avLst/>
          </a:prstGeom>
          <a:noFill/>
        </p:spPr>
        <p:txBody>
          <a:bodyPr wrap="square" rtlCol="0">
            <a:spAutoFit/>
          </a:bodyPr>
          <a:lstStyle/>
          <a:p>
            <a:endParaRPr lang="en-US" altLang="zh-CN" sz="1400" dirty="0" smtClean="0"/>
          </a:p>
          <a:p>
            <a:endParaRPr lang="zh-CN" altLang="en-US" sz="1400" dirty="0"/>
          </a:p>
        </p:txBody>
      </p:sp>
      <p:sp>
        <p:nvSpPr>
          <p:cNvPr id="8" name="矩形 7"/>
          <p:cNvSpPr/>
          <p:nvPr/>
        </p:nvSpPr>
        <p:spPr>
          <a:xfrm>
            <a:off x="6143653" y="3008376"/>
            <a:ext cx="6096000" cy="1477328"/>
          </a:xfrm>
          <a:prstGeom prst="rect">
            <a:avLst/>
          </a:prstGeom>
        </p:spPr>
        <p:txBody>
          <a:bodyPr>
            <a:spAutoFit/>
          </a:bodyPr>
          <a:lstStyle/>
          <a:p>
            <a:endParaRPr lang="en-US" altLang="zh-CN" dirty="0"/>
          </a:p>
          <a:p>
            <a:endParaRPr lang="en-US" altLang="zh-CN" dirty="0"/>
          </a:p>
          <a:p>
            <a:endParaRPr lang="en-US" altLang="zh-CN" dirty="0"/>
          </a:p>
          <a:p>
            <a:endParaRPr lang="en-US" altLang="zh-CN" dirty="0"/>
          </a:p>
          <a:p>
            <a:endParaRPr lang="en-US" altLang="zh-CN" dirty="0"/>
          </a:p>
        </p:txBody>
      </p:sp>
      <p:sp>
        <p:nvSpPr>
          <p:cNvPr id="9" name="矩形 8"/>
          <p:cNvSpPr/>
          <p:nvPr/>
        </p:nvSpPr>
        <p:spPr>
          <a:xfrm>
            <a:off x="6431514" y="2967605"/>
            <a:ext cx="582211" cy="338554"/>
          </a:xfrm>
          <a:prstGeom prst="rect">
            <a:avLst/>
          </a:prstGeom>
        </p:spPr>
        <p:txBody>
          <a:bodyPr wrap="none">
            <a:spAutoFit/>
          </a:bodyPr>
          <a:lstStyle/>
          <a:p>
            <a:r>
              <a:rPr lang="en-US" altLang="zh-CN" sz="1600" dirty="0">
                <a:solidFill>
                  <a:srgbClr val="00B0F0"/>
                </a:solidFill>
              </a:rPr>
              <a:t>6fps</a:t>
            </a:r>
            <a:endParaRPr lang="en-US" altLang="zh-CN" sz="1600" dirty="0">
              <a:solidFill>
                <a:srgbClr val="00B0F0"/>
              </a:solidFill>
            </a:endParaRPr>
          </a:p>
        </p:txBody>
      </p:sp>
      <p:sp>
        <p:nvSpPr>
          <p:cNvPr id="10" name="矩形 9"/>
          <p:cNvSpPr/>
          <p:nvPr/>
        </p:nvSpPr>
        <p:spPr>
          <a:xfrm>
            <a:off x="6477111" y="4353359"/>
            <a:ext cx="696024" cy="338554"/>
          </a:xfrm>
          <a:prstGeom prst="rect">
            <a:avLst/>
          </a:prstGeom>
        </p:spPr>
        <p:txBody>
          <a:bodyPr wrap="none">
            <a:spAutoFit/>
          </a:bodyPr>
          <a:lstStyle/>
          <a:p>
            <a:r>
              <a:rPr lang="en-US" altLang="zh-CN" sz="1600" dirty="0">
                <a:solidFill>
                  <a:srgbClr val="00B0F0"/>
                </a:solidFill>
              </a:rPr>
              <a:t>22fps</a:t>
            </a:r>
            <a:endParaRPr lang="en-US" altLang="zh-CN" sz="1600" dirty="0">
              <a:solidFill>
                <a:srgbClr val="00B0F0"/>
              </a:solidFill>
            </a:endParaRPr>
          </a:p>
        </p:txBody>
      </p:sp>
      <p:cxnSp>
        <p:nvCxnSpPr>
          <p:cNvPr id="12" name="直接箭头连接符 11"/>
          <p:cNvCxnSpPr>
            <a:endCxn id="10" idx="1"/>
          </p:cNvCxnSpPr>
          <p:nvPr/>
        </p:nvCxnSpPr>
        <p:spPr>
          <a:xfrm>
            <a:off x="6109398" y="4511710"/>
            <a:ext cx="367713" cy="10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069204" y="3136882"/>
            <a:ext cx="407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585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2599" y="226814"/>
            <a:ext cx="1047082" cy="369332"/>
          </a:xfrm>
          <a:prstGeom prst="rect">
            <a:avLst/>
          </a:prstGeom>
        </p:spPr>
        <p:txBody>
          <a:bodyPr wrap="none">
            <a:spAutoFit/>
          </a:bodyPr>
          <a:lstStyle/>
          <a:p>
            <a:r>
              <a:rPr lang="en-US" altLang="zh-CN" dirty="0">
                <a:solidFill>
                  <a:srgbClr val="7030A0"/>
                </a:solidFill>
              </a:rPr>
              <a:t>Paper </a:t>
            </a:r>
            <a:r>
              <a:rPr lang="en-US" altLang="zh-CN" dirty="0" smtClean="0">
                <a:solidFill>
                  <a:srgbClr val="7030A0"/>
                </a:solidFill>
              </a:rPr>
              <a:t>7</a:t>
            </a:r>
            <a:endParaRPr lang="zh-CN" altLang="en-US" dirty="0"/>
          </a:p>
        </p:txBody>
      </p:sp>
      <p:sp>
        <p:nvSpPr>
          <p:cNvPr id="5" name="矩形 4"/>
          <p:cNvSpPr/>
          <p:nvPr/>
        </p:nvSpPr>
        <p:spPr>
          <a:xfrm>
            <a:off x="4804794" y="2320790"/>
            <a:ext cx="1723549" cy="1200329"/>
          </a:xfrm>
          <a:prstGeom prst="rect">
            <a:avLst/>
          </a:prstGeom>
        </p:spPr>
        <p:txBody>
          <a:bodyPr wrap="none">
            <a:spAutoFit/>
          </a:bodyPr>
          <a:lstStyle/>
          <a:p>
            <a:r>
              <a:rPr lang="en-US" altLang="zh-CN" sz="2400" dirty="0" smtClean="0">
                <a:solidFill>
                  <a:srgbClr val="7030A0"/>
                </a:solidFill>
                <a:latin typeface="NimbusRomNo9L-Medi"/>
              </a:rPr>
              <a:t> Apr2017</a:t>
            </a:r>
          </a:p>
          <a:p>
            <a:endParaRPr lang="en-US" altLang="zh-CN" sz="2400" dirty="0" smtClean="0">
              <a:solidFill>
                <a:srgbClr val="7030A0"/>
              </a:solidFill>
              <a:latin typeface="NimbusRomNo9L-Medi"/>
            </a:endParaRPr>
          </a:p>
          <a:p>
            <a:r>
              <a:rPr lang="en-US" altLang="zh-CN" sz="2400" dirty="0" smtClean="0">
                <a:solidFill>
                  <a:srgbClr val="7030A0"/>
                </a:solidFill>
                <a:latin typeface="NimbusRomNo9L-Medi"/>
              </a:rPr>
              <a:t>Mask </a:t>
            </a:r>
            <a:r>
              <a:rPr lang="en-US" altLang="zh-CN" sz="2400" dirty="0">
                <a:solidFill>
                  <a:srgbClr val="7030A0"/>
                </a:solidFill>
                <a:latin typeface="NimbusRomNo9L-Medi"/>
              </a:rPr>
              <a:t>R-CNN</a:t>
            </a:r>
            <a:endParaRPr lang="zh-CN" altLang="en-US" sz="2400" dirty="0">
              <a:solidFill>
                <a:srgbClr val="7030A0"/>
              </a:solidFill>
            </a:endParaRPr>
          </a:p>
        </p:txBody>
      </p:sp>
      <p:sp>
        <p:nvSpPr>
          <p:cNvPr id="7" name="矩形 6"/>
          <p:cNvSpPr/>
          <p:nvPr/>
        </p:nvSpPr>
        <p:spPr>
          <a:xfrm>
            <a:off x="9994392" y="5026075"/>
            <a:ext cx="2039112" cy="1200329"/>
          </a:xfrm>
          <a:prstGeom prst="rect">
            <a:avLst/>
          </a:prstGeom>
        </p:spPr>
        <p:txBody>
          <a:bodyPr wrap="square">
            <a:spAutoFit/>
          </a:bodyPr>
          <a:lstStyle/>
          <a:p>
            <a:r>
              <a:rPr lang="en-US" altLang="zh-CN" dirty="0" err="1">
                <a:latin typeface="NimbusRomNo9L-Regu"/>
              </a:rPr>
              <a:t>Kaiming</a:t>
            </a:r>
            <a:r>
              <a:rPr lang="en-US" altLang="zh-CN" dirty="0">
                <a:latin typeface="NimbusRomNo9L-Regu"/>
              </a:rPr>
              <a:t> He </a:t>
            </a:r>
            <a:endParaRPr lang="en-US" altLang="zh-CN" dirty="0" smtClean="0">
              <a:latin typeface="NimbusRomNo9L-Regu"/>
            </a:endParaRPr>
          </a:p>
          <a:p>
            <a:r>
              <a:rPr lang="en-US" altLang="zh-CN" dirty="0" smtClean="0">
                <a:latin typeface="NimbusRomNo9L-Regu"/>
              </a:rPr>
              <a:t>Georgia </a:t>
            </a:r>
            <a:r>
              <a:rPr lang="en-US" altLang="zh-CN" dirty="0" err="1">
                <a:latin typeface="NimbusRomNo9L-Regu"/>
              </a:rPr>
              <a:t>Gkioxari</a:t>
            </a:r>
            <a:r>
              <a:rPr lang="en-US" altLang="zh-CN" dirty="0">
                <a:latin typeface="NimbusRomNo9L-Regu"/>
              </a:rPr>
              <a:t> </a:t>
            </a:r>
            <a:endParaRPr lang="en-US" altLang="zh-CN" dirty="0" smtClean="0">
              <a:latin typeface="NimbusRomNo9L-Regu"/>
            </a:endParaRPr>
          </a:p>
          <a:p>
            <a:r>
              <a:rPr lang="en-US" altLang="zh-CN" dirty="0" smtClean="0">
                <a:latin typeface="NimbusRomNo9L-Regu"/>
              </a:rPr>
              <a:t>Piotr </a:t>
            </a:r>
            <a:r>
              <a:rPr lang="en-US" altLang="zh-CN" dirty="0" err="1">
                <a:latin typeface="NimbusRomNo9L-Regu"/>
              </a:rPr>
              <a:t>Doll´ar</a:t>
            </a:r>
            <a:r>
              <a:rPr lang="en-US" altLang="zh-CN" dirty="0">
                <a:latin typeface="NimbusRomNo9L-Regu"/>
              </a:rPr>
              <a:t> </a:t>
            </a:r>
            <a:endParaRPr lang="en-US" altLang="zh-CN" dirty="0" smtClean="0">
              <a:latin typeface="NimbusRomNo9L-Regu"/>
            </a:endParaRPr>
          </a:p>
          <a:p>
            <a:r>
              <a:rPr lang="en-US" altLang="zh-CN" dirty="0" smtClean="0">
                <a:latin typeface="NimbusRomNo9L-Regu"/>
              </a:rPr>
              <a:t>Ross </a:t>
            </a:r>
            <a:r>
              <a:rPr lang="en-US" altLang="zh-CN" dirty="0" err="1">
                <a:latin typeface="NimbusRomNo9L-Regu"/>
              </a:rPr>
              <a:t>Girshick</a:t>
            </a:r>
            <a:endParaRPr lang="zh-CN" altLang="en-US" dirty="0"/>
          </a:p>
        </p:txBody>
      </p:sp>
    </p:spTree>
    <p:extLst>
      <p:ext uri="{BB962C8B-B14F-4D97-AF65-F5344CB8AC3E}">
        <p14:creationId xmlns:p14="http://schemas.microsoft.com/office/powerpoint/2010/main" val="2908715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2552" y="1309128"/>
            <a:ext cx="7641336" cy="4031873"/>
          </a:xfrm>
          <a:prstGeom prst="rect">
            <a:avLst/>
          </a:prstGeom>
        </p:spPr>
        <p:txBody>
          <a:bodyPr wrap="square">
            <a:spAutoFit/>
          </a:bodyPr>
          <a:lstStyle/>
          <a:p>
            <a:pPr marL="285750" indent="-285750">
              <a:buFont typeface="Wingdings" panose="05000000000000000000" pitchFamily="2" charset="2"/>
              <a:buChar char="l"/>
            </a:pPr>
            <a:r>
              <a:rPr lang="zh-CN" altLang="en-US" sz="1600" dirty="0" smtClean="0">
                <a:latin typeface="仿宋" panose="02010609060101010101" pitchFamily="49" charset="-122"/>
                <a:ea typeface="仿宋" panose="02010609060101010101" pitchFamily="49" charset="-122"/>
              </a:rPr>
              <a:t>用于目标</a:t>
            </a:r>
            <a:r>
              <a:rPr lang="zh-CN" altLang="en-US" sz="1600" dirty="0">
                <a:latin typeface="仿宋" panose="02010609060101010101" pitchFamily="49" charset="-122"/>
                <a:ea typeface="仿宋" panose="02010609060101010101" pitchFamily="49" charset="-122"/>
              </a:rPr>
              <a:t>实例分割 的框架（ </a:t>
            </a:r>
            <a:r>
              <a:rPr lang="en-US" altLang="zh-CN" sz="1600" dirty="0">
                <a:latin typeface="仿宋" panose="02010609060101010101" pitchFamily="49" charset="-122"/>
                <a:ea typeface="仿宋" panose="02010609060101010101" pitchFamily="49" charset="-122"/>
              </a:rPr>
              <a:t>Object instance segmentation </a:t>
            </a:r>
            <a:r>
              <a:rPr lang="zh-CN" altLang="en-US" sz="1600" dirty="0">
                <a:latin typeface="仿宋" panose="02010609060101010101" pitchFamily="49" charset="-122"/>
                <a:ea typeface="仿宋" panose="02010609060101010101" pitchFamily="49" charset="-122"/>
              </a:rPr>
              <a:t>），能够有效地检测图像中的目标，同时还能为每个实例生成一个高质量的 分割掩码（ </a:t>
            </a:r>
            <a:r>
              <a:rPr lang="en-US" altLang="zh-CN" sz="1600" dirty="0">
                <a:latin typeface="仿宋" panose="02010609060101010101" pitchFamily="49" charset="-122"/>
                <a:ea typeface="仿宋" panose="02010609060101010101" pitchFamily="49" charset="-122"/>
              </a:rPr>
              <a:t>segmentation mask</a:t>
            </a:r>
            <a:r>
              <a:rPr lang="zh-CN" altLang="en-US" sz="1600" dirty="0">
                <a:latin typeface="仿宋" panose="02010609060101010101" pitchFamily="49" charset="-122"/>
                <a:ea typeface="仿宋" panose="02010609060101010101" pitchFamily="49" charset="-122"/>
              </a:rPr>
              <a:t>）。即：目标实例分割可以看做由 </a:t>
            </a:r>
            <a:r>
              <a:rPr lang="en-US" altLang="zh-CN" sz="1600" dirty="0">
                <a:latin typeface="仿宋" panose="02010609060101010101" pitchFamily="49" charset="-122"/>
                <a:ea typeface="仿宋" panose="02010609060101010101" pitchFamily="49" charset="-122"/>
              </a:rPr>
              <a:t>object detection </a:t>
            </a:r>
            <a:r>
              <a:rPr lang="zh-CN" altLang="en-US" sz="1600" dirty="0">
                <a:latin typeface="仿宋" panose="02010609060101010101" pitchFamily="49" charset="-122"/>
                <a:ea typeface="仿宋" panose="02010609060101010101" pitchFamily="49" charset="-122"/>
              </a:rPr>
              <a:t>和 </a:t>
            </a:r>
            <a:r>
              <a:rPr lang="en-US" altLang="zh-CN" sz="1600" dirty="0">
                <a:latin typeface="仿宋" panose="02010609060101010101" pitchFamily="49" charset="-122"/>
                <a:ea typeface="仿宋" panose="02010609060101010101" pitchFamily="49" charset="-122"/>
              </a:rPr>
              <a:t>semantic segmentation </a:t>
            </a:r>
            <a:r>
              <a:rPr lang="zh-CN" altLang="en-US" sz="1600" dirty="0">
                <a:latin typeface="仿宋" panose="02010609060101010101" pitchFamily="49" charset="-122"/>
                <a:ea typeface="仿宋" panose="02010609060101010101" pitchFamily="49" charset="-122"/>
              </a:rPr>
              <a:t>组成</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zh-CN" altLang="en-US"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en-US" altLang="zh-CN" sz="1600" dirty="0" smtClean="0">
                <a:latin typeface="仿宋" panose="02010609060101010101" pitchFamily="49" charset="-122"/>
                <a:ea typeface="仿宋" panose="02010609060101010101" pitchFamily="49" charset="-122"/>
              </a:rPr>
              <a:t>Mask </a:t>
            </a:r>
            <a:r>
              <a:rPr lang="en-US" altLang="zh-CN" sz="1600" dirty="0">
                <a:latin typeface="仿宋" panose="02010609060101010101" pitchFamily="49" charset="-122"/>
                <a:ea typeface="仿宋" panose="02010609060101010101" pitchFamily="49" charset="-122"/>
              </a:rPr>
              <a:t>R-CNN </a:t>
            </a:r>
            <a:r>
              <a:rPr lang="zh-CN" altLang="en-US" sz="1600" dirty="0">
                <a:latin typeface="仿宋" panose="02010609060101010101" pitchFamily="49" charset="-122"/>
                <a:ea typeface="仿宋" panose="02010609060101010101" pitchFamily="49" charset="-122"/>
              </a:rPr>
              <a:t>是在</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上的扩展</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在其已有的用于边框识别的分支上添加一个并行的用于预测目标掩码的分支</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zh-CN" altLang="en-US"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训练简单。仅比</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多一点计算开销，</a:t>
            </a:r>
            <a:r>
              <a:rPr lang="en-US" altLang="zh-CN" sz="1600" dirty="0">
                <a:latin typeface="仿宋" panose="02010609060101010101" pitchFamily="49" charset="-122"/>
                <a:ea typeface="仿宋" panose="02010609060101010101" pitchFamily="49" charset="-122"/>
              </a:rPr>
              <a:t>5fps</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zh-CN" altLang="en-US"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易于泛化到其他任务。比如估计人类姿态</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zh-CN" altLang="en-US"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实验：实例分割、边界框目标检测和人物关键点检测</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zh-CN" altLang="en-US"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没使用</a:t>
            </a:r>
            <a:r>
              <a:rPr lang="en-US" altLang="zh-CN" sz="1600" dirty="0">
                <a:latin typeface="仿宋" panose="02010609060101010101" pitchFamily="49" charset="-122"/>
                <a:ea typeface="仿宋" panose="02010609060101010101" pitchFamily="49" charset="-122"/>
              </a:rPr>
              <a:t>fine-tuning</a:t>
            </a:r>
            <a:r>
              <a:rPr lang="zh-CN" altLang="en-US" sz="1600" dirty="0">
                <a:latin typeface="仿宋" panose="02010609060101010101" pitchFamily="49" charset="-122"/>
                <a:ea typeface="仿宋" panose="02010609060101010101" pitchFamily="49" charset="-122"/>
              </a:rPr>
              <a:t>的情况下，</a:t>
            </a:r>
            <a:r>
              <a:rPr lang="en-US" altLang="zh-CN" sz="1600" dirty="0">
                <a:latin typeface="仿宋" panose="02010609060101010101" pitchFamily="49" charset="-122"/>
                <a:ea typeface="仿宋" panose="02010609060101010101" pitchFamily="49" charset="-122"/>
              </a:rPr>
              <a:t>Mask R-CNN</a:t>
            </a:r>
            <a:r>
              <a:rPr lang="zh-CN" altLang="en-US" sz="1600" dirty="0">
                <a:latin typeface="仿宋" panose="02010609060101010101" pitchFamily="49" charset="-122"/>
                <a:ea typeface="仿宋" panose="02010609060101010101" pitchFamily="49" charset="-122"/>
              </a:rPr>
              <a:t>的表现超越了在每个任务上已有的所有</a:t>
            </a:r>
            <a:r>
              <a:rPr lang="en-US" altLang="zh-CN" sz="1600" dirty="0">
                <a:latin typeface="仿宋" panose="02010609060101010101" pitchFamily="49" charset="-122"/>
                <a:ea typeface="仿宋" panose="02010609060101010101" pitchFamily="49" charset="-122"/>
              </a:rPr>
              <a:t>single-</a:t>
            </a:r>
            <a:r>
              <a:rPr lang="en-US" altLang="zh-CN" sz="1600" dirty="0" err="1">
                <a:latin typeface="仿宋" panose="02010609060101010101" pitchFamily="49" charset="-122"/>
                <a:ea typeface="仿宋" panose="02010609060101010101" pitchFamily="49" charset="-122"/>
              </a:rPr>
              <a:t>modle</a:t>
            </a:r>
            <a:r>
              <a:rPr lang="en-US" altLang="zh-CN" sz="1600" dirty="0">
                <a:latin typeface="仿宋" panose="02010609060101010101" pitchFamily="49" charset="-122"/>
                <a:ea typeface="仿宋" panose="02010609060101010101" pitchFamily="49" charset="-122"/>
              </a:rPr>
              <a:t> entries</a:t>
            </a:r>
            <a:r>
              <a:rPr lang="zh-CN" altLang="en-US" sz="1600" dirty="0" smtClean="0">
                <a:latin typeface="仿宋" panose="02010609060101010101" pitchFamily="49" charset="-122"/>
                <a:ea typeface="仿宋" panose="02010609060101010101" pitchFamily="49" charset="-122"/>
              </a:rPr>
              <a:t>。</a:t>
            </a:r>
            <a:endParaRPr lang="zh-CN" altLang="en-US" sz="1600" dirty="0">
              <a:latin typeface="仿宋" panose="02010609060101010101" pitchFamily="49" charset="-122"/>
              <a:ea typeface="仿宋" panose="02010609060101010101" pitchFamily="49" charset="-122"/>
            </a:endParaRPr>
          </a:p>
        </p:txBody>
      </p:sp>
      <p:sp>
        <p:nvSpPr>
          <p:cNvPr id="5" name="矩形 4"/>
          <p:cNvSpPr/>
          <p:nvPr/>
        </p:nvSpPr>
        <p:spPr>
          <a:xfrm>
            <a:off x="172871" y="144518"/>
            <a:ext cx="1140056" cy="461665"/>
          </a:xfrm>
          <a:prstGeom prst="rect">
            <a:avLst/>
          </a:prstGeom>
        </p:spPr>
        <p:txBody>
          <a:bodyPr wrap="none">
            <a:spAutoFit/>
          </a:bodyPr>
          <a:lstStyle/>
          <a:p>
            <a:r>
              <a:rPr lang="en-US" altLang="zh-CN" sz="2400" dirty="0" smtClean="0">
                <a:solidFill>
                  <a:srgbClr val="7030A0"/>
                </a:solidFill>
              </a:rPr>
              <a:t>1. </a:t>
            </a:r>
            <a:r>
              <a:rPr lang="zh-CN" altLang="en-US" sz="2400" dirty="0" smtClean="0">
                <a:solidFill>
                  <a:srgbClr val="7030A0"/>
                </a:solidFill>
              </a:rPr>
              <a:t>简介</a:t>
            </a:r>
            <a:endParaRPr lang="zh-CN" altLang="en-US" sz="2400" dirty="0"/>
          </a:p>
        </p:txBody>
      </p:sp>
    </p:spTree>
    <p:extLst>
      <p:ext uri="{BB962C8B-B14F-4D97-AF65-F5344CB8AC3E}">
        <p14:creationId xmlns:p14="http://schemas.microsoft.com/office/powerpoint/2010/main" val="20776864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759220" y="618292"/>
            <a:ext cx="4380952" cy="1942857"/>
          </a:xfrm>
          <a:prstGeom prst="rect">
            <a:avLst/>
          </a:prstGeom>
        </p:spPr>
      </p:pic>
      <p:sp>
        <p:nvSpPr>
          <p:cNvPr id="5" name="矩形 4"/>
          <p:cNvSpPr/>
          <p:nvPr/>
        </p:nvSpPr>
        <p:spPr>
          <a:xfrm>
            <a:off x="202535" y="144518"/>
            <a:ext cx="1888659" cy="461665"/>
          </a:xfrm>
          <a:prstGeom prst="rect">
            <a:avLst/>
          </a:prstGeom>
        </p:spPr>
        <p:txBody>
          <a:bodyPr wrap="none">
            <a:spAutoFit/>
          </a:bodyPr>
          <a:lstStyle/>
          <a:p>
            <a:r>
              <a:rPr lang="en-US" altLang="zh-CN" sz="2400" b="1" dirty="0" smtClean="0">
                <a:solidFill>
                  <a:srgbClr val="7030A0"/>
                </a:solidFill>
                <a:latin typeface="仿宋" panose="02010609060101010101" pitchFamily="49" charset="-122"/>
                <a:ea typeface="仿宋" panose="02010609060101010101" pitchFamily="49" charset="-122"/>
              </a:rPr>
              <a:t>2. </a:t>
            </a:r>
            <a:r>
              <a:rPr lang="zh-CN" altLang="en-US" sz="2400" b="1" dirty="0" smtClean="0">
                <a:solidFill>
                  <a:srgbClr val="7030A0"/>
                </a:solidFill>
                <a:latin typeface="仿宋" panose="02010609060101010101" pitchFamily="49" charset="-122"/>
                <a:ea typeface="仿宋" panose="02010609060101010101" pitchFamily="49" charset="-122"/>
              </a:rPr>
              <a:t>网络结构</a:t>
            </a:r>
            <a:endParaRPr lang="zh-CN" altLang="en-US" sz="2400" dirty="0">
              <a:solidFill>
                <a:srgbClr val="7030A0"/>
              </a:solidFill>
              <a:latin typeface="仿宋" panose="02010609060101010101" pitchFamily="49" charset="-122"/>
              <a:ea typeface="仿宋" panose="02010609060101010101" pitchFamily="49" charset="-122"/>
            </a:endParaRPr>
          </a:p>
        </p:txBody>
      </p:sp>
      <p:sp>
        <p:nvSpPr>
          <p:cNvPr id="6" name="矩形 5"/>
          <p:cNvSpPr/>
          <p:nvPr/>
        </p:nvSpPr>
        <p:spPr>
          <a:xfrm>
            <a:off x="3212592" y="5707856"/>
            <a:ext cx="7860792" cy="338554"/>
          </a:xfrm>
          <a:prstGeom prst="rect">
            <a:avLst/>
          </a:prstGeom>
        </p:spPr>
        <p:txBody>
          <a:bodyPr wrap="square">
            <a:spAutoFit/>
          </a:bodyPr>
          <a:lstStyle/>
          <a:p>
            <a:r>
              <a:rPr lang="zh-CN" altLang="en-US" sz="1600" dirty="0" smtClean="0">
                <a:latin typeface="仿宋" panose="02010609060101010101" pitchFamily="49" charset="-122"/>
                <a:ea typeface="仿宋" panose="02010609060101010101" pitchFamily="49" charset="-122"/>
              </a:rPr>
              <a:t>    </a:t>
            </a:r>
            <a:endParaRPr lang="zh-CN" altLang="en-US" sz="1600" dirty="0">
              <a:latin typeface="仿宋" panose="02010609060101010101" pitchFamily="49" charset="-122"/>
              <a:ea typeface="仿宋" panose="02010609060101010101" pitchFamily="49" charset="-122"/>
            </a:endParaRPr>
          </a:p>
        </p:txBody>
      </p:sp>
      <p:sp>
        <p:nvSpPr>
          <p:cNvPr id="7" name="矩形 6"/>
          <p:cNvSpPr/>
          <p:nvPr/>
        </p:nvSpPr>
        <p:spPr>
          <a:xfrm>
            <a:off x="2627376" y="3472783"/>
            <a:ext cx="8860536" cy="2554545"/>
          </a:xfrm>
          <a:prstGeom prst="rect">
            <a:avLst/>
          </a:prstGeom>
        </p:spPr>
        <p:txBody>
          <a:bodyPr wrap="square">
            <a:spAutoFit/>
          </a:bodyPr>
          <a:lstStyle/>
          <a:p>
            <a:pPr>
              <a:buFont typeface="Arial" panose="020B0604020202020204" pitchFamily="34" charset="0"/>
              <a:buChar char="•"/>
            </a:pPr>
            <a:r>
              <a:rPr lang="zh-CN" altLang="en-US" sz="1600" dirty="0" smtClean="0"/>
              <a:t>主干部分提取特征图</a:t>
            </a:r>
            <a:endParaRPr lang="en-US" altLang="zh-CN" sz="1600" dirty="0" smtClean="0"/>
          </a:p>
          <a:p>
            <a:pPr>
              <a:buFont typeface="Arial" panose="020B0604020202020204" pitchFamily="34" charset="0"/>
              <a:buChar char="•"/>
            </a:pPr>
            <a:endParaRPr lang="en-US" altLang="zh-CN" sz="1600" dirty="0" smtClean="0"/>
          </a:p>
          <a:p>
            <a:pPr>
              <a:buFont typeface="Arial" panose="020B0604020202020204" pitchFamily="34" charset="0"/>
              <a:buChar char="•"/>
            </a:pPr>
            <a:r>
              <a:rPr lang="zh-CN" altLang="en-US" sz="1600" dirty="0" smtClean="0"/>
              <a:t>第一</a:t>
            </a:r>
            <a:r>
              <a:rPr lang="zh-CN" altLang="en-US" sz="1600" dirty="0"/>
              <a:t>个分支是原始的</a:t>
            </a:r>
            <a:r>
              <a:rPr lang="en-US" altLang="zh-CN" sz="1600" dirty="0"/>
              <a:t>Faster R-CNN</a:t>
            </a:r>
            <a:r>
              <a:rPr lang="zh-CN" altLang="en-US" sz="1600" dirty="0"/>
              <a:t>结构，用于对候选</a:t>
            </a:r>
            <a:r>
              <a:rPr lang="en-US" altLang="zh-CN" sz="1600" dirty="0"/>
              <a:t>bounding box</a:t>
            </a:r>
            <a:r>
              <a:rPr lang="zh-CN" altLang="en-US" sz="1600" dirty="0"/>
              <a:t>进行分类和</a:t>
            </a:r>
            <a:r>
              <a:rPr lang="en-US" altLang="zh-CN" sz="1600" dirty="0" err="1"/>
              <a:t>bbox</a:t>
            </a:r>
            <a:r>
              <a:rPr lang="zh-CN" altLang="en-US" sz="1600" dirty="0"/>
              <a:t>坐标回归</a:t>
            </a:r>
            <a:r>
              <a:rPr lang="zh-CN" altLang="en-US" sz="1600" dirty="0" smtClean="0"/>
              <a:t>。</a:t>
            </a:r>
            <a:endParaRPr lang="en-US" altLang="zh-CN" sz="1600" dirty="0" smtClean="0"/>
          </a:p>
          <a:p>
            <a:pPr>
              <a:buFont typeface="Arial" panose="020B0604020202020204" pitchFamily="34" charset="0"/>
              <a:buChar char="•"/>
            </a:pPr>
            <a:endParaRPr lang="zh-CN" altLang="en-US" sz="1600" dirty="0"/>
          </a:p>
          <a:p>
            <a:pPr>
              <a:buFont typeface="Arial" panose="020B0604020202020204" pitchFamily="34" charset="0"/>
              <a:buChar char="•"/>
            </a:pPr>
            <a:r>
              <a:rPr lang="zh-CN" altLang="en-US" sz="1600" dirty="0"/>
              <a:t>第二个分支对每个</a:t>
            </a:r>
            <a:r>
              <a:rPr lang="en-US" altLang="zh-CN" sz="1600" dirty="0"/>
              <a:t>ROI</a:t>
            </a:r>
            <a:r>
              <a:rPr lang="zh-CN" altLang="en-US" sz="1600" dirty="0"/>
              <a:t>区域预测分割</a:t>
            </a:r>
            <a:r>
              <a:rPr lang="en-US" altLang="zh-CN" sz="1600" dirty="0"/>
              <a:t>mask, </a:t>
            </a:r>
            <a:r>
              <a:rPr lang="zh-CN" altLang="en-US" sz="1600" dirty="0"/>
              <a:t>它的结构实质上是一个小的</a:t>
            </a:r>
            <a:r>
              <a:rPr lang="en-US" altLang="zh-CN" sz="1600" dirty="0"/>
              <a:t>FCN</a:t>
            </a:r>
            <a:r>
              <a:rPr lang="zh-CN" altLang="en-US" sz="1600" dirty="0" smtClean="0"/>
              <a:t>。</a:t>
            </a:r>
            <a:endParaRPr lang="en-US" altLang="zh-CN" sz="1600" dirty="0" smtClean="0"/>
          </a:p>
          <a:p>
            <a:pPr>
              <a:buFont typeface="Arial" panose="020B0604020202020204" pitchFamily="34" charset="0"/>
              <a:buChar char="•"/>
            </a:pPr>
            <a:endParaRPr lang="zh-CN" altLang="en-US" sz="1600" dirty="0"/>
          </a:p>
          <a:p>
            <a:pPr>
              <a:buFont typeface="Arial" panose="020B0604020202020204" pitchFamily="34" charset="0"/>
              <a:buChar char="•"/>
            </a:pPr>
            <a:r>
              <a:rPr lang="zh-CN" altLang="en-US" sz="1600" dirty="0"/>
              <a:t>两个分支是平行</a:t>
            </a:r>
            <a:r>
              <a:rPr lang="en-US" altLang="zh-CN" sz="1600" dirty="0"/>
              <a:t>/</a:t>
            </a:r>
            <a:r>
              <a:rPr lang="zh-CN" altLang="en-US" sz="1600" dirty="0"/>
              <a:t>并行</a:t>
            </a:r>
            <a:r>
              <a:rPr lang="zh-CN" altLang="en-US" sz="1600" dirty="0" smtClean="0"/>
              <a:t>的，</a:t>
            </a:r>
            <a:r>
              <a:rPr lang="zh-CN" altLang="en-US" sz="1600" dirty="0">
                <a:latin typeface="仿宋" panose="02010609060101010101" pitchFamily="49" charset="-122"/>
                <a:ea typeface="仿宋" panose="02010609060101010101" pitchFamily="49" charset="-122"/>
              </a:rPr>
              <a:t>在</a:t>
            </a:r>
            <a:r>
              <a:rPr lang="en-US" altLang="zh-CN" sz="1600" dirty="0">
                <a:latin typeface="仿宋" panose="02010609060101010101" pitchFamily="49" charset="-122"/>
                <a:ea typeface="仿宋" panose="02010609060101010101" pitchFamily="49" charset="-122"/>
              </a:rPr>
              <a:t>Mask R-CNN</a:t>
            </a:r>
            <a:r>
              <a:rPr lang="zh-CN" altLang="en-US" sz="1600" dirty="0">
                <a:latin typeface="仿宋" panose="02010609060101010101" pitchFamily="49" charset="-122"/>
                <a:ea typeface="仿宋" panose="02010609060101010101" pitchFamily="49" charset="-122"/>
              </a:rPr>
              <a:t>中，</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的</a:t>
            </a:r>
            <a:r>
              <a:rPr lang="en-US" altLang="zh-CN" sz="1600" dirty="0">
                <a:latin typeface="仿宋" panose="02010609060101010101" pitchFamily="49" charset="-122"/>
                <a:ea typeface="仿宋" panose="02010609060101010101" pitchFamily="49" charset="-122"/>
              </a:rPr>
              <a:t>CNN</a:t>
            </a:r>
            <a:r>
              <a:rPr lang="zh-CN" altLang="en-US" sz="1600" dirty="0">
                <a:latin typeface="仿宋" panose="02010609060101010101" pitchFamily="49" charset="-122"/>
                <a:ea typeface="仿宋" panose="02010609060101010101" pitchFamily="49" charset="-122"/>
              </a:rPr>
              <a:t>特征顶部添加了一个完全卷积网络（</a:t>
            </a:r>
            <a:r>
              <a:rPr lang="en-US" altLang="zh-CN" sz="1600" dirty="0">
                <a:latin typeface="仿宋" panose="02010609060101010101" pitchFamily="49" charset="-122"/>
                <a:ea typeface="仿宋" panose="02010609060101010101" pitchFamily="49" charset="-122"/>
              </a:rPr>
              <a:t>Fully Convolutional Network</a:t>
            </a:r>
            <a:r>
              <a:rPr lang="zh-CN" altLang="en-US" sz="1600" dirty="0">
                <a:latin typeface="仿宋" panose="02010609060101010101" pitchFamily="49" charset="-122"/>
                <a:ea typeface="仿宋" panose="02010609060101010101" pitchFamily="49" charset="-122"/>
              </a:rPr>
              <a:t>），用来生成掩码（分割输出）。特别注意网络的掩码输出是怎么与</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网络的对象分类器和边界框回归网络实现并行的。</a:t>
            </a:r>
          </a:p>
          <a:p>
            <a:pPr>
              <a:buFont typeface="Arial" panose="020B0604020202020204" pitchFamily="34" charset="0"/>
              <a:buChar char="•"/>
            </a:pPr>
            <a:endParaRPr lang="zh-CN" altLang="en-US" sz="1600" dirty="0"/>
          </a:p>
        </p:txBody>
      </p:sp>
    </p:spTree>
    <p:extLst>
      <p:ext uri="{BB962C8B-B14F-4D97-AF65-F5344CB8AC3E}">
        <p14:creationId xmlns:p14="http://schemas.microsoft.com/office/powerpoint/2010/main" val="1244260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32167" y="1350093"/>
            <a:ext cx="6641017" cy="3706539"/>
          </a:xfrm>
          <a:prstGeom prst="rect">
            <a:avLst/>
          </a:prstGeom>
        </p:spPr>
      </p:pic>
      <p:sp>
        <p:nvSpPr>
          <p:cNvPr id="5" name="矩形 4"/>
          <p:cNvSpPr/>
          <p:nvPr/>
        </p:nvSpPr>
        <p:spPr>
          <a:xfrm>
            <a:off x="202535" y="144518"/>
            <a:ext cx="4070345" cy="461665"/>
          </a:xfrm>
          <a:prstGeom prst="rect">
            <a:avLst/>
          </a:prstGeom>
        </p:spPr>
        <p:txBody>
          <a:bodyPr wrap="none">
            <a:spAutoFit/>
          </a:bodyPr>
          <a:lstStyle/>
          <a:p>
            <a:r>
              <a:rPr lang="en-US" altLang="zh-CN" sz="2400" b="1" dirty="0" smtClean="0">
                <a:solidFill>
                  <a:srgbClr val="7030A0"/>
                </a:solidFill>
                <a:latin typeface="仿宋" panose="02010609060101010101" pitchFamily="49" charset="-122"/>
                <a:ea typeface="仿宋" panose="02010609060101010101" pitchFamily="49" charset="-122"/>
              </a:rPr>
              <a:t>3. Mask-RCNN</a:t>
            </a:r>
            <a:r>
              <a:rPr lang="zh-CN" altLang="en-US" sz="2400" b="1" dirty="0" smtClean="0">
                <a:solidFill>
                  <a:srgbClr val="7030A0"/>
                </a:solidFill>
                <a:latin typeface="仿宋" panose="02010609060101010101" pitchFamily="49" charset="-122"/>
                <a:ea typeface="仿宋" panose="02010609060101010101" pitchFamily="49" charset="-122"/>
              </a:rPr>
              <a:t>与</a:t>
            </a:r>
            <a:r>
              <a:rPr lang="en-US" altLang="zh-CN" sz="2400" b="1" dirty="0" smtClean="0">
                <a:solidFill>
                  <a:srgbClr val="7030A0"/>
                </a:solidFill>
                <a:latin typeface="仿宋" panose="02010609060101010101" pitchFamily="49" charset="-122"/>
                <a:ea typeface="仿宋" panose="02010609060101010101" pitchFamily="49" charset="-122"/>
              </a:rPr>
              <a:t>Faster RCNN</a:t>
            </a:r>
            <a:endParaRPr lang="zh-CN" altLang="en-US" sz="2400" dirty="0">
              <a:solidFill>
                <a:srgbClr val="7030A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092636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6660" y="135374"/>
            <a:ext cx="1829347" cy="461665"/>
          </a:xfrm>
          <a:prstGeom prst="rect">
            <a:avLst/>
          </a:prstGeom>
        </p:spPr>
        <p:txBody>
          <a:bodyPr wrap="none">
            <a:spAutoFit/>
          </a:bodyPr>
          <a:lstStyle/>
          <a:p>
            <a:r>
              <a:rPr lang="en-US" altLang="zh-CN" sz="2400" dirty="0" smtClean="0">
                <a:solidFill>
                  <a:srgbClr val="7030A0"/>
                </a:solidFill>
              </a:rPr>
              <a:t>4. </a:t>
            </a:r>
            <a:r>
              <a:rPr lang="en-US" altLang="zh-CN" sz="2400" dirty="0" err="1" smtClean="0">
                <a:solidFill>
                  <a:srgbClr val="7030A0"/>
                </a:solidFill>
              </a:rPr>
              <a:t>RoI</a:t>
            </a:r>
            <a:r>
              <a:rPr lang="en-US" altLang="zh-CN" sz="2400" dirty="0" smtClean="0">
                <a:solidFill>
                  <a:srgbClr val="7030A0"/>
                </a:solidFill>
              </a:rPr>
              <a:t>-Align</a:t>
            </a:r>
            <a:endParaRPr lang="zh-CN" altLang="en-US" sz="2400" dirty="0">
              <a:solidFill>
                <a:srgbClr val="7030A0"/>
              </a:solidFill>
            </a:endParaRPr>
          </a:p>
        </p:txBody>
      </p:sp>
      <p:sp>
        <p:nvSpPr>
          <p:cNvPr id="5" name="矩形 4"/>
          <p:cNvSpPr/>
          <p:nvPr/>
        </p:nvSpPr>
        <p:spPr>
          <a:xfrm>
            <a:off x="2167128" y="645438"/>
            <a:ext cx="7909560" cy="830997"/>
          </a:xfrm>
          <a:prstGeom prst="rect">
            <a:avLst/>
          </a:prstGeom>
        </p:spPr>
        <p:txBody>
          <a:bodyPr wrap="square">
            <a:spAutoFit/>
          </a:bodyPr>
          <a:lstStyle/>
          <a:p>
            <a:r>
              <a:rPr lang="zh-CN" altLang="en-US" sz="1600" dirty="0" smtClean="0">
                <a:latin typeface="仿宋" panose="02010609060101010101" pitchFamily="49" charset="-122"/>
                <a:ea typeface="仿宋" panose="02010609060101010101" pitchFamily="49" charset="-122"/>
              </a:rPr>
              <a:t>    在</a:t>
            </a:r>
            <a:r>
              <a:rPr lang="zh-CN" altLang="en-US" sz="1600" dirty="0">
                <a:latin typeface="仿宋" panose="02010609060101010101" pitchFamily="49" charset="-122"/>
                <a:ea typeface="仿宋" panose="02010609060101010101" pitchFamily="49" charset="-122"/>
              </a:rPr>
              <a:t>最初的</a:t>
            </a:r>
            <a:r>
              <a:rPr lang="en-US" altLang="zh-CN" sz="1600" dirty="0">
                <a:latin typeface="仿宋" panose="02010609060101010101" pitchFamily="49" charset="-122"/>
                <a:ea typeface="仿宋" panose="02010609060101010101" pitchFamily="49" charset="-122"/>
              </a:rPr>
              <a:t>Faster R-CNN</a:t>
            </a:r>
            <a:r>
              <a:rPr lang="zh-CN" altLang="en-US" sz="1600" dirty="0">
                <a:latin typeface="仿宋" panose="02010609060101010101" pitchFamily="49" charset="-122"/>
                <a:ea typeface="仿宋" panose="02010609060101010101" pitchFamily="49" charset="-122"/>
              </a:rPr>
              <a:t>网络结构中， </a:t>
            </a:r>
            <a:r>
              <a:rPr lang="en-US" altLang="zh-CN" sz="1600" dirty="0" err="1">
                <a:latin typeface="仿宋" panose="02010609060101010101" pitchFamily="49" charset="-122"/>
                <a:ea typeface="仿宋" panose="02010609060101010101" pitchFamily="49" charset="-122"/>
              </a:rPr>
              <a:t>RoIPool</a:t>
            </a:r>
            <a:r>
              <a:rPr lang="zh-CN" altLang="en-US" sz="1600" dirty="0">
                <a:latin typeface="仿宋" panose="02010609060101010101" pitchFamily="49" charset="-122"/>
                <a:ea typeface="仿宋" panose="02010609060101010101" pitchFamily="49" charset="-122"/>
              </a:rPr>
              <a:t>所选择的特征图谱区域与原始图像的区域略微不对齐。由于图像分割需要像素级特异性，与边框确定过程不同，这自然就导致了不准确</a:t>
            </a:r>
            <a:r>
              <a:rPr lang="zh-CN" altLang="en-US" sz="1600" dirty="0" smtClean="0">
                <a:latin typeface="仿宋" panose="02010609060101010101" pitchFamily="49" charset="-122"/>
                <a:ea typeface="仿宋" panose="02010609060101010101" pitchFamily="49" charset="-122"/>
              </a:rPr>
              <a:t>。比如：</a:t>
            </a:r>
            <a:endParaRPr lang="zh-CN" altLang="en-US" sz="1600"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stretch>
            <a:fillRect/>
          </a:stretch>
        </p:blipFill>
        <p:spPr>
          <a:xfrm>
            <a:off x="2675907" y="1865376"/>
            <a:ext cx="1621773" cy="1700784"/>
          </a:xfrm>
          <a:prstGeom prst="rect">
            <a:avLst/>
          </a:prstGeom>
        </p:spPr>
      </p:pic>
      <p:pic>
        <p:nvPicPr>
          <p:cNvPr id="7" name="图片 6"/>
          <p:cNvPicPr>
            <a:picLocks noChangeAspect="1"/>
          </p:cNvPicPr>
          <p:nvPr/>
        </p:nvPicPr>
        <p:blipFill>
          <a:blip r:embed="rId3"/>
          <a:stretch>
            <a:fillRect/>
          </a:stretch>
        </p:blipFill>
        <p:spPr>
          <a:xfrm>
            <a:off x="2753630" y="1549587"/>
            <a:ext cx="1466325" cy="315789"/>
          </a:xfrm>
          <a:prstGeom prst="rect">
            <a:avLst/>
          </a:prstGeom>
        </p:spPr>
      </p:pic>
      <p:pic>
        <p:nvPicPr>
          <p:cNvPr id="8" name="图片 7"/>
          <p:cNvPicPr>
            <a:picLocks noChangeAspect="1"/>
          </p:cNvPicPr>
          <p:nvPr/>
        </p:nvPicPr>
        <p:blipFill>
          <a:blip r:embed="rId4"/>
          <a:stretch>
            <a:fillRect/>
          </a:stretch>
        </p:blipFill>
        <p:spPr>
          <a:xfrm>
            <a:off x="5001768" y="2088417"/>
            <a:ext cx="1280160" cy="1254702"/>
          </a:xfrm>
          <a:prstGeom prst="rect">
            <a:avLst/>
          </a:prstGeom>
        </p:spPr>
      </p:pic>
      <p:pic>
        <p:nvPicPr>
          <p:cNvPr id="9" name="图片 8"/>
          <p:cNvPicPr>
            <a:picLocks noChangeAspect="1"/>
          </p:cNvPicPr>
          <p:nvPr/>
        </p:nvPicPr>
        <p:blipFill>
          <a:blip r:embed="rId5"/>
          <a:stretch>
            <a:fillRect/>
          </a:stretch>
        </p:blipFill>
        <p:spPr>
          <a:xfrm>
            <a:off x="5086462" y="1737360"/>
            <a:ext cx="1035446" cy="318732"/>
          </a:xfrm>
          <a:prstGeom prst="rect">
            <a:avLst/>
          </a:prstGeom>
        </p:spPr>
      </p:pic>
      <p:cxnSp>
        <p:nvCxnSpPr>
          <p:cNvPr id="11" name="直接箭头连接符 10"/>
          <p:cNvCxnSpPr>
            <a:stCxn id="6" idx="3"/>
            <a:endCxn id="8" idx="1"/>
          </p:cNvCxnSpPr>
          <p:nvPr/>
        </p:nvCxnSpPr>
        <p:spPr>
          <a:xfrm>
            <a:off x="4297680" y="2715768"/>
            <a:ext cx="704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313570" y="2561879"/>
            <a:ext cx="688198" cy="307777"/>
          </a:xfrm>
          <a:prstGeom prst="rect">
            <a:avLst/>
          </a:prstGeom>
          <a:noFill/>
        </p:spPr>
        <p:txBody>
          <a:bodyPr wrap="square" rtlCol="0">
            <a:spAutoFit/>
          </a:bodyPr>
          <a:lstStyle/>
          <a:p>
            <a:r>
              <a:rPr lang="en-US" altLang="zh-CN" sz="1400" dirty="0" smtClean="0"/>
              <a:t>CNN</a:t>
            </a:r>
            <a:endParaRPr lang="zh-CN" altLang="en-US" sz="1400" dirty="0"/>
          </a:p>
        </p:txBody>
      </p:sp>
      <p:sp>
        <p:nvSpPr>
          <p:cNvPr id="14" name="矩形 13"/>
          <p:cNvSpPr/>
          <p:nvPr/>
        </p:nvSpPr>
        <p:spPr>
          <a:xfrm>
            <a:off x="6495525" y="2146380"/>
            <a:ext cx="5199651" cy="830997"/>
          </a:xfrm>
          <a:prstGeom prst="rect">
            <a:avLst/>
          </a:prstGeom>
        </p:spPr>
        <p:txBody>
          <a:bodyPr wrap="square">
            <a:spAutoFit/>
          </a:bodyPr>
          <a:lstStyle/>
          <a:p>
            <a:r>
              <a:rPr lang="zh-CN" altLang="en-US" sz="1600" dirty="0" smtClean="0">
                <a:latin typeface="仿宋" panose="02010609060101010101" pitchFamily="49" charset="-122"/>
                <a:ea typeface="仿宋" panose="02010609060101010101" pitchFamily="49" charset="-122"/>
              </a:rPr>
              <a:t>    原始</a:t>
            </a:r>
            <a:r>
              <a:rPr lang="zh-CN" altLang="en-US" sz="1600" dirty="0">
                <a:latin typeface="仿宋" panose="02010609060101010101" pitchFamily="49" charset="-122"/>
                <a:ea typeface="仿宋" panose="02010609060101010101" pitchFamily="49" charset="-122"/>
              </a:rPr>
              <a:t>图像中的每个像素对应于特征图谱中的</a:t>
            </a:r>
            <a:r>
              <a:rPr lang="en-US" altLang="zh-CN" sz="1600" dirty="0">
                <a:latin typeface="仿宋" panose="02010609060101010101" pitchFamily="49" charset="-122"/>
                <a:ea typeface="仿宋" panose="02010609060101010101" pitchFamily="49" charset="-122"/>
              </a:rPr>
              <a:t>25/128</a:t>
            </a:r>
            <a:r>
              <a:rPr lang="zh-CN" altLang="en-US" sz="1600" dirty="0">
                <a:latin typeface="仿宋" panose="02010609060101010101" pitchFamily="49" charset="-122"/>
                <a:ea typeface="仿宋" panose="02010609060101010101" pitchFamily="49" charset="-122"/>
              </a:rPr>
              <a:t>个像素。要从原始图像中选择</a:t>
            </a:r>
            <a:r>
              <a:rPr lang="en-US" altLang="zh-CN" sz="1600" dirty="0">
                <a:latin typeface="仿宋" panose="02010609060101010101" pitchFamily="49" charset="-122"/>
                <a:ea typeface="仿宋" panose="02010609060101010101" pitchFamily="49" charset="-122"/>
              </a:rPr>
              <a:t>15</a:t>
            </a:r>
            <a:r>
              <a:rPr lang="zh-CN" altLang="en-US" sz="1600" dirty="0">
                <a:latin typeface="仿宋" panose="02010609060101010101" pitchFamily="49" charset="-122"/>
                <a:ea typeface="仿宋" panose="02010609060101010101" pitchFamily="49" charset="-122"/>
              </a:rPr>
              <a:t>像素，我们就在特征图谱中选择</a:t>
            </a:r>
            <a:r>
              <a:rPr lang="en-US" altLang="zh-CN" sz="1600" dirty="0">
                <a:latin typeface="仿宋" panose="02010609060101010101" pitchFamily="49" charset="-122"/>
                <a:ea typeface="仿宋" panose="02010609060101010101" pitchFamily="49" charset="-122"/>
              </a:rPr>
              <a:t>15*(25/128)=2.93</a:t>
            </a:r>
            <a:r>
              <a:rPr lang="zh-CN" altLang="en-US" sz="1600" dirty="0">
                <a:latin typeface="仿宋" panose="02010609060101010101" pitchFamily="49" charset="-122"/>
                <a:ea typeface="仿宋" panose="02010609060101010101" pitchFamily="49" charset="-122"/>
              </a:rPr>
              <a:t>个像素。</a:t>
            </a:r>
          </a:p>
        </p:txBody>
      </p:sp>
      <p:sp>
        <p:nvSpPr>
          <p:cNvPr id="15" name="矩形 14"/>
          <p:cNvSpPr/>
          <p:nvPr/>
        </p:nvSpPr>
        <p:spPr>
          <a:xfrm>
            <a:off x="2675907" y="3866774"/>
            <a:ext cx="7836290" cy="1569660"/>
          </a:xfrm>
          <a:prstGeom prst="rect">
            <a:avLst/>
          </a:prstGeom>
        </p:spPr>
        <p:txBody>
          <a:bodyPr wrap="square">
            <a:spAutoFit/>
          </a:bodyPr>
          <a:lstStyle/>
          <a:p>
            <a:r>
              <a:rPr lang="zh-CN" altLang="en-US" sz="1600" dirty="0" smtClean="0">
                <a:latin typeface="仿宋" panose="02010609060101010101" pitchFamily="49" charset="-122"/>
                <a:ea typeface="仿宋" panose="02010609060101010101" pitchFamily="49" charset="-122"/>
              </a:rPr>
              <a:t>    在</a:t>
            </a:r>
            <a:r>
              <a:rPr lang="en-US" altLang="zh-CN" sz="1600" dirty="0" err="1" smtClean="0">
                <a:latin typeface="仿宋" panose="02010609060101010101" pitchFamily="49" charset="-122"/>
                <a:ea typeface="仿宋" panose="02010609060101010101" pitchFamily="49" charset="-122"/>
              </a:rPr>
              <a:t>RoIPool</a:t>
            </a:r>
            <a:r>
              <a:rPr lang="zh-CN" altLang="en-US" sz="1600" dirty="0">
                <a:latin typeface="仿宋" panose="02010609060101010101" pitchFamily="49" charset="-122"/>
                <a:ea typeface="仿宋" panose="02010609060101010101" pitchFamily="49" charset="-122"/>
              </a:rPr>
              <a:t>中，我们会舍弃小数点后的部分，只选择</a:t>
            </a:r>
            <a:r>
              <a:rPr lang="en-US" altLang="zh-CN" sz="1600" dirty="0">
                <a:latin typeface="仿宋" panose="02010609060101010101" pitchFamily="49" charset="-122"/>
                <a:ea typeface="仿宋" panose="02010609060101010101" pitchFamily="49" charset="-122"/>
              </a:rPr>
              <a:t>2</a:t>
            </a:r>
            <a:r>
              <a:rPr lang="zh-CN" altLang="en-US" sz="1600" dirty="0">
                <a:latin typeface="仿宋" panose="02010609060101010101" pitchFamily="49" charset="-122"/>
                <a:ea typeface="仿宋" panose="02010609060101010101" pitchFamily="49" charset="-122"/>
              </a:rPr>
              <a:t>个像素，导致轻微的错位。然而，在</a:t>
            </a:r>
            <a:r>
              <a:rPr lang="en-US" altLang="zh-CN" sz="1600" dirty="0" err="1">
                <a:latin typeface="仿宋" panose="02010609060101010101" pitchFamily="49" charset="-122"/>
                <a:ea typeface="仿宋" panose="02010609060101010101" pitchFamily="49" charset="-122"/>
              </a:rPr>
              <a:t>RoIAlign</a:t>
            </a:r>
            <a:r>
              <a:rPr lang="zh-CN" altLang="en-US" sz="1600" dirty="0">
                <a:latin typeface="仿宋" panose="02010609060101010101" pitchFamily="49" charset="-122"/>
                <a:ea typeface="仿宋" panose="02010609060101010101" pitchFamily="49" charset="-122"/>
              </a:rPr>
              <a:t>中，我们避免了这样的舍弃。相反，我们使用双线性插值来精确地得到这</a:t>
            </a:r>
            <a:r>
              <a:rPr lang="en-US" altLang="zh-CN" sz="1600" dirty="0">
                <a:latin typeface="仿宋" panose="02010609060101010101" pitchFamily="49" charset="-122"/>
                <a:ea typeface="仿宋" panose="02010609060101010101" pitchFamily="49" charset="-122"/>
              </a:rPr>
              <a:t>2.93</a:t>
            </a:r>
            <a:r>
              <a:rPr lang="zh-CN" altLang="en-US" sz="1600" dirty="0">
                <a:latin typeface="仿宋" panose="02010609060101010101" pitchFamily="49" charset="-122"/>
                <a:ea typeface="仿宋" panose="02010609060101010101" pitchFamily="49" charset="-122"/>
              </a:rPr>
              <a:t>像素中的信息。这样子在很大程度上避免了</a:t>
            </a:r>
            <a:r>
              <a:rPr lang="en-US" altLang="zh-CN" sz="1600" dirty="0" err="1">
                <a:latin typeface="仿宋" panose="02010609060101010101" pitchFamily="49" charset="-122"/>
                <a:ea typeface="仿宋" panose="02010609060101010101" pitchFamily="49" charset="-122"/>
              </a:rPr>
              <a:t>RoIPool</a:t>
            </a:r>
            <a:r>
              <a:rPr lang="zh-CN" altLang="en-US" sz="1600" dirty="0">
                <a:latin typeface="仿宋" panose="02010609060101010101" pitchFamily="49" charset="-122"/>
                <a:ea typeface="仿宋" panose="02010609060101010101" pitchFamily="49" charset="-122"/>
              </a:rPr>
              <a:t>方法造成的像素错位</a:t>
            </a:r>
            <a:r>
              <a:rPr lang="zh-CN" altLang="en-US" sz="1600" dirty="0" smtClean="0">
                <a:latin typeface="仿宋" panose="02010609060101010101" pitchFamily="49" charset="-122"/>
                <a:ea typeface="仿宋" panose="02010609060101010101" pitchFamily="49" charset="-122"/>
              </a:rPr>
              <a:t>。</a:t>
            </a:r>
            <a:endParaRPr lang="en-US" altLang="zh-CN" sz="1600" dirty="0" smtClean="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    比如</a:t>
            </a:r>
            <a:r>
              <a:rPr lang="en-US" altLang="zh-CN" sz="1600" dirty="0">
                <a:latin typeface="仿宋" panose="02010609060101010101" pitchFamily="49" charset="-122"/>
                <a:ea typeface="仿宋" panose="02010609060101010101" pitchFamily="49" charset="-122"/>
              </a:rPr>
              <a:t>8 * 7</a:t>
            </a:r>
            <a:r>
              <a:rPr lang="zh-CN" altLang="en-US" sz="1600" dirty="0">
                <a:latin typeface="仿宋" panose="02010609060101010101" pitchFamily="49" charset="-122"/>
                <a:ea typeface="仿宋" panose="02010609060101010101" pitchFamily="49" charset="-122"/>
              </a:rPr>
              <a:t>的数据原先使用</a:t>
            </a:r>
            <a:r>
              <a:rPr lang="en-US" altLang="zh-CN" sz="1600" dirty="0">
                <a:latin typeface="仿宋" panose="02010609060101010101" pitchFamily="49" charset="-122"/>
                <a:ea typeface="仿宋" panose="02010609060101010101" pitchFamily="49" charset="-122"/>
              </a:rPr>
              <a:t>ROI Pooling</a:t>
            </a:r>
            <a:r>
              <a:rPr lang="zh-CN" altLang="en-US" sz="1600" dirty="0">
                <a:latin typeface="仿宋" panose="02010609060101010101" pitchFamily="49" charset="-122"/>
                <a:ea typeface="仿宋" panose="02010609060101010101" pitchFamily="49" charset="-122"/>
              </a:rPr>
              <a:t>时要</a:t>
            </a:r>
            <a:r>
              <a:rPr lang="en-US" altLang="zh-CN" sz="1600" dirty="0">
                <a:latin typeface="仿宋" panose="02010609060101010101" pitchFamily="49" charset="-122"/>
                <a:ea typeface="仿宋" panose="02010609060101010101" pitchFamily="49" charset="-122"/>
              </a:rPr>
              <a:t>pooling</a:t>
            </a:r>
            <a:r>
              <a:rPr lang="zh-CN" altLang="en-US" sz="1600" dirty="0">
                <a:latin typeface="仿宋" panose="02010609060101010101" pitchFamily="49" charset="-122"/>
                <a:ea typeface="仿宋" panose="02010609060101010101" pitchFamily="49" charset="-122"/>
              </a:rPr>
              <a:t>到</a:t>
            </a:r>
            <a:r>
              <a:rPr lang="en-US" altLang="zh-CN" sz="1600" dirty="0">
                <a:latin typeface="仿宋" panose="02010609060101010101" pitchFamily="49" charset="-122"/>
                <a:ea typeface="仿宋" panose="02010609060101010101" pitchFamily="49" charset="-122"/>
              </a:rPr>
              <a:t>7 * 7</a:t>
            </a:r>
            <a:r>
              <a:rPr lang="zh-CN" altLang="en-US" sz="1600" dirty="0">
                <a:latin typeface="仿宋" panose="02010609060101010101" pitchFamily="49" charset="-122"/>
                <a:ea typeface="仿宋" panose="02010609060101010101" pitchFamily="49" charset="-122"/>
              </a:rPr>
              <a:t>，会有</a:t>
            </a:r>
            <a:r>
              <a:rPr lang="en-US" altLang="zh-CN" sz="1600" dirty="0">
                <a:latin typeface="仿宋" panose="02010609060101010101" pitchFamily="49" charset="-122"/>
                <a:ea typeface="仿宋" panose="02010609060101010101" pitchFamily="49" charset="-122"/>
              </a:rPr>
              <a:t>misalignment</a:t>
            </a:r>
            <a:r>
              <a:rPr lang="zh-CN" altLang="en-US" sz="1600" dirty="0">
                <a:latin typeface="仿宋" panose="02010609060101010101" pitchFamily="49" charset="-122"/>
                <a:ea typeface="仿宋" panose="02010609060101010101" pitchFamily="49" charset="-122"/>
              </a:rPr>
              <a:t>。当使用</a:t>
            </a:r>
            <a:r>
              <a:rPr lang="en-US" altLang="zh-CN" sz="1600" dirty="0" err="1">
                <a:latin typeface="仿宋" panose="02010609060101010101" pitchFamily="49" charset="-122"/>
                <a:ea typeface="仿宋" panose="02010609060101010101" pitchFamily="49" charset="-122"/>
              </a:rPr>
              <a:t>ROIAlign</a:t>
            </a:r>
            <a:r>
              <a:rPr lang="zh-CN" altLang="en-US" sz="1600" dirty="0">
                <a:latin typeface="仿宋" panose="02010609060101010101" pitchFamily="49" charset="-122"/>
                <a:ea typeface="仿宋" panose="02010609060101010101" pitchFamily="49" charset="-122"/>
              </a:rPr>
              <a:t>后，先双线性插值到</a:t>
            </a:r>
            <a:r>
              <a:rPr lang="en-US" altLang="zh-CN" sz="1600" dirty="0">
                <a:latin typeface="仿宋" panose="02010609060101010101" pitchFamily="49" charset="-122"/>
                <a:ea typeface="仿宋" panose="02010609060101010101" pitchFamily="49" charset="-122"/>
              </a:rPr>
              <a:t>14 * 14</a:t>
            </a:r>
            <a:r>
              <a:rPr lang="zh-CN" altLang="en-US" sz="1600" dirty="0">
                <a:latin typeface="仿宋" panose="02010609060101010101" pitchFamily="49" charset="-122"/>
                <a:ea typeface="仿宋" panose="02010609060101010101" pitchFamily="49" charset="-122"/>
              </a:rPr>
              <a:t>，再</a:t>
            </a:r>
            <a:r>
              <a:rPr lang="en-US" altLang="zh-CN" sz="1600" dirty="0">
                <a:latin typeface="仿宋" panose="02010609060101010101" pitchFamily="49" charset="-122"/>
                <a:ea typeface="仿宋" panose="02010609060101010101" pitchFamily="49" charset="-122"/>
              </a:rPr>
              <a:t>pooling</a:t>
            </a:r>
            <a:r>
              <a:rPr lang="zh-CN" altLang="en-US" sz="1600" dirty="0">
                <a:latin typeface="仿宋" panose="02010609060101010101" pitchFamily="49" charset="-122"/>
                <a:ea typeface="仿宋" panose="02010609060101010101" pitchFamily="49" charset="-122"/>
              </a:rPr>
              <a:t>到</a:t>
            </a:r>
            <a:r>
              <a:rPr lang="en-US" altLang="zh-CN" sz="1600" dirty="0">
                <a:latin typeface="仿宋" panose="02010609060101010101" pitchFamily="49" charset="-122"/>
                <a:ea typeface="仿宋" panose="02010609060101010101" pitchFamily="49" charset="-122"/>
              </a:rPr>
              <a:t>7 * 7</a:t>
            </a:r>
            <a:endParaRPr lang="zh-CN" altLang="en-US" sz="1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303436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6660" y="135374"/>
            <a:ext cx="2733441" cy="461665"/>
          </a:xfrm>
          <a:prstGeom prst="rect">
            <a:avLst/>
          </a:prstGeom>
        </p:spPr>
        <p:txBody>
          <a:bodyPr wrap="none">
            <a:spAutoFit/>
          </a:bodyPr>
          <a:lstStyle/>
          <a:p>
            <a:r>
              <a:rPr lang="en-US" altLang="zh-CN" sz="2400" dirty="0" smtClean="0">
                <a:solidFill>
                  <a:srgbClr val="7030A0"/>
                </a:solidFill>
              </a:rPr>
              <a:t>4. Training Details</a:t>
            </a:r>
            <a:endParaRPr lang="zh-CN" altLang="en-US" sz="2400" dirty="0">
              <a:solidFill>
                <a:srgbClr val="7030A0"/>
              </a:solidFill>
            </a:endParaRPr>
          </a:p>
        </p:txBody>
      </p:sp>
      <p:pic>
        <p:nvPicPr>
          <p:cNvPr id="5" name="图片 4"/>
          <p:cNvPicPr>
            <a:picLocks noChangeAspect="1"/>
          </p:cNvPicPr>
          <p:nvPr/>
        </p:nvPicPr>
        <p:blipFill>
          <a:blip r:embed="rId2"/>
          <a:stretch>
            <a:fillRect/>
          </a:stretch>
        </p:blipFill>
        <p:spPr>
          <a:xfrm>
            <a:off x="3333122" y="808727"/>
            <a:ext cx="4466667" cy="3923809"/>
          </a:xfrm>
          <a:prstGeom prst="rect">
            <a:avLst/>
          </a:prstGeom>
        </p:spPr>
      </p:pic>
      <p:sp>
        <p:nvSpPr>
          <p:cNvPr id="6" name="矩形 5"/>
          <p:cNvSpPr/>
          <p:nvPr/>
        </p:nvSpPr>
        <p:spPr>
          <a:xfrm>
            <a:off x="3102480" y="4935974"/>
            <a:ext cx="5602816" cy="861774"/>
          </a:xfrm>
          <a:prstGeom prst="rect">
            <a:avLst/>
          </a:prstGeom>
        </p:spPr>
        <p:txBody>
          <a:bodyPr wrap="none">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主干网络使用的是</a:t>
            </a:r>
            <a:r>
              <a:rPr lang="en-US" altLang="zh-CN" sz="1600" dirty="0">
                <a:latin typeface="仿宋" panose="02010609060101010101" pitchFamily="49" charset="-122"/>
                <a:ea typeface="仿宋" panose="02010609060101010101" pitchFamily="49" charset="-122"/>
              </a:rPr>
              <a:t>50</a:t>
            </a:r>
            <a:r>
              <a:rPr lang="zh-CN" altLang="en-US" sz="1600" dirty="0">
                <a:latin typeface="仿宋" panose="02010609060101010101" pitchFamily="49" charset="-122"/>
                <a:ea typeface="仿宋" panose="02010609060101010101" pitchFamily="49" charset="-122"/>
              </a:rPr>
              <a:t>层的深度残差网络</a:t>
            </a:r>
            <a:r>
              <a:rPr lang="en-US" altLang="zh-CN" sz="1600" dirty="0" smtClean="0">
                <a:latin typeface="仿宋" panose="02010609060101010101" pitchFamily="49" charset="-122"/>
                <a:ea typeface="仿宋" panose="02010609060101010101" pitchFamily="49" charset="-122"/>
              </a:rPr>
              <a:t>ResNet50</a:t>
            </a:r>
          </a:p>
          <a:p>
            <a:pPr marL="285750" indent="-285750">
              <a:buFont typeface="Wingdings" panose="05000000000000000000" pitchFamily="2" charset="2"/>
              <a:buChar char="l"/>
            </a:pPr>
            <a:r>
              <a:rPr lang="zh-CN" altLang="en-US" sz="1600" dirty="0" smtClean="0">
                <a:latin typeface="仿宋" panose="02010609060101010101" pitchFamily="49" charset="-122"/>
                <a:ea typeface="仿宋" panose="02010609060101010101" pitchFamily="49" charset="-122"/>
              </a:rPr>
              <a:t>代码：</a:t>
            </a:r>
            <a:r>
              <a:rPr lang="en-US" altLang="zh-CN" sz="1600" dirty="0" smtClean="0">
                <a:latin typeface="仿宋" panose="02010609060101010101" pitchFamily="49" charset="-122"/>
                <a:ea typeface="仿宋" panose="02010609060101010101" pitchFamily="49" charset="-122"/>
                <a:hlinkClick r:id="rId3"/>
              </a:rPr>
              <a:t>https</a:t>
            </a:r>
            <a:r>
              <a:rPr lang="en-US" altLang="zh-CN" sz="1600" dirty="0">
                <a:latin typeface="仿宋" panose="02010609060101010101" pitchFamily="49" charset="-122"/>
                <a:ea typeface="仿宋" panose="02010609060101010101" pitchFamily="49" charset="-122"/>
                <a:hlinkClick r:id="rId3"/>
              </a:rPr>
              <a:t>://</a:t>
            </a:r>
            <a:r>
              <a:rPr lang="en-US" altLang="zh-CN" sz="1600" dirty="0" smtClean="0">
                <a:latin typeface="仿宋" panose="02010609060101010101" pitchFamily="49" charset="-122"/>
                <a:ea typeface="仿宋" panose="02010609060101010101" pitchFamily="49" charset="-122"/>
                <a:hlinkClick r:id="rId3"/>
              </a:rPr>
              <a:t>github.com/CharlesShang/FastMaskRCNN</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en-US" altLang="zh-CN" sz="1600" dirty="0">
                <a:latin typeface="仿宋" panose="02010609060101010101" pitchFamily="49" charset="-122"/>
                <a:ea typeface="仿宋" panose="02010609060101010101" pitchFamily="49" charset="-122"/>
              </a:rPr>
              <a:t>Feature </a:t>
            </a:r>
            <a:r>
              <a:rPr lang="en-US" altLang="zh-CN" sz="1600" dirty="0" smtClean="0">
                <a:latin typeface="仿宋" panose="02010609060101010101" pitchFamily="49" charset="-122"/>
                <a:ea typeface="仿宋" panose="02010609060101010101" pitchFamily="49" charset="-122"/>
              </a:rPr>
              <a:t>Pyramid Network </a:t>
            </a:r>
            <a:r>
              <a:rPr lang="en-US" altLang="zh-CN" sz="1600" dirty="0">
                <a:latin typeface="仿宋" panose="02010609060101010101" pitchFamily="49" charset="-122"/>
                <a:ea typeface="仿宋" panose="02010609060101010101" pitchFamily="49" charset="-122"/>
              </a:rPr>
              <a:t>(FPN)</a:t>
            </a:r>
          </a:p>
        </p:txBody>
      </p:sp>
    </p:spTree>
    <p:extLst>
      <p:ext uri="{BB962C8B-B14F-4D97-AF65-F5344CB8AC3E}">
        <p14:creationId xmlns:p14="http://schemas.microsoft.com/office/powerpoint/2010/main" val="340523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5964" y="153662"/>
            <a:ext cx="3050835" cy="461665"/>
          </a:xfrm>
          <a:prstGeom prst="rect">
            <a:avLst/>
          </a:prstGeom>
        </p:spPr>
        <p:txBody>
          <a:bodyPr wrap="none">
            <a:spAutoFit/>
          </a:bodyPr>
          <a:lstStyle/>
          <a:p>
            <a:r>
              <a:rPr lang="en-US" altLang="zh-CN" sz="2400" b="1" dirty="0" smtClean="0">
                <a:solidFill>
                  <a:srgbClr val="00B0F0"/>
                </a:solidFill>
                <a:latin typeface="Arial" panose="020B0604020202020204" pitchFamily="34" charset="0"/>
              </a:rPr>
              <a:t>5. CNN</a:t>
            </a:r>
            <a:r>
              <a:rPr lang="zh-CN" altLang="en-US" sz="2400" b="1" dirty="0">
                <a:solidFill>
                  <a:srgbClr val="00B0F0"/>
                </a:solidFill>
                <a:latin typeface="Arial" panose="020B0604020202020204" pitchFamily="34" charset="0"/>
              </a:rPr>
              <a:t>特征提取阶段</a:t>
            </a:r>
            <a:endParaRPr lang="zh-CN" altLang="en-US" sz="2400" dirty="0">
              <a:solidFill>
                <a:srgbClr val="00B0F0"/>
              </a:solidFill>
            </a:endParaRPr>
          </a:p>
        </p:txBody>
      </p:sp>
      <p:sp>
        <p:nvSpPr>
          <p:cNvPr id="5" name="矩形 4"/>
          <p:cNvSpPr/>
          <p:nvPr/>
        </p:nvSpPr>
        <p:spPr>
          <a:xfrm>
            <a:off x="2577613" y="876038"/>
            <a:ext cx="2332690" cy="369332"/>
          </a:xfrm>
          <a:prstGeom prst="rect">
            <a:avLst/>
          </a:prstGeom>
        </p:spPr>
        <p:txBody>
          <a:bodyPr wrap="none">
            <a:spAutoFit/>
          </a:bodyPr>
          <a:lstStyle/>
          <a:p>
            <a:pPr marL="285750" indent="-285750">
              <a:buFont typeface="Wingdings" panose="05000000000000000000" pitchFamily="2" charset="2"/>
              <a:buChar char="l"/>
            </a:pPr>
            <a:r>
              <a:rPr lang="zh-CN" altLang="en-US" b="1" dirty="0">
                <a:solidFill>
                  <a:srgbClr val="333333"/>
                </a:solidFill>
                <a:latin typeface="Arial" panose="020B0604020202020204" pitchFamily="34" charset="0"/>
              </a:rPr>
              <a:t>网络结构设计阶段</a:t>
            </a:r>
            <a:endParaRPr lang="zh-CN" altLang="en-US" dirty="0"/>
          </a:p>
        </p:txBody>
      </p:sp>
      <p:sp>
        <p:nvSpPr>
          <p:cNvPr id="6" name="矩形 5"/>
          <p:cNvSpPr/>
          <p:nvPr/>
        </p:nvSpPr>
        <p:spPr>
          <a:xfrm>
            <a:off x="2828544" y="1338364"/>
            <a:ext cx="8692896" cy="646331"/>
          </a:xfrm>
          <a:prstGeom prst="rect">
            <a:avLst/>
          </a:prstGeom>
        </p:spPr>
        <p:txBody>
          <a:bodyPr wrap="square">
            <a:spAutoFit/>
          </a:bodyPr>
          <a:lstStyle/>
          <a:p>
            <a:r>
              <a:rPr lang="zh-CN" altLang="en-US" dirty="0" smtClean="0">
                <a:solidFill>
                  <a:srgbClr val="333333"/>
                </a:solidFill>
                <a:latin typeface="Arial" panose="020B0604020202020204" pitchFamily="34" charset="0"/>
              </a:rPr>
              <a:t>       经过</a:t>
            </a:r>
            <a:r>
              <a:rPr lang="zh-CN" altLang="en-US" dirty="0">
                <a:solidFill>
                  <a:srgbClr val="333333"/>
                </a:solidFill>
                <a:latin typeface="Arial" panose="020B0604020202020204" pitchFamily="34" charset="0"/>
              </a:rPr>
              <a:t>测试</a:t>
            </a:r>
            <a:r>
              <a:rPr lang="en-US" altLang="zh-CN" dirty="0" err="1">
                <a:solidFill>
                  <a:srgbClr val="333333"/>
                </a:solidFill>
                <a:latin typeface="Arial" panose="020B0604020202020204" pitchFamily="34" charset="0"/>
              </a:rPr>
              <a:t>Alexnet</a:t>
            </a:r>
            <a:r>
              <a:rPr lang="zh-CN" altLang="en-US" dirty="0">
                <a:solidFill>
                  <a:srgbClr val="333333"/>
                </a:solidFill>
                <a:latin typeface="Arial" panose="020B0604020202020204" pitchFamily="34" charset="0"/>
              </a:rPr>
              <a:t>精度为</a:t>
            </a:r>
            <a:r>
              <a:rPr lang="en-US" altLang="zh-CN" dirty="0">
                <a:solidFill>
                  <a:srgbClr val="333333"/>
                </a:solidFill>
                <a:latin typeface="Arial" panose="020B0604020202020204" pitchFamily="34" charset="0"/>
              </a:rPr>
              <a:t>58.5%</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VGG16</a:t>
            </a:r>
            <a:r>
              <a:rPr lang="zh-CN" altLang="en-US" dirty="0">
                <a:solidFill>
                  <a:srgbClr val="333333"/>
                </a:solidFill>
                <a:latin typeface="Arial" panose="020B0604020202020204" pitchFamily="34" charset="0"/>
              </a:rPr>
              <a:t>精度为</a:t>
            </a:r>
            <a:r>
              <a:rPr lang="en-US" altLang="zh-CN" dirty="0">
                <a:solidFill>
                  <a:srgbClr val="333333"/>
                </a:solidFill>
                <a:latin typeface="Arial" panose="020B0604020202020204" pitchFamily="34" charset="0"/>
              </a:rPr>
              <a:t>66%</a:t>
            </a:r>
            <a:r>
              <a:rPr lang="zh-CN" altLang="en-US" dirty="0">
                <a:solidFill>
                  <a:srgbClr val="333333"/>
                </a:solidFill>
                <a:latin typeface="Arial" panose="020B0604020202020204" pitchFamily="34" charset="0"/>
              </a:rPr>
              <a:t>。</a:t>
            </a:r>
            <a:r>
              <a:rPr lang="en-US" altLang="zh-CN" dirty="0" smtClean="0">
                <a:solidFill>
                  <a:srgbClr val="333333"/>
                </a:solidFill>
                <a:latin typeface="Arial" panose="020B0604020202020204" pitchFamily="34" charset="0"/>
              </a:rPr>
              <a:t>VGG</a:t>
            </a:r>
            <a:r>
              <a:rPr lang="zh-CN" altLang="en-US" dirty="0" smtClean="0">
                <a:solidFill>
                  <a:srgbClr val="333333"/>
                </a:solidFill>
                <a:latin typeface="Arial" panose="020B0604020202020204" pitchFamily="34" charset="0"/>
              </a:rPr>
              <a:t>的</a:t>
            </a:r>
            <a:r>
              <a:rPr lang="zh-CN" altLang="en-US" dirty="0">
                <a:solidFill>
                  <a:srgbClr val="333333"/>
                </a:solidFill>
                <a:latin typeface="Arial" panose="020B0604020202020204" pitchFamily="34" charset="0"/>
              </a:rPr>
              <a:t>特点是选择比较小的卷积核、选择较小的跨步，这个网络的精度高，不过计算量是</a:t>
            </a:r>
            <a:r>
              <a:rPr lang="en-US" altLang="zh-CN" dirty="0" err="1">
                <a:solidFill>
                  <a:srgbClr val="333333"/>
                </a:solidFill>
                <a:latin typeface="Arial" panose="020B0604020202020204" pitchFamily="34" charset="0"/>
              </a:rPr>
              <a:t>Alexnet</a:t>
            </a:r>
            <a:r>
              <a:rPr lang="zh-CN" altLang="en-US" dirty="0">
                <a:solidFill>
                  <a:srgbClr val="333333"/>
                </a:solidFill>
                <a:latin typeface="Arial" panose="020B0604020202020204" pitchFamily="34" charset="0"/>
              </a:rPr>
              <a:t>的</a:t>
            </a:r>
            <a:r>
              <a:rPr lang="en-US" altLang="zh-CN" dirty="0">
                <a:solidFill>
                  <a:srgbClr val="333333"/>
                </a:solidFill>
                <a:latin typeface="Arial" panose="020B0604020202020204" pitchFamily="34" charset="0"/>
              </a:rPr>
              <a:t>7</a:t>
            </a:r>
            <a:r>
              <a:rPr lang="zh-CN" altLang="en-US" dirty="0">
                <a:solidFill>
                  <a:srgbClr val="333333"/>
                </a:solidFill>
                <a:latin typeface="Arial" panose="020B0604020202020204" pitchFamily="34" charset="0"/>
              </a:rPr>
              <a:t>倍。</a:t>
            </a:r>
            <a:endParaRPr lang="zh-CN" altLang="en-US" dirty="0"/>
          </a:p>
        </p:txBody>
      </p:sp>
      <p:sp>
        <p:nvSpPr>
          <p:cNvPr id="7" name="矩形 6"/>
          <p:cNvSpPr/>
          <p:nvPr/>
        </p:nvSpPr>
        <p:spPr>
          <a:xfrm>
            <a:off x="2577613" y="2155859"/>
            <a:ext cx="3292889" cy="369332"/>
          </a:xfrm>
          <a:prstGeom prst="rect">
            <a:avLst/>
          </a:prstGeom>
        </p:spPr>
        <p:txBody>
          <a:bodyPr wrap="none">
            <a:spAutoFit/>
          </a:bodyPr>
          <a:lstStyle/>
          <a:p>
            <a:pPr marL="285750" indent="-285750">
              <a:buFont typeface="Wingdings" panose="05000000000000000000" pitchFamily="2" charset="2"/>
              <a:buChar char="l"/>
            </a:pPr>
            <a:r>
              <a:rPr lang="zh-CN" altLang="en-US" b="1" dirty="0" smtClean="0">
                <a:solidFill>
                  <a:srgbClr val="333333"/>
                </a:solidFill>
                <a:latin typeface="Arial" panose="020B0604020202020204" pitchFamily="34" charset="0"/>
              </a:rPr>
              <a:t>有</a:t>
            </a:r>
            <a:r>
              <a:rPr lang="zh-CN" altLang="en-US" b="1" dirty="0">
                <a:solidFill>
                  <a:srgbClr val="333333"/>
                </a:solidFill>
                <a:latin typeface="Arial" panose="020B0604020202020204" pitchFamily="34" charset="0"/>
              </a:rPr>
              <a:t>监督预</a:t>
            </a:r>
            <a:r>
              <a:rPr lang="zh-CN" altLang="en-US" b="1" dirty="0" smtClean="0">
                <a:solidFill>
                  <a:srgbClr val="333333"/>
                </a:solidFill>
                <a:latin typeface="Arial" panose="020B0604020202020204" pitchFamily="34" charset="0"/>
              </a:rPr>
              <a:t>训练与</a:t>
            </a:r>
            <a:r>
              <a:rPr lang="en-US" altLang="zh-CN" b="1" dirty="0" smtClean="0"/>
              <a:t>fine-tuning</a:t>
            </a:r>
            <a:endParaRPr lang="zh-CN" altLang="en-US" dirty="0"/>
          </a:p>
        </p:txBody>
      </p:sp>
      <p:sp>
        <p:nvSpPr>
          <p:cNvPr id="8" name="矩形 7"/>
          <p:cNvSpPr/>
          <p:nvPr/>
        </p:nvSpPr>
        <p:spPr>
          <a:xfrm>
            <a:off x="2822502" y="2659609"/>
            <a:ext cx="8698938" cy="1200329"/>
          </a:xfrm>
          <a:prstGeom prst="rect">
            <a:avLst/>
          </a:prstGeom>
        </p:spPr>
        <p:txBody>
          <a:bodyPr wrap="square">
            <a:spAutoFit/>
          </a:bodyPr>
          <a:lstStyle/>
          <a:p>
            <a:r>
              <a:rPr lang="zh-CN" altLang="en-US" dirty="0" smtClean="0">
                <a:solidFill>
                  <a:srgbClr val="333333"/>
                </a:solidFill>
                <a:latin typeface="Arial" panose="020B0604020202020204" pitchFamily="34" charset="0"/>
              </a:rPr>
              <a:t>       直接</a:t>
            </a:r>
            <a:r>
              <a:rPr lang="zh-CN" altLang="en-US" dirty="0">
                <a:solidFill>
                  <a:srgbClr val="333333"/>
                </a:solidFill>
                <a:latin typeface="Arial" panose="020B0604020202020204" pitchFamily="34" charset="0"/>
              </a:rPr>
              <a:t>用</a:t>
            </a:r>
            <a:r>
              <a:rPr lang="en-US" altLang="zh-CN" dirty="0" err="1">
                <a:solidFill>
                  <a:srgbClr val="333333"/>
                </a:solidFill>
                <a:latin typeface="Arial" panose="020B0604020202020204" pitchFamily="34" charset="0"/>
              </a:rPr>
              <a:t>Alexnet</a:t>
            </a:r>
            <a:r>
              <a:rPr lang="zh-CN" altLang="en-US" dirty="0">
                <a:solidFill>
                  <a:srgbClr val="333333"/>
                </a:solidFill>
                <a:latin typeface="Arial" panose="020B0604020202020204" pitchFamily="34" charset="0"/>
              </a:rPr>
              <a:t>的网络，然后连参数也是直接采用它的参数，作为初始的参数值，然后再</a:t>
            </a:r>
            <a:r>
              <a:rPr lang="en-US" altLang="zh-CN" dirty="0">
                <a:solidFill>
                  <a:srgbClr val="333333"/>
                </a:solidFill>
                <a:latin typeface="Arial" panose="020B0604020202020204" pitchFamily="34" charset="0"/>
              </a:rPr>
              <a:t>fine-tuning</a:t>
            </a:r>
            <a:r>
              <a:rPr lang="zh-CN" altLang="en-US" dirty="0" smtClean="0">
                <a:solidFill>
                  <a:srgbClr val="333333"/>
                </a:solidFill>
                <a:latin typeface="Arial" panose="020B0604020202020204" pitchFamily="34" charset="0"/>
              </a:rPr>
              <a:t>训练。</a:t>
            </a:r>
            <a:r>
              <a:rPr lang="zh-CN" altLang="en-US" dirty="0" smtClean="0"/>
              <a:t>假设</a:t>
            </a:r>
            <a:r>
              <a:rPr lang="zh-CN" altLang="en-US" dirty="0"/>
              <a:t>要检测的物体类别有</a:t>
            </a:r>
            <a:r>
              <a:rPr lang="en-US" altLang="zh-CN" dirty="0"/>
              <a:t>N</a:t>
            </a:r>
            <a:r>
              <a:rPr lang="zh-CN" altLang="en-US" dirty="0"/>
              <a:t>类，</a:t>
            </a:r>
            <a:r>
              <a:rPr lang="zh-CN" altLang="en-US" dirty="0" smtClean="0"/>
              <a:t>那么</a:t>
            </a:r>
            <a:r>
              <a:rPr lang="en-US" altLang="zh-CN" dirty="0" smtClean="0"/>
              <a:t>CNN</a:t>
            </a:r>
            <a:r>
              <a:rPr lang="zh-CN" altLang="en-US" dirty="0"/>
              <a:t>模型的最后一</a:t>
            </a:r>
            <a:r>
              <a:rPr lang="zh-CN" altLang="en-US" dirty="0" smtClean="0"/>
              <a:t>层为</a:t>
            </a:r>
            <a:r>
              <a:rPr lang="en-US" altLang="zh-CN" dirty="0" smtClean="0"/>
              <a:t>N+1</a:t>
            </a:r>
            <a:r>
              <a:rPr lang="zh-CN" altLang="en-US" dirty="0"/>
              <a:t>个输出的神经元</a:t>
            </a:r>
            <a:r>
              <a:rPr lang="en-US" altLang="zh-CN" dirty="0"/>
              <a:t>(</a:t>
            </a:r>
            <a:r>
              <a:rPr lang="zh-CN" altLang="en-US" dirty="0"/>
              <a:t>加</a:t>
            </a:r>
            <a:r>
              <a:rPr lang="en-US" altLang="zh-CN" dirty="0"/>
              <a:t>1</a:t>
            </a:r>
            <a:r>
              <a:rPr lang="zh-CN" altLang="en-US" dirty="0"/>
              <a:t>，表示还有一个背景</a:t>
            </a:r>
            <a:r>
              <a:rPr lang="en-US" altLang="zh-CN" dirty="0"/>
              <a:t>)</a:t>
            </a:r>
            <a:r>
              <a:rPr lang="zh-CN" altLang="en-US" dirty="0"/>
              <a:t>，然后这一层直接采用参数随机初始化的方法，其它网络层的参数</a:t>
            </a:r>
            <a:r>
              <a:rPr lang="zh-CN" altLang="en-US" dirty="0" smtClean="0"/>
              <a:t>不变。</a:t>
            </a:r>
            <a:endParaRPr lang="zh-CN" altLang="en-US" dirty="0"/>
          </a:p>
        </p:txBody>
      </p:sp>
      <p:sp>
        <p:nvSpPr>
          <p:cNvPr id="9" name="矩形 8"/>
          <p:cNvSpPr/>
          <p:nvPr/>
        </p:nvSpPr>
        <p:spPr>
          <a:xfrm>
            <a:off x="2622862" y="3994357"/>
            <a:ext cx="1402948" cy="369332"/>
          </a:xfrm>
          <a:prstGeom prst="rect">
            <a:avLst/>
          </a:prstGeom>
        </p:spPr>
        <p:txBody>
          <a:bodyPr wrap="none">
            <a:spAutoFit/>
          </a:bodyPr>
          <a:lstStyle/>
          <a:p>
            <a:pPr marL="285750" indent="-285750">
              <a:buFont typeface="Wingdings" panose="05000000000000000000" pitchFamily="2" charset="2"/>
              <a:buChar char="l"/>
            </a:pPr>
            <a:r>
              <a:rPr lang="zh-CN" altLang="en-US" b="1" dirty="0">
                <a:solidFill>
                  <a:srgbClr val="333333"/>
                </a:solidFill>
                <a:latin typeface="Arial" panose="020B0604020202020204" pitchFamily="34" charset="0"/>
              </a:rPr>
              <a:t>问题解答</a:t>
            </a:r>
            <a:endParaRPr lang="zh-CN" altLang="en-US" dirty="0"/>
          </a:p>
        </p:txBody>
      </p:sp>
      <p:sp>
        <p:nvSpPr>
          <p:cNvPr id="10" name="矩形 9"/>
          <p:cNvSpPr/>
          <p:nvPr/>
        </p:nvSpPr>
        <p:spPr>
          <a:xfrm>
            <a:off x="2892552" y="4363689"/>
            <a:ext cx="8564880" cy="923330"/>
          </a:xfrm>
          <a:prstGeom prst="rect">
            <a:avLst/>
          </a:prstGeom>
        </p:spPr>
        <p:txBody>
          <a:bodyPr wrap="square">
            <a:spAutoFit/>
          </a:bodyPr>
          <a:lstStyle/>
          <a:p>
            <a:r>
              <a:rPr lang="en-US" altLang="zh-CN" dirty="0" smtClean="0">
                <a:solidFill>
                  <a:srgbClr val="333333"/>
                </a:solidFill>
                <a:latin typeface="Arial" panose="020B0604020202020204" pitchFamily="34" charset="0"/>
              </a:rPr>
              <a:t>1</a:t>
            </a:r>
            <a:r>
              <a:rPr lang="zh-CN" altLang="en-US" dirty="0" smtClean="0">
                <a:solidFill>
                  <a:srgbClr val="333333"/>
                </a:solidFill>
                <a:latin typeface="Arial" panose="020B0604020202020204" pitchFamily="34" charset="0"/>
              </a:rPr>
              <a:t>）不</a:t>
            </a:r>
            <a:r>
              <a:rPr lang="zh-CN" altLang="en-US" dirty="0">
                <a:solidFill>
                  <a:srgbClr val="333333"/>
                </a:solidFill>
                <a:latin typeface="Arial" panose="020B0604020202020204" pitchFamily="34" charset="0"/>
              </a:rPr>
              <a:t>进行</a:t>
            </a:r>
            <a:r>
              <a:rPr lang="en-US" altLang="zh-CN" dirty="0">
                <a:solidFill>
                  <a:srgbClr val="333333"/>
                </a:solidFill>
                <a:latin typeface="Arial" panose="020B0604020202020204" pitchFamily="34" charset="0"/>
              </a:rPr>
              <a:t>fine-tuning</a:t>
            </a:r>
            <a:r>
              <a:rPr lang="zh-CN" altLang="en-US" dirty="0" smtClean="0">
                <a:solidFill>
                  <a:srgbClr val="333333"/>
                </a:solidFill>
                <a:latin typeface="Arial" panose="020B0604020202020204" pitchFamily="34" charset="0"/>
              </a:rPr>
              <a:t>，类似于</a:t>
            </a:r>
            <a:r>
              <a:rPr lang="en-US" altLang="zh-CN" dirty="0">
                <a:solidFill>
                  <a:srgbClr val="333333"/>
                </a:solidFill>
                <a:latin typeface="Arial" panose="020B0604020202020204" pitchFamily="34" charset="0"/>
              </a:rPr>
              <a:t>HOG</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SIFT</a:t>
            </a:r>
            <a:r>
              <a:rPr lang="zh-CN" altLang="en-US" dirty="0">
                <a:solidFill>
                  <a:srgbClr val="333333"/>
                </a:solidFill>
                <a:latin typeface="Arial" panose="020B0604020202020204" pitchFamily="34" charset="0"/>
              </a:rPr>
              <a:t>一样做特征提取，不针对特定的任务</a:t>
            </a:r>
            <a:r>
              <a:rPr lang="zh-CN" altLang="en-US" dirty="0" smtClean="0">
                <a:solidFill>
                  <a:srgbClr val="333333"/>
                </a:solidFill>
                <a:latin typeface="Arial" panose="020B0604020202020204" pitchFamily="34" charset="0"/>
              </a:rPr>
              <a:t>。结果</a:t>
            </a:r>
            <a:r>
              <a:rPr lang="zh-CN" altLang="en-US" dirty="0">
                <a:solidFill>
                  <a:srgbClr val="333333"/>
                </a:solidFill>
                <a:latin typeface="Arial" panose="020B0604020202020204" pitchFamily="34" charset="0"/>
              </a:rPr>
              <a:t>发现</a:t>
            </a:r>
            <a:r>
              <a:rPr lang="en-US" altLang="zh-CN" dirty="0">
                <a:solidFill>
                  <a:srgbClr val="333333"/>
                </a:solidFill>
                <a:latin typeface="Arial" panose="020B0604020202020204" pitchFamily="34" charset="0"/>
              </a:rPr>
              <a:t>p5</a:t>
            </a:r>
            <a:r>
              <a:rPr lang="zh-CN" altLang="en-US" dirty="0">
                <a:solidFill>
                  <a:srgbClr val="333333"/>
                </a:solidFill>
                <a:latin typeface="Arial" panose="020B0604020202020204" pitchFamily="34" charset="0"/>
              </a:rPr>
              <a:t>的精度竟然跟</a:t>
            </a:r>
            <a:r>
              <a:rPr lang="en-US" altLang="zh-CN" dirty="0">
                <a:solidFill>
                  <a:srgbClr val="333333"/>
                </a:solidFill>
                <a:latin typeface="Arial" panose="020B0604020202020204" pitchFamily="34" charset="0"/>
              </a:rPr>
              <a:t>f6</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f7</a:t>
            </a:r>
            <a:r>
              <a:rPr lang="zh-CN" altLang="en-US" dirty="0">
                <a:solidFill>
                  <a:srgbClr val="333333"/>
                </a:solidFill>
                <a:latin typeface="Arial" panose="020B0604020202020204" pitchFamily="34" charset="0"/>
              </a:rPr>
              <a:t>差不多，而且</a:t>
            </a:r>
            <a:r>
              <a:rPr lang="en-US" altLang="zh-CN" dirty="0">
                <a:solidFill>
                  <a:srgbClr val="333333"/>
                </a:solidFill>
                <a:latin typeface="Arial" panose="020B0604020202020204" pitchFamily="34" charset="0"/>
              </a:rPr>
              <a:t>f6</a:t>
            </a:r>
            <a:r>
              <a:rPr lang="zh-CN" altLang="en-US" dirty="0">
                <a:solidFill>
                  <a:srgbClr val="333333"/>
                </a:solidFill>
                <a:latin typeface="Arial" panose="020B0604020202020204" pitchFamily="34" charset="0"/>
              </a:rPr>
              <a:t>提取到的特征还比</a:t>
            </a:r>
            <a:r>
              <a:rPr lang="en-US" altLang="zh-CN" dirty="0">
                <a:solidFill>
                  <a:srgbClr val="333333"/>
                </a:solidFill>
                <a:latin typeface="Arial" panose="020B0604020202020204" pitchFamily="34" charset="0"/>
              </a:rPr>
              <a:t>f7</a:t>
            </a:r>
            <a:r>
              <a:rPr lang="zh-CN" altLang="en-US" dirty="0">
                <a:solidFill>
                  <a:srgbClr val="333333"/>
                </a:solidFill>
                <a:latin typeface="Arial" panose="020B0604020202020204" pitchFamily="34" charset="0"/>
              </a:rPr>
              <a:t>的精度略高；如果你进行</a:t>
            </a:r>
            <a:r>
              <a:rPr lang="en-US" altLang="zh-CN" dirty="0" smtClean="0">
                <a:solidFill>
                  <a:srgbClr val="333333"/>
                </a:solidFill>
                <a:latin typeface="Arial" panose="020B0604020202020204" pitchFamily="34" charset="0"/>
              </a:rPr>
              <a:t>fine-tuning</a:t>
            </a:r>
            <a:r>
              <a:rPr lang="zh-CN" altLang="en-US" dirty="0" smtClean="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那么</a:t>
            </a:r>
            <a:r>
              <a:rPr lang="en-US" altLang="zh-CN" dirty="0">
                <a:solidFill>
                  <a:srgbClr val="333333"/>
                </a:solidFill>
                <a:latin typeface="Arial" panose="020B0604020202020204" pitchFamily="34" charset="0"/>
              </a:rPr>
              <a:t>f7</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f6</a:t>
            </a:r>
            <a:r>
              <a:rPr lang="zh-CN" altLang="en-US" dirty="0">
                <a:solidFill>
                  <a:srgbClr val="333333"/>
                </a:solidFill>
                <a:latin typeface="Arial" panose="020B0604020202020204" pitchFamily="34" charset="0"/>
              </a:rPr>
              <a:t>的提取到的</a:t>
            </a:r>
            <a:r>
              <a:rPr lang="zh-CN" altLang="en-US" dirty="0" smtClean="0">
                <a:solidFill>
                  <a:srgbClr val="333333"/>
                </a:solidFill>
                <a:latin typeface="Arial" panose="020B0604020202020204" pitchFamily="34" charset="0"/>
              </a:rPr>
              <a:t>特征训练的</a:t>
            </a:r>
            <a:r>
              <a:rPr lang="en-US" altLang="zh-CN" dirty="0" err="1">
                <a:solidFill>
                  <a:srgbClr val="333333"/>
                </a:solidFill>
                <a:latin typeface="Arial" panose="020B0604020202020204" pitchFamily="34" charset="0"/>
              </a:rPr>
              <a:t>svm</a:t>
            </a:r>
            <a:r>
              <a:rPr lang="zh-CN" altLang="en-US" dirty="0">
                <a:solidFill>
                  <a:srgbClr val="333333"/>
                </a:solidFill>
                <a:latin typeface="Arial" panose="020B0604020202020204" pitchFamily="34" charset="0"/>
              </a:rPr>
              <a:t>分类器的精度就会飙涨。</a:t>
            </a:r>
            <a:endParaRPr lang="zh-CN" altLang="en-US" dirty="0"/>
          </a:p>
        </p:txBody>
      </p:sp>
      <p:sp>
        <p:nvSpPr>
          <p:cNvPr id="12" name="矩形 11"/>
          <p:cNvSpPr/>
          <p:nvPr/>
        </p:nvSpPr>
        <p:spPr>
          <a:xfrm>
            <a:off x="2889531" y="5539416"/>
            <a:ext cx="8564880" cy="923330"/>
          </a:xfrm>
          <a:prstGeom prst="rect">
            <a:avLst/>
          </a:prstGeom>
        </p:spPr>
        <p:txBody>
          <a:bodyPr wrap="square">
            <a:spAutoFit/>
          </a:bodyPr>
          <a:lstStyle/>
          <a:p>
            <a:r>
              <a:rPr lang="en-US" altLang="zh-CN" dirty="0" smtClean="0">
                <a:latin typeface="Arial" panose="020B0604020202020204" pitchFamily="34" charset="0"/>
              </a:rPr>
              <a:t>2</a:t>
            </a:r>
            <a:r>
              <a:rPr lang="zh-CN" altLang="en-US" dirty="0" smtClean="0">
                <a:latin typeface="Arial" panose="020B0604020202020204" pitchFamily="34" charset="0"/>
              </a:rPr>
              <a:t>）</a:t>
            </a:r>
            <a:r>
              <a:rPr lang="en-US" altLang="zh-CN" dirty="0" smtClean="0">
                <a:latin typeface="Arial" panose="020B0604020202020204" pitchFamily="34" charset="0"/>
              </a:rPr>
              <a:t>CNN</a:t>
            </a:r>
            <a:r>
              <a:rPr lang="zh-CN" altLang="en-US" dirty="0" smtClean="0">
                <a:latin typeface="Arial" panose="020B0604020202020204" pitchFamily="34" charset="0"/>
              </a:rPr>
              <a:t>训练对</a:t>
            </a:r>
            <a:r>
              <a:rPr lang="en-US" altLang="zh-CN" dirty="0">
                <a:latin typeface="Arial" panose="020B0604020202020204" pitchFamily="34" charset="0"/>
              </a:rPr>
              <a:t>bounding box</a:t>
            </a:r>
            <a:r>
              <a:rPr lang="zh-CN" altLang="en-US" dirty="0">
                <a:latin typeface="Arial" panose="020B0604020202020204" pitchFamily="34" charset="0"/>
              </a:rPr>
              <a:t>的物体进行识别分类训练，是一个端到端的任务，在训练的时候最后一层</a:t>
            </a:r>
            <a:r>
              <a:rPr lang="en-US" altLang="zh-CN" dirty="0" err="1">
                <a:latin typeface="Arial" panose="020B0604020202020204" pitchFamily="34" charset="0"/>
              </a:rPr>
              <a:t>softmax</a:t>
            </a:r>
            <a:r>
              <a:rPr lang="zh-CN" altLang="en-US" dirty="0">
                <a:latin typeface="Arial" panose="020B0604020202020204" pitchFamily="34" charset="0"/>
              </a:rPr>
              <a:t>就是分类层，那么</a:t>
            </a:r>
            <a:r>
              <a:rPr lang="zh-CN" altLang="en-US" dirty="0" smtClean="0">
                <a:latin typeface="Arial" panose="020B0604020202020204" pitchFamily="34" charset="0"/>
              </a:rPr>
              <a:t>为什么要</a:t>
            </a:r>
            <a:r>
              <a:rPr lang="zh-CN" altLang="en-US" dirty="0">
                <a:latin typeface="Arial" panose="020B0604020202020204" pitchFamily="34" charset="0"/>
              </a:rPr>
              <a:t>先用</a:t>
            </a:r>
            <a:r>
              <a:rPr lang="en-US" altLang="zh-CN" dirty="0">
                <a:latin typeface="Arial" panose="020B0604020202020204" pitchFamily="34" charset="0"/>
              </a:rPr>
              <a:t>CNN</a:t>
            </a:r>
            <a:r>
              <a:rPr lang="zh-CN" altLang="en-US" dirty="0">
                <a:latin typeface="Arial" panose="020B0604020202020204" pitchFamily="34" charset="0"/>
              </a:rPr>
              <a:t>做特征提取（提取</a:t>
            </a:r>
            <a:r>
              <a:rPr lang="en-US" altLang="zh-CN" dirty="0">
                <a:latin typeface="Arial" panose="020B0604020202020204" pitchFamily="34" charset="0"/>
              </a:rPr>
              <a:t>fc7</a:t>
            </a:r>
            <a:r>
              <a:rPr lang="zh-CN" altLang="en-US" dirty="0">
                <a:latin typeface="Arial" panose="020B0604020202020204" pitchFamily="34" charset="0"/>
              </a:rPr>
              <a:t>层数据），然后再把提取的特征用于训练</a:t>
            </a:r>
            <a:r>
              <a:rPr lang="en-US" altLang="zh-CN" dirty="0" err="1">
                <a:latin typeface="Arial" panose="020B0604020202020204" pitchFamily="34" charset="0"/>
              </a:rPr>
              <a:t>svm</a:t>
            </a:r>
            <a:r>
              <a:rPr lang="zh-CN" altLang="en-US" dirty="0">
                <a:latin typeface="Arial" panose="020B0604020202020204" pitchFamily="34" charset="0"/>
              </a:rPr>
              <a:t>分类器？</a:t>
            </a:r>
            <a:endParaRPr lang="zh-CN" altLang="en-US" dirty="0"/>
          </a:p>
        </p:txBody>
      </p:sp>
    </p:spTree>
    <p:extLst>
      <p:ext uri="{BB962C8B-B14F-4D97-AF65-F5344CB8AC3E}">
        <p14:creationId xmlns:p14="http://schemas.microsoft.com/office/powerpoint/2010/main" val="447137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65271" y="3560920"/>
            <a:ext cx="4438095" cy="3095912"/>
          </a:xfrm>
          <a:prstGeom prst="rect">
            <a:avLst/>
          </a:prstGeom>
        </p:spPr>
      </p:pic>
      <p:pic>
        <p:nvPicPr>
          <p:cNvPr id="5" name="图片 4"/>
          <p:cNvPicPr>
            <a:picLocks noChangeAspect="1"/>
          </p:cNvPicPr>
          <p:nvPr/>
        </p:nvPicPr>
        <p:blipFill>
          <a:blip r:embed="rId3"/>
          <a:stretch>
            <a:fillRect/>
          </a:stretch>
        </p:blipFill>
        <p:spPr>
          <a:xfrm>
            <a:off x="1722414" y="401192"/>
            <a:ext cx="9161905" cy="3038095"/>
          </a:xfrm>
          <a:prstGeom prst="rect">
            <a:avLst/>
          </a:prstGeom>
        </p:spPr>
      </p:pic>
      <p:pic>
        <p:nvPicPr>
          <p:cNvPr id="6" name="图片 5"/>
          <p:cNvPicPr>
            <a:picLocks noChangeAspect="1"/>
          </p:cNvPicPr>
          <p:nvPr/>
        </p:nvPicPr>
        <p:blipFill>
          <a:blip r:embed="rId4"/>
          <a:stretch>
            <a:fillRect/>
          </a:stretch>
        </p:blipFill>
        <p:spPr>
          <a:xfrm>
            <a:off x="7095759" y="3951733"/>
            <a:ext cx="3285714" cy="2314286"/>
          </a:xfrm>
          <a:prstGeom prst="rect">
            <a:avLst/>
          </a:prstGeom>
        </p:spPr>
      </p:pic>
      <p:sp>
        <p:nvSpPr>
          <p:cNvPr id="7" name="矩形 6"/>
          <p:cNvSpPr/>
          <p:nvPr/>
        </p:nvSpPr>
        <p:spPr>
          <a:xfrm>
            <a:off x="156660" y="135374"/>
            <a:ext cx="1385316" cy="461665"/>
          </a:xfrm>
          <a:prstGeom prst="rect">
            <a:avLst/>
          </a:prstGeom>
        </p:spPr>
        <p:txBody>
          <a:bodyPr wrap="none">
            <a:spAutoFit/>
          </a:bodyPr>
          <a:lstStyle/>
          <a:p>
            <a:r>
              <a:rPr lang="en-US" altLang="zh-CN" sz="2400" dirty="0" smtClean="0">
                <a:solidFill>
                  <a:srgbClr val="7030A0"/>
                </a:solidFill>
              </a:rPr>
              <a:t>5. Result</a:t>
            </a:r>
            <a:endParaRPr lang="zh-CN" altLang="en-US" sz="2400" dirty="0">
              <a:solidFill>
                <a:srgbClr val="7030A0"/>
              </a:solidFill>
            </a:endParaRPr>
          </a:p>
        </p:txBody>
      </p:sp>
    </p:spTree>
    <p:extLst>
      <p:ext uri="{BB962C8B-B14F-4D97-AF65-F5344CB8AC3E}">
        <p14:creationId xmlns:p14="http://schemas.microsoft.com/office/powerpoint/2010/main" val="2378886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81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98192" y="764971"/>
            <a:ext cx="7467600" cy="646331"/>
          </a:xfrm>
          <a:prstGeom prst="rect">
            <a:avLst/>
          </a:prstGeom>
        </p:spPr>
        <p:txBody>
          <a:bodyPr wrap="square">
            <a:spAutoFit/>
          </a:bodyPr>
          <a:lstStyle/>
          <a:p>
            <a:r>
              <a:rPr lang="zh-CN" altLang="en-US" dirty="0" smtClean="0">
                <a:solidFill>
                  <a:srgbClr val="333333"/>
                </a:solidFill>
                <a:latin typeface="Arial" panose="020B0604020202020204" pitchFamily="34" charset="0"/>
              </a:rPr>
              <a:t>        因为</a:t>
            </a:r>
            <a:r>
              <a:rPr lang="en-US" altLang="zh-CN" dirty="0" err="1">
                <a:solidFill>
                  <a:srgbClr val="333333"/>
                </a:solidFill>
                <a:latin typeface="Arial" panose="020B0604020202020204" pitchFamily="34" charset="0"/>
              </a:rPr>
              <a:t>svm</a:t>
            </a:r>
            <a:r>
              <a:rPr lang="zh-CN" altLang="en-US" dirty="0">
                <a:solidFill>
                  <a:srgbClr val="333333"/>
                </a:solidFill>
                <a:latin typeface="Arial" panose="020B0604020202020204" pitchFamily="34" charset="0"/>
              </a:rPr>
              <a:t>训练和</a:t>
            </a:r>
            <a:r>
              <a:rPr lang="en-US" altLang="zh-CN" dirty="0" err="1">
                <a:solidFill>
                  <a:srgbClr val="333333"/>
                </a:solidFill>
                <a:latin typeface="Arial" panose="020B0604020202020204" pitchFamily="34" charset="0"/>
              </a:rPr>
              <a:t>cnn</a:t>
            </a:r>
            <a:r>
              <a:rPr lang="zh-CN" altLang="en-US" dirty="0">
                <a:solidFill>
                  <a:srgbClr val="333333"/>
                </a:solidFill>
                <a:latin typeface="Arial" panose="020B0604020202020204" pitchFamily="34" charset="0"/>
              </a:rPr>
              <a:t>训练过程的正负样本定义方式各有不同，导致最后采用</a:t>
            </a:r>
            <a:r>
              <a:rPr lang="en-US" altLang="zh-CN" dirty="0">
                <a:solidFill>
                  <a:srgbClr val="333333"/>
                </a:solidFill>
                <a:latin typeface="Arial" panose="020B0604020202020204" pitchFamily="34" charset="0"/>
              </a:rPr>
              <a:t>CNN </a:t>
            </a:r>
            <a:r>
              <a:rPr lang="en-US" altLang="zh-CN" dirty="0" err="1">
                <a:solidFill>
                  <a:srgbClr val="333333"/>
                </a:solidFill>
                <a:latin typeface="Arial" panose="020B0604020202020204" pitchFamily="34" charset="0"/>
              </a:rPr>
              <a:t>softmax</a:t>
            </a:r>
            <a:r>
              <a:rPr lang="zh-CN" altLang="en-US" dirty="0">
                <a:solidFill>
                  <a:srgbClr val="333333"/>
                </a:solidFill>
                <a:latin typeface="Arial" panose="020B0604020202020204" pitchFamily="34" charset="0"/>
              </a:rPr>
              <a:t>输出比采用</a:t>
            </a:r>
            <a:r>
              <a:rPr lang="en-US" altLang="zh-CN" dirty="0" err="1">
                <a:solidFill>
                  <a:srgbClr val="333333"/>
                </a:solidFill>
                <a:latin typeface="Arial" panose="020B0604020202020204" pitchFamily="34" charset="0"/>
              </a:rPr>
              <a:t>svm</a:t>
            </a:r>
            <a:r>
              <a:rPr lang="zh-CN" altLang="en-US" dirty="0">
                <a:solidFill>
                  <a:srgbClr val="333333"/>
                </a:solidFill>
                <a:latin typeface="Arial" panose="020B0604020202020204" pitchFamily="34" charset="0"/>
              </a:rPr>
              <a:t>精度还低</a:t>
            </a:r>
            <a:endParaRPr lang="zh-CN" altLang="en-US" dirty="0"/>
          </a:p>
        </p:txBody>
      </p:sp>
      <p:sp>
        <p:nvSpPr>
          <p:cNvPr id="5" name="矩形 4"/>
          <p:cNvSpPr/>
          <p:nvPr/>
        </p:nvSpPr>
        <p:spPr>
          <a:xfrm>
            <a:off x="2298192" y="1613791"/>
            <a:ext cx="7467600" cy="2308324"/>
          </a:xfrm>
          <a:prstGeom prst="rect">
            <a:avLst/>
          </a:prstGeom>
        </p:spPr>
        <p:txBody>
          <a:bodyPr wrap="square">
            <a:spAutoFit/>
          </a:bodyPr>
          <a:lstStyle/>
          <a:p>
            <a:pPr marL="342900" indent="-342900">
              <a:buFont typeface="+mj-ea"/>
              <a:buAutoNum type="circleNumDbPlain"/>
            </a:pPr>
            <a:r>
              <a:rPr lang="en-US" altLang="zh-CN" dirty="0" err="1" smtClean="0">
                <a:solidFill>
                  <a:srgbClr val="333333"/>
                </a:solidFill>
                <a:latin typeface="Arial" panose="020B0604020202020204" pitchFamily="34" charset="0"/>
              </a:rPr>
              <a:t>cnn</a:t>
            </a:r>
            <a:r>
              <a:rPr lang="zh-CN" altLang="en-US" dirty="0">
                <a:solidFill>
                  <a:srgbClr val="333333"/>
                </a:solidFill>
                <a:latin typeface="Arial" panose="020B0604020202020204" pitchFamily="34" charset="0"/>
              </a:rPr>
              <a:t>在</a:t>
            </a:r>
            <a:r>
              <a:rPr lang="zh-CN" altLang="en-US" dirty="0" smtClean="0">
                <a:solidFill>
                  <a:srgbClr val="333333"/>
                </a:solidFill>
                <a:latin typeface="Arial" panose="020B0604020202020204" pitchFamily="34" charset="0"/>
              </a:rPr>
              <a:t>训练过程，</a:t>
            </a:r>
            <a:r>
              <a:rPr lang="zh-CN" altLang="en-US" dirty="0">
                <a:solidFill>
                  <a:srgbClr val="333333"/>
                </a:solidFill>
                <a:latin typeface="Arial" panose="020B0604020202020204" pitchFamily="34" charset="0"/>
              </a:rPr>
              <a:t>对训练数据做了比较宽松的标注，比如一个</a:t>
            </a:r>
            <a:r>
              <a:rPr lang="en-US" altLang="zh-CN" dirty="0">
                <a:solidFill>
                  <a:srgbClr val="333333"/>
                </a:solidFill>
                <a:latin typeface="Arial" panose="020B0604020202020204" pitchFamily="34" charset="0"/>
              </a:rPr>
              <a:t>bounding box</a:t>
            </a:r>
            <a:r>
              <a:rPr lang="zh-CN" altLang="en-US" dirty="0">
                <a:solidFill>
                  <a:srgbClr val="333333"/>
                </a:solidFill>
                <a:latin typeface="Arial" panose="020B0604020202020204" pitchFamily="34" charset="0"/>
              </a:rPr>
              <a:t>可能只包含物体的一部分，那么我也把它标注为正样本，用于训练</a:t>
            </a:r>
            <a:r>
              <a:rPr lang="en-US" altLang="zh-CN" dirty="0" err="1">
                <a:solidFill>
                  <a:srgbClr val="333333"/>
                </a:solidFill>
                <a:latin typeface="Arial" panose="020B0604020202020204" pitchFamily="34" charset="0"/>
              </a:rPr>
              <a:t>cnn</a:t>
            </a:r>
            <a:r>
              <a:rPr lang="zh-CN" altLang="en-US" dirty="0" smtClean="0">
                <a:solidFill>
                  <a:srgbClr val="333333"/>
                </a:solidFill>
                <a:latin typeface="Arial" panose="020B0604020202020204" pitchFamily="34" charset="0"/>
              </a:rPr>
              <a:t>；因为</a:t>
            </a:r>
            <a:r>
              <a:rPr lang="en-US" altLang="zh-CN" dirty="0">
                <a:solidFill>
                  <a:srgbClr val="333333"/>
                </a:solidFill>
                <a:latin typeface="Arial" panose="020B0604020202020204" pitchFamily="34" charset="0"/>
              </a:rPr>
              <a:t>CNN</a:t>
            </a:r>
            <a:r>
              <a:rPr lang="zh-CN" altLang="en-US" dirty="0">
                <a:solidFill>
                  <a:srgbClr val="333333"/>
                </a:solidFill>
                <a:latin typeface="Arial" panose="020B0604020202020204" pitchFamily="34" charset="0"/>
              </a:rPr>
              <a:t>容易过拟合，所以需要大量的训练数据</a:t>
            </a:r>
            <a:r>
              <a:rPr lang="zh-CN" altLang="en-US" dirty="0" smtClean="0">
                <a:solidFill>
                  <a:srgbClr val="333333"/>
                </a:solidFill>
                <a:latin typeface="Arial" panose="020B0604020202020204" pitchFamily="34" charset="0"/>
              </a:rPr>
              <a:t>，在</a:t>
            </a:r>
            <a:r>
              <a:rPr lang="en-US" altLang="zh-CN" dirty="0">
                <a:solidFill>
                  <a:srgbClr val="333333"/>
                </a:solidFill>
                <a:latin typeface="Arial" panose="020B0604020202020204" pitchFamily="34" charset="0"/>
              </a:rPr>
              <a:t>CNN</a:t>
            </a:r>
            <a:r>
              <a:rPr lang="zh-CN" altLang="en-US" dirty="0">
                <a:solidFill>
                  <a:srgbClr val="333333"/>
                </a:solidFill>
                <a:latin typeface="Arial" panose="020B0604020202020204" pitchFamily="34" charset="0"/>
              </a:rPr>
              <a:t>训练阶段我们是对</a:t>
            </a:r>
            <a:r>
              <a:rPr lang="en-US" altLang="zh-CN" dirty="0">
                <a:solidFill>
                  <a:srgbClr val="333333"/>
                </a:solidFill>
                <a:latin typeface="Arial" panose="020B0604020202020204" pitchFamily="34" charset="0"/>
              </a:rPr>
              <a:t>Bounding box</a:t>
            </a:r>
            <a:r>
              <a:rPr lang="zh-CN" altLang="en-US" dirty="0">
                <a:solidFill>
                  <a:srgbClr val="333333"/>
                </a:solidFill>
                <a:latin typeface="Arial" panose="020B0604020202020204" pitchFamily="34" charset="0"/>
              </a:rPr>
              <a:t>的位置限制条件限制的比较松</a:t>
            </a:r>
            <a:r>
              <a:rPr lang="en-US" altLang="zh-CN" dirty="0">
                <a:solidFill>
                  <a:srgbClr val="333333"/>
                </a:solidFill>
                <a:latin typeface="Arial" panose="020B0604020202020204" pitchFamily="34" charset="0"/>
              </a:rPr>
              <a:t>(IOU</a:t>
            </a:r>
            <a:r>
              <a:rPr lang="zh-CN" altLang="en-US" dirty="0">
                <a:solidFill>
                  <a:srgbClr val="333333"/>
                </a:solidFill>
                <a:latin typeface="Arial" panose="020B0604020202020204" pitchFamily="34" charset="0"/>
              </a:rPr>
              <a:t>只要大于</a:t>
            </a:r>
            <a:r>
              <a:rPr lang="en-US" altLang="zh-CN" dirty="0">
                <a:solidFill>
                  <a:srgbClr val="333333"/>
                </a:solidFill>
                <a:latin typeface="Arial" panose="020B0604020202020204" pitchFamily="34" charset="0"/>
              </a:rPr>
              <a:t>0.5</a:t>
            </a:r>
            <a:r>
              <a:rPr lang="zh-CN" altLang="en-US" dirty="0">
                <a:solidFill>
                  <a:srgbClr val="333333"/>
                </a:solidFill>
                <a:latin typeface="Arial" panose="020B0604020202020204" pitchFamily="34" charset="0"/>
              </a:rPr>
              <a:t>都被标注为正样本了</a:t>
            </a:r>
            <a:r>
              <a:rPr lang="en-US" altLang="zh-CN" dirty="0">
                <a:solidFill>
                  <a:srgbClr val="333333"/>
                </a:solidFill>
                <a:latin typeface="Arial" panose="020B0604020202020204" pitchFamily="34" charset="0"/>
              </a:rPr>
              <a:t>)</a:t>
            </a:r>
            <a:r>
              <a:rPr lang="zh-CN" altLang="en-US" dirty="0" smtClean="0">
                <a:solidFill>
                  <a:srgbClr val="333333"/>
                </a:solidFill>
                <a:latin typeface="Arial" panose="020B0604020202020204" pitchFamily="34" charset="0"/>
              </a:rPr>
              <a:t>；</a:t>
            </a:r>
            <a:endParaRPr lang="en-US" altLang="zh-CN" dirty="0" smtClean="0">
              <a:solidFill>
                <a:srgbClr val="333333"/>
              </a:solidFill>
              <a:latin typeface="Arial" panose="020B0604020202020204" pitchFamily="34" charset="0"/>
            </a:endParaRPr>
          </a:p>
          <a:p>
            <a:pPr marL="342900" indent="-342900">
              <a:buFont typeface="+mj-ea"/>
              <a:buAutoNum type="circleNumDbPlain"/>
            </a:pPr>
            <a:r>
              <a:rPr lang="en-US" altLang="zh-CN" dirty="0" err="1" smtClean="0">
                <a:solidFill>
                  <a:srgbClr val="333333"/>
                </a:solidFill>
                <a:latin typeface="Arial" panose="020B0604020202020204" pitchFamily="34" charset="0"/>
              </a:rPr>
              <a:t>svm</a:t>
            </a:r>
            <a:r>
              <a:rPr lang="zh-CN" altLang="en-US" dirty="0">
                <a:solidFill>
                  <a:srgbClr val="333333"/>
                </a:solidFill>
                <a:latin typeface="Arial" panose="020B0604020202020204" pitchFamily="34" charset="0"/>
              </a:rPr>
              <a:t>适用于少样本训练，所以对于训练样本数据的</a:t>
            </a:r>
            <a:r>
              <a:rPr lang="en-US" altLang="zh-CN" dirty="0">
                <a:solidFill>
                  <a:srgbClr val="333333"/>
                </a:solidFill>
                <a:latin typeface="Arial" panose="020B0604020202020204" pitchFamily="34" charset="0"/>
              </a:rPr>
              <a:t>IOU</a:t>
            </a:r>
            <a:r>
              <a:rPr lang="zh-CN" altLang="en-US" dirty="0">
                <a:solidFill>
                  <a:srgbClr val="333333"/>
                </a:solidFill>
                <a:latin typeface="Arial" panose="020B0604020202020204" pitchFamily="34" charset="0"/>
              </a:rPr>
              <a:t>要求比较严格，我们只有当</a:t>
            </a:r>
            <a:r>
              <a:rPr lang="en-US" altLang="zh-CN" dirty="0">
                <a:solidFill>
                  <a:srgbClr val="333333"/>
                </a:solidFill>
                <a:latin typeface="Arial" panose="020B0604020202020204" pitchFamily="34" charset="0"/>
              </a:rPr>
              <a:t>bounding box</a:t>
            </a:r>
            <a:r>
              <a:rPr lang="zh-CN" altLang="en-US" dirty="0">
                <a:solidFill>
                  <a:srgbClr val="333333"/>
                </a:solidFill>
                <a:latin typeface="Arial" panose="020B0604020202020204" pitchFamily="34" charset="0"/>
              </a:rPr>
              <a:t>把整个物体都包含进去了，我们才把它标注为物体类别，然后训练</a:t>
            </a:r>
            <a:r>
              <a:rPr lang="en-US" altLang="zh-CN" dirty="0" err="1" smtClean="0">
                <a:solidFill>
                  <a:srgbClr val="333333"/>
                </a:solidFill>
                <a:latin typeface="Arial" panose="020B0604020202020204" pitchFamily="34" charset="0"/>
              </a:rPr>
              <a:t>svm</a:t>
            </a:r>
            <a:r>
              <a:rPr lang="zh-CN" altLang="en-US" dirty="0" smtClean="0">
                <a:solidFill>
                  <a:srgbClr val="333333"/>
                </a:solidFill>
                <a:latin typeface="Arial" panose="020B0604020202020204" pitchFamily="34" charset="0"/>
              </a:rPr>
              <a:t>。</a:t>
            </a:r>
            <a:endParaRPr lang="zh-CN" altLang="en-US" dirty="0">
              <a:solidFill>
                <a:srgbClr val="333333"/>
              </a:solidFill>
              <a:effectLst/>
            </a:endParaRPr>
          </a:p>
        </p:txBody>
      </p:sp>
    </p:spTree>
    <p:extLst>
      <p:ext uri="{BB962C8B-B14F-4D97-AF65-F5344CB8AC3E}">
        <p14:creationId xmlns:p14="http://schemas.microsoft.com/office/powerpoint/2010/main" val="899806688"/>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14627</TotalTime>
  <Words>7652</Words>
  <Application>Microsoft Office PowerPoint</Application>
  <PresentationFormat>宽屏</PresentationFormat>
  <Paragraphs>554</Paragraphs>
  <Slides>81</Slides>
  <Notes>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81</vt:i4>
      </vt:variant>
    </vt:vector>
  </HeadingPairs>
  <TitlesOfParts>
    <vt:vector size="96" baseType="lpstr">
      <vt:lpstr>NimbusRomNo9L-Medi</vt:lpstr>
      <vt:lpstr>NimbusRomNo9L-Regu</vt:lpstr>
      <vt:lpstr>NimbusSanL-Regu</vt:lpstr>
      <vt:lpstr>等线</vt:lpstr>
      <vt:lpstr>仿宋</vt:lpstr>
      <vt:lpstr>Microsoft YaHei</vt:lpstr>
      <vt:lpstr>幼圆</vt:lpstr>
      <vt:lpstr>Arial</vt:lpstr>
      <vt:lpstr>Cambria Math</vt:lpstr>
      <vt:lpstr>Century Gothic</vt:lpstr>
      <vt:lpstr>Georgia</vt:lpstr>
      <vt:lpstr>Times new roman</vt:lpstr>
      <vt:lpstr>Wingdings</vt:lpstr>
      <vt:lpstr>Wingdings 3</vt:lpstr>
      <vt:lpstr>丝状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1048361019@qq.com</dc:creator>
  <cp:lastModifiedBy>1048361019@qq.com</cp:lastModifiedBy>
  <cp:revision>153</cp:revision>
  <dcterms:created xsi:type="dcterms:W3CDTF">2017-08-07T11:30:03Z</dcterms:created>
  <dcterms:modified xsi:type="dcterms:W3CDTF">2017-09-21T08:10:15Z</dcterms:modified>
</cp:coreProperties>
</file>